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xls" ContentType="application/vnd.ms-excel"/>
  <Default Extension="rels" ContentType="application/vnd.openxmlformats-package.relationships+xml"/>
  <Default Extension="xml" ContentType="application/xml"/>
  <Default Extension="wdp" ContentType="image/vnd.ms-photo"/>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2" r:id="rId1"/>
    <p:sldMasterId id="2147484277" r:id="rId2"/>
    <p:sldMasterId id="2147484293" r:id="rId3"/>
  </p:sldMasterIdLst>
  <p:notesMasterIdLst>
    <p:notesMasterId r:id="rId95"/>
  </p:notesMasterIdLst>
  <p:handoutMasterIdLst>
    <p:handoutMasterId r:id="rId96"/>
  </p:handoutMasterIdLst>
  <p:sldIdLst>
    <p:sldId id="406" r:id="rId4"/>
    <p:sldId id="408" r:id="rId5"/>
    <p:sldId id="292" r:id="rId6"/>
    <p:sldId id="411" r:id="rId7"/>
    <p:sldId id="300" r:id="rId8"/>
    <p:sldId id="290" r:id="rId9"/>
    <p:sldId id="299" r:id="rId10"/>
    <p:sldId id="289" r:id="rId11"/>
    <p:sldId id="287" r:id="rId12"/>
    <p:sldId id="304" r:id="rId13"/>
    <p:sldId id="301" r:id="rId14"/>
    <p:sldId id="306" r:id="rId15"/>
    <p:sldId id="305" r:id="rId16"/>
    <p:sldId id="308" r:id="rId17"/>
    <p:sldId id="309" r:id="rId18"/>
    <p:sldId id="307" r:id="rId19"/>
    <p:sldId id="311" r:id="rId20"/>
    <p:sldId id="256" r:id="rId21"/>
    <p:sldId id="310" r:id="rId22"/>
    <p:sldId id="313" r:id="rId23"/>
    <p:sldId id="312" r:id="rId24"/>
    <p:sldId id="316" r:id="rId25"/>
    <p:sldId id="409" r:id="rId26"/>
    <p:sldId id="318" r:id="rId27"/>
    <p:sldId id="317" r:id="rId28"/>
    <p:sldId id="314" r:id="rId29"/>
    <p:sldId id="315" r:id="rId30"/>
    <p:sldId id="320" r:id="rId31"/>
    <p:sldId id="319" r:id="rId32"/>
    <p:sldId id="321" r:id="rId33"/>
    <p:sldId id="327" r:id="rId34"/>
    <p:sldId id="328" r:id="rId35"/>
    <p:sldId id="326" r:id="rId36"/>
    <p:sldId id="322" r:id="rId37"/>
    <p:sldId id="331" r:id="rId38"/>
    <p:sldId id="330" r:id="rId39"/>
    <p:sldId id="337" r:id="rId40"/>
    <p:sldId id="329" r:id="rId41"/>
    <p:sldId id="336" r:id="rId42"/>
    <p:sldId id="335" r:id="rId43"/>
    <p:sldId id="334" r:id="rId44"/>
    <p:sldId id="324" r:id="rId45"/>
    <p:sldId id="340" r:id="rId46"/>
    <p:sldId id="339" r:id="rId47"/>
    <p:sldId id="338" r:id="rId48"/>
    <p:sldId id="342" r:id="rId49"/>
    <p:sldId id="325" r:id="rId50"/>
    <p:sldId id="341" r:id="rId51"/>
    <p:sldId id="348" r:id="rId52"/>
    <p:sldId id="347" r:id="rId53"/>
    <p:sldId id="346" r:id="rId54"/>
    <p:sldId id="345" r:id="rId55"/>
    <p:sldId id="343" r:id="rId56"/>
    <p:sldId id="350" r:id="rId57"/>
    <p:sldId id="351" r:id="rId58"/>
    <p:sldId id="358" r:id="rId59"/>
    <p:sldId id="357" r:id="rId60"/>
    <p:sldId id="356" r:id="rId61"/>
    <p:sldId id="364" r:id="rId62"/>
    <p:sldId id="355" r:id="rId63"/>
    <p:sldId id="359" r:id="rId64"/>
    <p:sldId id="366" r:id="rId65"/>
    <p:sldId id="363" r:id="rId66"/>
    <p:sldId id="367" r:id="rId67"/>
    <p:sldId id="361" r:id="rId68"/>
    <p:sldId id="374" r:id="rId69"/>
    <p:sldId id="371" r:id="rId70"/>
    <p:sldId id="370" r:id="rId71"/>
    <p:sldId id="369" r:id="rId72"/>
    <p:sldId id="381" r:id="rId73"/>
    <p:sldId id="368" r:id="rId74"/>
    <p:sldId id="354" r:id="rId75"/>
    <p:sldId id="378" r:id="rId76"/>
    <p:sldId id="377" r:id="rId77"/>
    <p:sldId id="376" r:id="rId78"/>
    <p:sldId id="375" r:id="rId79"/>
    <p:sldId id="388" r:id="rId80"/>
    <p:sldId id="390" r:id="rId81"/>
    <p:sldId id="386" r:id="rId82"/>
    <p:sldId id="396" r:id="rId83"/>
    <p:sldId id="394" r:id="rId84"/>
    <p:sldId id="398" r:id="rId85"/>
    <p:sldId id="393" r:id="rId86"/>
    <p:sldId id="392" r:id="rId87"/>
    <p:sldId id="391" r:id="rId88"/>
    <p:sldId id="385" r:id="rId89"/>
    <p:sldId id="403" r:id="rId90"/>
    <p:sldId id="404" r:id="rId91"/>
    <p:sldId id="401" r:id="rId92"/>
    <p:sldId id="410" r:id="rId93"/>
    <p:sldId id="407" r:id="rId94"/>
  </p:sldIdLst>
  <p:sldSz cx="9144000" cy="6858000" type="screen4x3"/>
  <p:notesSz cx="7023100" cy="9309100"/>
  <p:defaultTextStyle>
    <a:defPPr>
      <a:defRPr lang="en-US"/>
    </a:defPPr>
    <a:lvl1pPr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04040"/>
    <a:srgbClr val="7F7F7F"/>
    <a:srgbClr val="105CA4"/>
    <a:srgbClr val="C9F8F9"/>
    <a:srgbClr val="33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333" autoAdjust="0"/>
    <p:restoredTop sz="99728" autoAdjust="0"/>
  </p:normalViewPr>
  <p:slideViewPr>
    <p:cSldViewPr snapToGrid="0" snapToObjects="1">
      <p:cViewPr>
        <p:scale>
          <a:sx n="80" d="100"/>
          <a:sy n="80" d="100"/>
        </p:scale>
        <p:origin x="-1242" y="-378"/>
      </p:cViewPr>
      <p:guideLst>
        <p:guide orient="horz" pos="2160"/>
        <p:guide pos="2880"/>
      </p:guideLst>
    </p:cSldViewPr>
  </p:slideViewPr>
  <p:outlineViewPr>
    <p:cViewPr>
      <p:scale>
        <a:sx n="33" d="100"/>
        <a:sy n="33" d="100"/>
      </p:scale>
      <p:origin x="0" y="5304"/>
    </p:cViewPr>
  </p:outlineViewPr>
  <p:notesTextViewPr>
    <p:cViewPr>
      <p:scale>
        <a:sx n="100" d="100"/>
        <a:sy n="100" d="100"/>
      </p:scale>
      <p:origin x="0" y="0"/>
    </p:cViewPr>
  </p:notesTextViewPr>
  <p:sorterViewPr>
    <p:cViewPr>
      <p:scale>
        <a:sx n="66" d="100"/>
        <a:sy n="66" d="100"/>
      </p:scale>
      <p:origin x="0" y="4308"/>
    </p:cViewPr>
  </p:sorterViewPr>
  <p:notesViewPr>
    <p:cSldViewPr snapToGrid="0" snapToObjects="1">
      <p:cViewPr>
        <p:scale>
          <a:sx n="87" d="100"/>
          <a:sy n="87" d="100"/>
        </p:scale>
        <p:origin x="-1764" y="-90"/>
      </p:cViewPr>
      <p:guideLst>
        <p:guide orient="horz" pos="2932"/>
        <p:guide pos="2212"/>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slide" Target="slides/slide60.xml"/><Relationship Id="rId68" Type="http://schemas.openxmlformats.org/officeDocument/2006/relationships/slide" Target="slides/slide65.xml"/><Relationship Id="rId76" Type="http://schemas.openxmlformats.org/officeDocument/2006/relationships/slide" Target="slides/slide73.xml"/><Relationship Id="rId84" Type="http://schemas.openxmlformats.org/officeDocument/2006/relationships/slide" Target="slides/slide81.xml"/><Relationship Id="rId89" Type="http://schemas.openxmlformats.org/officeDocument/2006/relationships/slide" Target="slides/slide86.xml"/><Relationship Id="rId97" Type="http://schemas.openxmlformats.org/officeDocument/2006/relationships/presProps" Target="presProps.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74" Type="http://schemas.openxmlformats.org/officeDocument/2006/relationships/slide" Target="slides/slide71.xml"/><Relationship Id="rId79" Type="http://schemas.openxmlformats.org/officeDocument/2006/relationships/slide" Target="slides/slide76.xml"/><Relationship Id="rId87" Type="http://schemas.openxmlformats.org/officeDocument/2006/relationships/slide" Target="slides/slide84.xml"/><Relationship Id="rId5" Type="http://schemas.openxmlformats.org/officeDocument/2006/relationships/slide" Target="slides/slide2.xml"/><Relationship Id="rId61" Type="http://schemas.openxmlformats.org/officeDocument/2006/relationships/slide" Target="slides/slide58.xml"/><Relationship Id="rId82" Type="http://schemas.openxmlformats.org/officeDocument/2006/relationships/slide" Target="slides/slide79.xml"/><Relationship Id="rId90" Type="http://schemas.openxmlformats.org/officeDocument/2006/relationships/slide" Target="slides/slide87.xml"/><Relationship Id="rId95" Type="http://schemas.openxmlformats.org/officeDocument/2006/relationships/notesMaster" Target="notesMasters/notesMaster1.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slide" Target="slides/slide74.xml"/><Relationship Id="rId100" Type="http://schemas.openxmlformats.org/officeDocument/2006/relationships/tableStyles" Target="tableStyles.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slide" Target="slides/slide77.xml"/><Relationship Id="rId85" Type="http://schemas.openxmlformats.org/officeDocument/2006/relationships/slide" Target="slides/slide82.xml"/><Relationship Id="rId93" Type="http://schemas.openxmlformats.org/officeDocument/2006/relationships/slide" Target="slides/slide90.xml"/><Relationship Id="rId98"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slide" Target="slides/slide80.xml"/><Relationship Id="rId88" Type="http://schemas.openxmlformats.org/officeDocument/2006/relationships/slide" Target="slides/slide85.xml"/><Relationship Id="rId91" Type="http://schemas.openxmlformats.org/officeDocument/2006/relationships/slide" Target="slides/slide88.xml"/><Relationship Id="rId96"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slide" Target="slides/slide83.xml"/><Relationship Id="rId94" Type="http://schemas.openxmlformats.org/officeDocument/2006/relationships/slide" Target="slides/slide91.xml"/><Relationship Id="rId99"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3.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2.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5" y="8"/>
            <a:ext cx="3043979" cy="465774"/>
          </a:xfrm>
          <a:prstGeom prst="rect">
            <a:avLst/>
          </a:prstGeom>
        </p:spPr>
        <p:txBody>
          <a:bodyPr vert="horz" lIns="91525" tIns="45765" rIns="91525" bIns="45765" rtlCol="0"/>
          <a:lstStyle>
            <a:lvl1pPr algn="l">
              <a:defRPr sz="1200"/>
            </a:lvl1pPr>
          </a:lstStyle>
          <a:p>
            <a:endParaRPr lang="en-US" dirty="0"/>
          </a:p>
        </p:txBody>
      </p:sp>
      <p:sp>
        <p:nvSpPr>
          <p:cNvPr id="3" name="Date Placeholder 2"/>
          <p:cNvSpPr>
            <a:spLocks noGrp="1"/>
          </p:cNvSpPr>
          <p:nvPr>
            <p:ph type="dt" sz="quarter" idx="1"/>
          </p:nvPr>
        </p:nvSpPr>
        <p:spPr>
          <a:xfrm>
            <a:off x="3977540" y="8"/>
            <a:ext cx="3043979" cy="465774"/>
          </a:xfrm>
          <a:prstGeom prst="rect">
            <a:avLst/>
          </a:prstGeom>
        </p:spPr>
        <p:txBody>
          <a:bodyPr vert="horz" lIns="91525" tIns="45765" rIns="91525" bIns="45765" rtlCol="0"/>
          <a:lstStyle>
            <a:lvl1pPr algn="r">
              <a:defRPr sz="1200"/>
            </a:lvl1pPr>
          </a:lstStyle>
          <a:p>
            <a:fld id="{9FD2ACE0-1E96-4E56-8FD1-D961D24A384B}" type="datetimeFigureOut">
              <a:rPr lang="en-US" smtClean="0"/>
              <a:t>1/7/2015</a:t>
            </a:fld>
            <a:endParaRPr lang="en-US" dirty="0"/>
          </a:p>
        </p:txBody>
      </p:sp>
      <p:sp>
        <p:nvSpPr>
          <p:cNvPr id="4" name="Footer Placeholder 3"/>
          <p:cNvSpPr>
            <a:spLocks noGrp="1"/>
          </p:cNvSpPr>
          <p:nvPr>
            <p:ph type="ftr" sz="quarter" idx="2"/>
          </p:nvPr>
        </p:nvSpPr>
        <p:spPr>
          <a:xfrm>
            <a:off x="5" y="8841746"/>
            <a:ext cx="3043979" cy="465774"/>
          </a:xfrm>
          <a:prstGeom prst="rect">
            <a:avLst/>
          </a:prstGeom>
        </p:spPr>
        <p:txBody>
          <a:bodyPr vert="horz" lIns="91525" tIns="45765" rIns="91525" bIns="45765"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7540" y="8841746"/>
            <a:ext cx="3043979" cy="465774"/>
          </a:xfrm>
          <a:prstGeom prst="rect">
            <a:avLst/>
          </a:prstGeom>
        </p:spPr>
        <p:txBody>
          <a:bodyPr vert="horz" lIns="91525" tIns="45765" rIns="91525" bIns="45765" rtlCol="0" anchor="b"/>
          <a:lstStyle>
            <a:lvl1pPr algn="r">
              <a:defRPr sz="1200"/>
            </a:lvl1pPr>
          </a:lstStyle>
          <a:p>
            <a:fld id="{8B33916E-C28D-4ED3-8CB4-6663E93BE48C}" type="slidenum">
              <a:rPr lang="en-US" smtClean="0"/>
              <a:t>‹#›</a:t>
            </a:fld>
            <a:endParaRPr lang="en-US" dirty="0"/>
          </a:p>
        </p:txBody>
      </p:sp>
    </p:spTree>
    <p:extLst>
      <p:ext uri="{BB962C8B-B14F-4D97-AF65-F5344CB8AC3E}">
        <p14:creationId xmlns:p14="http://schemas.microsoft.com/office/powerpoint/2010/main" val="264500414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5" y="8"/>
            <a:ext cx="3043979" cy="465774"/>
          </a:xfrm>
          <a:prstGeom prst="rect">
            <a:avLst/>
          </a:prstGeom>
        </p:spPr>
        <p:txBody>
          <a:bodyPr vert="horz" lIns="91525" tIns="45765" rIns="91525" bIns="45765" rtlCol="0"/>
          <a:lstStyle>
            <a:lvl1pPr algn="l">
              <a:defRPr sz="1200"/>
            </a:lvl1pPr>
          </a:lstStyle>
          <a:p>
            <a:endParaRPr lang="en-US" dirty="0"/>
          </a:p>
        </p:txBody>
      </p:sp>
      <p:sp>
        <p:nvSpPr>
          <p:cNvPr id="3" name="Date Placeholder 2"/>
          <p:cNvSpPr>
            <a:spLocks noGrp="1"/>
          </p:cNvSpPr>
          <p:nvPr>
            <p:ph type="dt" idx="1"/>
          </p:nvPr>
        </p:nvSpPr>
        <p:spPr>
          <a:xfrm>
            <a:off x="3977540" y="8"/>
            <a:ext cx="3043979" cy="465774"/>
          </a:xfrm>
          <a:prstGeom prst="rect">
            <a:avLst/>
          </a:prstGeom>
        </p:spPr>
        <p:txBody>
          <a:bodyPr vert="horz" lIns="91525" tIns="45765" rIns="91525" bIns="45765" rtlCol="0"/>
          <a:lstStyle>
            <a:lvl1pPr algn="r">
              <a:defRPr sz="1200"/>
            </a:lvl1pPr>
          </a:lstStyle>
          <a:p>
            <a:fld id="{B74CD51D-FA87-42B0-9009-435290591F1C}" type="datetimeFigureOut">
              <a:rPr lang="en-US" smtClean="0"/>
              <a:t>1/7/2015</a:t>
            </a:fld>
            <a:endParaRPr lang="en-US" dirty="0"/>
          </a:p>
        </p:txBody>
      </p:sp>
      <p:sp>
        <p:nvSpPr>
          <p:cNvPr id="4" name="Slide Image Placeholder 3"/>
          <p:cNvSpPr>
            <a:spLocks noGrp="1" noRot="1" noChangeAspect="1"/>
          </p:cNvSpPr>
          <p:nvPr>
            <p:ph type="sldImg" idx="2"/>
          </p:nvPr>
        </p:nvSpPr>
        <p:spPr>
          <a:xfrm>
            <a:off x="1184275" y="698500"/>
            <a:ext cx="4654550" cy="3490913"/>
          </a:xfrm>
          <a:prstGeom prst="rect">
            <a:avLst/>
          </a:prstGeom>
          <a:noFill/>
          <a:ln w="12700">
            <a:solidFill>
              <a:prstClr val="black"/>
            </a:solidFill>
          </a:ln>
        </p:spPr>
        <p:txBody>
          <a:bodyPr vert="horz" lIns="91525" tIns="45765" rIns="91525" bIns="45765" rtlCol="0" anchor="ctr"/>
          <a:lstStyle/>
          <a:p>
            <a:endParaRPr lang="en-US" dirty="0"/>
          </a:p>
        </p:txBody>
      </p:sp>
      <p:sp>
        <p:nvSpPr>
          <p:cNvPr id="5" name="Notes Placeholder 4"/>
          <p:cNvSpPr>
            <a:spLocks noGrp="1"/>
          </p:cNvSpPr>
          <p:nvPr>
            <p:ph type="body" sz="quarter" idx="3"/>
          </p:nvPr>
        </p:nvSpPr>
        <p:spPr>
          <a:xfrm>
            <a:off x="702946" y="4422467"/>
            <a:ext cx="5617208" cy="4188777"/>
          </a:xfrm>
          <a:prstGeom prst="rect">
            <a:avLst/>
          </a:prstGeom>
        </p:spPr>
        <p:txBody>
          <a:bodyPr vert="horz" lIns="91525" tIns="45765" rIns="91525" bIns="45765"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5" y="8841746"/>
            <a:ext cx="3043979" cy="465774"/>
          </a:xfrm>
          <a:prstGeom prst="rect">
            <a:avLst/>
          </a:prstGeom>
        </p:spPr>
        <p:txBody>
          <a:bodyPr vert="horz" lIns="91525" tIns="45765" rIns="91525" bIns="45765"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7540" y="8841746"/>
            <a:ext cx="3043979" cy="465774"/>
          </a:xfrm>
          <a:prstGeom prst="rect">
            <a:avLst/>
          </a:prstGeom>
        </p:spPr>
        <p:txBody>
          <a:bodyPr vert="horz" lIns="91525" tIns="45765" rIns="91525" bIns="45765" rtlCol="0" anchor="b"/>
          <a:lstStyle>
            <a:lvl1pPr algn="r">
              <a:defRPr sz="1200"/>
            </a:lvl1pPr>
          </a:lstStyle>
          <a:p>
            <a:fld id="{3E15934E-58C6-4B76-A948-8C2765F6B859}" type="slidenum">
              <a:rPr lang="en-US" smtClean="0"/>
              <a:t>‹#›</a:t>
            </a:fld>
            <a:endParaRPr lang="en-US" dirty="0"/>
          </a:p>
        </p:txBody>
      </p:sp>
    </p:spTree>
    <p:extLst>
      <p:ext uri="{BB962C8B-B14F-4D97-AF65-F5344CB8AC3E}">
        <p14:creationId xmlns:p14="http://schemas.microsoft.com/office/powerpoint/2010/main" val="298697045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spcBef>
                <a:spcPct val="0"/>
              </a:spcBef>
              <a:buFontTx/>
              <a:buChar char="•"/>
            </a:pPr>
            <a:endParaRPr lang="en-US" dirty="0"/>
          </a:p>
          <a:p>
            <a:endParaRPr lang="en-US" dirty="0"/>
          </a:p>
        </p:txBody>
      </p:sp>
      <p:sp>
        <p:nvSpPr>
          <p:cNvPr id="4" name="Slide Number Placeholder 3"/>
          <p:cNvSpPr>
            <a:spLocks noGrp="1"/>
          </p:cNvSpPr>
          <p:nvPr>
            <p:ph type="sldNum" sz="quarter" idx="10"/>
          </p:nvPr>
        </p:nvSpPr>
        <p:spPr/>
        <p:txBody>
          <a:bodyPr/>
          <a:lstStyle/>
          <a:p>
            <a:fld id="{3E15934E-58C6-4B76-A948-8C2765F6B859}" type="slidenum">
              <a:rPr lang="en-US" smtClean="0"/>
              <a:t>1</a:t>
            </a:fld>
            <a:endParaRPr lang="en-US" dirty="0"/>
          </a:p>
        </p:txBody>
      </p:sp>
    </p:spTree>
    <p:extLst>
      <p:ext uri="{BB962C8B-B14F-4D97-AF65-F5344CB8AC3E}">
        <p14:creationId xmlns:p14="http://schemas.microsoft.com/office/powerpoint/2010/main" val="17399480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15934E-58C6-4B76-A948-8C2765F6B859}" type="slidenum">
              <a:rPr lang="en-US" smtClean="0"/>
              <a:t>10</a:t>
            </a:fld>
            <a:endParaRPr lang="en-US" dirty="0"/>
          </a:p>
        </p:txBody>
      </p:sp>
    </p:spTree>
    <p:extLst>
      <p:ext uri="{BB962C8B-B14F-4D97-AF65-F5344CB8AC3E}">
        <p14:creationId xmlns:p14="http://schemas.microsoft.com/office/powerpoint/2010/main" val="35875269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15934E-58C6-4B76-A948-8C2765F6B859}" type="slidenum">
              <a:rPr lang="en-US" smtClean="0"/>
              <a:t>11</a:t>
            </a:fld>
            <a:endParaRPr lang="en-US" dirty="0"/>
          </a:p>
        </p:txBody>
      </p:sp>
    </p:spTree>
    <p:extLst>
      <p:ext uri="{BB962C8B-B14F-4D97-AF65-F5344CB8AC3E}">
        <p14:creationId xmlns:p14="http://schemas.microsoft.com/office/powerpoint/2010/main" val="35875269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15934E-58C6-4B76-A948-8C2765F6B859}" type="slidenum">
              <a:rPr lang="en-US" smtClean="0"/>
              <a:t>12</a:t>
            </a:fld>
            <a:endParaRPr lang="en-US" dirty="0"/>
          </a:p>
        </p:txBody>
      </p:sp>
    </p:spTree>
    <p:extLst>
      <p:ext uri="{BB962C8B-B14F-4D97-AF65-F5344CB8AC3E}">
        <p14:creationId xmlns:p14="http://schemas.microsoft.com/office/powerpoint/2010/main" val="35875269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15934E-58C6-4B76-A948-8C2765F6B859}" type="slidenum">
              <a:rPr lang="en-US" smtClean="0"/>
              <a:t>13</a:t>
            </a:fld>
            <a:endParaRPr lang="en-US" dirty="0"/>
          </a:p>
        </p:txBody>
      </p:sp>
    </p:spTree>
    <p:extLst>
      <p:ext uri="{BB962C8B-B14F-4D97-AF65-F5344CB8AC3E}">
        <p14:creationId xmlns:p14="http://schemas.microsoft.com/office/powerpoint/2010/main" val="35875269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15934E-58C6-4B76-A948-8C2765F6B859}" type="slidenum">
              <a:rPr lang="en-US" smtClean="0"/>
              <a:t>14</a:t>
            </a:fld>
            <a:endParaRPr lang="en-US" dirty="0"/>
          </a:p>
        </p:txBody>
      </p:sp>
    </p:spTree>
    <p:extLst>
      <p:ext uri="{BB962C8B-B14F-4D97-AF65-F5344CB8AC3E}">
        <p14:creationId xmlns:p14="http://schemas.microsoft.com/office/powerpoint/2010/main" val="35875269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15934E-58C6-4B76-A948-8C2765F6B859}" type="slidenum">
              <a:rPr lang="en-US" smtClean="0"/>
              <a:t>15</a:t>
            </a:fld>
            <a:endParaRPr lang="en-US" dirty="0"/>
          </a:p>
        </p:txBody>
      </p:sp>
    </p:spTree>
    <p:extLst>
      <p:ext uri="{BB962C8B-B14F-4D97-AF65-F5344CB8AC3E}">
        <p14:creationId xmlns:p14="http://schemas.microsoft.com/office/powerpoint/2010/main" val="35875269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15934E-58C6-4B76-A948-8C2765F6B859}" type="slidenum">
              <a:rPr lang="en-US" smtClean="0"/>
              <a:t>16</a:t>
            </a:fld>
            <a:endParaRPr lang="en-US" dirty="0"/>
          </a:p>
        </p:txBody>
      </p:sp>
    </p:spTree>
    <p:extLst>
      <p:ext uri="{BB962C8B-B14F-4D97-AF65-F5344CB8AC3E}">
        <p14:creationId xmlns:p14="http://schemas.microsoft.com/office/powerpoint/2010/main" val="35875269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15934E-58C6-4B76-A948-8C2765F6B859}" type="slidenum">
              <a:rPr lang="en-US" smtClean="0"/>
              <a:t>17</a:t>
            </a:fld>
            <a:endParaRPr lang="en-US" dirty="0"/>
          </a:p>
        </p:txBody>
      </p:sp>
    </p:spTree>
    <p:extLst>
      <p:ext uri="{BB962C8B-B14F-4D97-AF65-F5344CB8AC3E}">
        <p14:creationId xmlns:p14="http://schemas.microsoft.com/office/powerpoint/2010/main" val="35875269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spcBef>
                <a:spcPct val="0"/>
              </a:spcBef>
              <a:buFontTx/>
              <a:buChar char="•"/>
            </a:pPr>
            <a:endParaRPr lang="en-US" dirty="0"/>
          </a:p>
          <a:p>
            <a:endParaRPr lang="en-US" dirty="0"/>
          </a:p>
        </p:txBody>
      </p:sp>
      <p:sp>
        <p:nvSpPr>
          <p:cNvPr id="4" name="Slide Number Placeholder 3"/>
          <p:cNvSpPr>
            <a:spLocks noGrp="1"/>
          </p:cNvSpPr>
          <p:nvPr>
            <p:ph type="sldNum" sz="quarter" idx="10"/>
          </p:nvPr>
        </p:nvSpPr>
        <p:spPr/>
        <p:txBody>
          <a:bodyPr/>
          <a:lstStyle/>
          <a:p>
            <a:fld id="{3E15934E-58C6-4B76-A948-8C2765F6B859}" type="slidenum">
              <a:rPr lang="en-US" smtClean="0"/>
              <a:t>18</a:t>
            </a:fld>
            <a:endParaRPr lang="en-US" dirty="0"/>
          </a:p>
        </p:txBody>
      </p:sp>
    </p:spTree>
    <p:extLst>
      <p:ext uri="{BB962C8B-B14F-4D97-AF65-F5344CB8AC3E}">
        <p14:creationId xmlns:p14="http://schemas.microsoft.com/office/powerpoint/2010/main" val="17399480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15934E-58C6-4B76-A948-8C2765F6B859}" type="slidenum">
              <a:rPr lang="en-US" smtClean="0"/>
              <a:t>19</a:t>
            </a:fld>
            <a:endParaRPr lang="en-US" dirty="0"/>
          </a:p>
        </p:txBody>
      </p:sp>
    </p:spTree>
    <p:extLst>
      <p:ext uri="{BB962C8B-B14F-4D97-AF65-F5344CB8AC3E}">
        <p14:creationId xmlns:p14="http://schemas.microsoft.com/office/powerpoint/2010/main" val="35875269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spcBef>
                <a:spcPct val="0"/>
              </a:spcBef>
              <a:buFontTx/>
              <a:buChar char="•"/>
            </a:pPr>
            <a:endParaRPr lang="en-US" dirty="0"/>
          </a:p>
          <a:p>
            <a:endParaRPr lang="en-US" dirty="0"/>
          </a:p>
        </p:txBody>
      </p:sp>
      <p:sp>
        <p:nvSpPr>
          <p:cNvPr id="4" name="Slide Number Placeholder 3"/>
          <p:cNvSpPr>
            <a:spLocks noGrp="1"/>
          </p:cNvSpPr>
          <p:nvPr>
            <p:ph type="sldNum" sz="quarter" idx="10"/>
          </p:nvPr>
        </p:nvSpPr>
        <p:spPr/>
        <p:txBody>
          <a:bodyPr/>
          <a:lstStyle/>
          <a:p>
            <a:fld id="{3E15934E-58C6-4B76-A948-8C2765F6B859}" type="slidenum">
              <a:rPr lang="en-US" smtClean="0"/>
              <a:t>2</a:t>
            </a:fld>
            <a:endParaRPr lang="en-US" dirty="0"/>
          </a:p>
        </p:txBody>
      </p:sp>
    </p:spTree>
    <p:extLst>
      <p:ext uri="{BB962C8B-B14F-4D97-AF65-F5344CB8AC3E}">
        <p14:creationId xmlns:p14="http://schemas.microsoft.com/office/powerpoint/2010/main" val="17399480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15934E-58C6-4B76-A948-8C2765F6B859}" type="slidenum">
              <a:rPr lang="en-US" smtClean="0"/>
              <a:t>20</a:t>
            </a:fld>
            <a:endParaRPr lang="en-US" dirty="0"/>
          </a:p>
        </p:txBody>
      </p:sp>
    </p:spTree>
    <p:extLst>
      <p:ext uri="{BB962C8B-B14F-4D97-AF65-F5344CB8AC3E}">
        <p14:creationId xmlns:p14="http://schemas.microsoft.com/office/powerpoint/2010/main" val="35875269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spcBef>
                <a:spcPct val="0"/>
              </a:spcBef>
              <a:buFontTx/>
              <a:buChar char="•"/>
            </a:pPr>
            <a:endParaRPr lang="en-US" dirty="0"/>
          </a:p>
          <a:p>
            <a:endParaRPr lang="en-US" dirty="0"/>
          </a:p>
        </p:txBody>
      </p:sp>
      <p:sp>
        <p:nvSpPr>
          <p:cNvPr id="4" name="Slide Number Placeholder 3"/>
          <p:cNvSpPr>
            <a:spLocks noGrp="1"/>
          </p:cNvSpPr>
          <p:nvPr>
            <p:ph type="sldNum" sz="quarter" idx="10"/>
          </p:nvPr>
        </p:nvSpPr>
        <p:spPr/>
        <p:txBody>
          <a:bodyPr/>
          <a:lstStyle/>
          <a:p>
            <a:fld id="{3E15934E-58C6-4B76-A948-8C2765F6B859}" type="slidenum">
              <a:rPr lang="en-US" smtClean="0"/>
              <a:t>21</a:t>
            </a:fld>
            <a:endParaRPr lang="en-US" dirty="0"/>
          </a:p>
        </p:txBody>
      </p:sp>
    </p:spTree>
    <p:extLst>
      <p:ext uri="{BB962C8B-B14F-4D97-AF65-F5344CB8AC3E}">
        <p14:creationId xmlns:p14="http://schemas.microsoft.com/office/powerpoint/2010/main" val="17399480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15934E-58C6-4B76-A948-8C2765F6B859}" type="slidenum">
              <a:rPr lang="en-US" smtClean="0"/>
              <a:t>22</a:t>
            </a:fld>
            <a:endParaRPr lang="en-US" dirty="0"/>
          </a:p>
        </p:txBody>
      </p:sp>
    </p:spTree>
    <p:extLst>
      <p:ext uri="{BB962C8B-B14F-4D97-AF65-F5344CB8AC3E}">
        <p14:creationId xmlns:p14="http://schemas.microsoft.com/office/powerpoint/2010/main" val="35875269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15934E-58C6-4B76-A948-8C2765F6B859}" type="slidenum">
              <a:rPr lang="en-US" smtClean="0"/>
              <a:t>23</a:t>
            </a:fld>
            <a:endParaRPr lang="en-US" dirty="0"/>
          </a:p>
        </p:txBody>
      </p:sp>
    </p:spTree>
    <p:extLst>
      <p:ext uri="{BB962C8B-B14F-4D97-AF65-F5344CB8AC3E}">
        <p14:creationId xmlns:p14="http://schemas.microsoft.com/office/powerpoint/2010/main" val="358752691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spcBef>
                <a:spcPct val="0"/>
              </a:spcBef>
              <a:buFontTx/>
              <a:buChar char="•"/>
            </a:pPr>
            <a:endParaRPr lang="en-US" dirty="0"/>
          </a:p>
          <a:p>
            <a:endParaRPr lang="en-US" dirty="0"/>
          </a:p>
        </p:txBody>
      </p:sp>
      <p:sp>
        <p:nvSpPr>
          <p:cNvPr id="4" name="Slide Number Placeholder 3"/>
          <p:cNvSpPr>
            <a:spLocks noGrp="1"/>
          </p:cNvSpPr>
          <p:nvPr>
            <p:ph type="sldNum" sz="quarter" idx="10"/>
          </p:nvPr>
        </p:nvSpPr>
        <p:spPr/>
        <p:txBody>
          <a:bodyPr/>
          <a:lstStyle/>
          <a:p>
            <a:fld id="{3E15934E-58C6-4B76-A948-8C2765F6B859}" type="slidenum">
              <a:rPr lang="en-US" smtClean="0"/>
              <a:t>24</a:t>
            </a:fld>
            <a:endParaRPr lang="en-US" dirty="0"/>
          </a:p>
        </p:txBody>
      </p:sp>
    </p:spTree>
    <p:extLst>
      <p:ext uri="{BB962C8B-B14F-4D97-AF65-F5344CB8AC3E}">
        <p14:creationId xmlns:p14="http://schemas.microsoft.com/office/powerpoint/2010/main" val="173994800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15934E-58C6-4B76-A948-8C2765F6B859}" type="slidenum">
              <a:rPr lang="en-US" smtClean="0"/>
              <a:t>25</a:t>
            </a:fld>
            <a:endParaRPr lang="en-US" dirty="0"/>
          </a:p>
        </p:txBody>
      </p:sp>
    </p:spTree>
    <p:extLst>
      <p:ext uri="{BB962C8B-B14F-4D97-AF65-F5344CB8AC3E}">
        <p14:creationId xmlns:p14="http://schemas.microsoft.com/office/powerpoint/2010/main" val="358752691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15934E-58C6-4B76-A948-8C2765F6B859}" type="slidenum">
              <a:rPr lang="en-US" smtClean="0"/>
              <a:t>26</a:t>
            </a:fld>
            <a:endParaRPr lang="en-US" dirty="0"/>
          </a:p>
        </p:txBody>
      </p:sp>
    </p:spTree>
    <p:extLst>
      <p:ext uri="{BB962C8B-B14F-4D97-AF65-F5344CB8AC3E}">
        <p14:creationId xmlns:p14="http://schemas.microsoft.com/office/powerpoint/2010/main" val="358752691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15934E-58C6-4B76-A948-8C2765F6B859}" type="slidenum">
              <a:rPr lang="en-US" smtClean="0"/>
              <a:t>27</a:t>
            </a:fld>
            <a:endParaRPr lang="en-US" dirty="0"/>
          </a:p>
        </p:txBody>
      </p:sp>
    </p:spTree>
    <p:extLst>
      <p:ext uri="{BB962C8B-B14F-4D97-AF65-F5344CB8AC3E}">
        <p14:creationId xmlns:p14="http://schemas.microsoft.com/office/powerpoint/2010/main" val="358752691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15934E-58C6-4B76-A948-8C2765F6B859}" type="slidenum">
              <a:rPr lang="en-US" smtClean="0"/>
              <a:t>28</a:t>
            </a:fld>
            <a:endParaRPr lang="en-US" dirty="0"/>
          </a:p>
        </p:txBody>
      </p:sp>
    </p:spTree>
    <p:extLst>
      <p:ext uri="{BB962C8B-B14F-4D97-AF65-F5344CB8AC3E}">
        <p14:creationId xmlns:p14="http://schemas.microsoft.com/office/powerpoint/2010/main" val="358752691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spcBef>
                <a:spcPct val="0"/>
              </a:spcBef>
              <a:buFontTx/>
              <a:buChar char="•"/>
            </a:pPr>
            <a:endParaRPr lang="en-US" dirty="0"/>
          </a:p>
          <a:p>
            <a:endParaRPr lang="en-US" dirty="0"/>
          </a:p>
        </p:txBody>
      </p:sp>
      <p:sp>
        <p:nvSpPr>
          <p:cNvPr id="4" name="Slide Number Placeholder 3"/>
          <p:cNvSpPr>
            <a:spLocks noGrp="1"/>
          </p:cNvSpPr>
          <p:nvPr>
            <p:ph type="sldNum" sz="quarter" idx="10"/>
          </p:nvPr>
        </p:nvSpPr>
        <p:spPr/>
        <p:txBody>
          <a:bodyPr/>
          <a:lstStyle/>
          <a:p>
            <a:fld id="{3E15934E-58C6-4B76-A948-8C2765F6B859}" type="slidenum">
              <a:rPr lang="en-US" smtClean="0"/>
              <a:t>29</a:t>
            </a:fld>
            <a:endParaRPr lang="en-US" dirty="0"/>
          </a:p>
        </p:txBody>
      </p:sp>
    </p:spTree>
    <p:extLst>
      <p:ext uri="{BB962C8B-B14F-4D97-AF65-F5344CB8AC3E}">
        <p14:creationId xmlns:p14="http://schemas.microsoft.com/office/powerpoint/2010/main" val="17399480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15934E-58C6-4B76-A948-8C2765F6B859}" type="slidenum">
              <a:rPr lang="en-US" smtClean="0"/>
              <a:t>3</a:t>
            </a:fld>
            <a:endParaRPr lang="en-US" dirty="0"/>
          </a:p>
        </p:txBody>
      </p:sp>
    </p:spTree>
    <p:extLst>
      <p:ext uri="{BB962C8B-B14F-4D97-AF65-F5344CB8AC3E}">
        <p14:creationId xmlns:p14="http://schemas.microsoft.com/office/powerpoint/2010/main" val="358752691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15934E-58C6-4B76-A948-8C2765F6B859}" type="slidenum">
              <a:rPr lang="en-US" smtClean="0"/>
              <a:t>30</a:t>
            </a:fld>
            <a:endParaRPr lang="en-US" dirty="0"/>
          </a:p>
        </p:txBody>
      </p:sp>
    </p:spTree>
    <p:extLst>
      <p:ext uri="{BB962C8B-B14F-4D97-AF65-F5344CB8AC3E}">
        <p14:creationId xmlns:p14="http://schemas.microsoft.com/office/powerpoint/2010/main" val="358752691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15934E-58C6-4B76-A948-8C2765F6B859}" type="slidenum">
              <a:rPr lang="en-US" smtClean="0"/>
              <a:t>31</a:t>
            </a:fld>
            <a:endParaRPr lang="en-US" dirty="0"/>
          </a:p>
        </p:txBody>
      </p:sp>
    </p:spTree>
    <p:extLst>
      <p:ext uri="{BB962C8B-B14F-4D97-AF65-F5344CB8AC3E}">
        <p14:creationId xmlns:p14="http://schemas.microsoft.com/office/powerpoint/2010/main" val="358752691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15934E-58C6-4B76-A948-8C2765F6B859}" type="slidenum">
              <a:rPr lang="en-US" smtClean="0"/>
              <a:t>32</a:t>
            </a:fld>
            <a:endParaRPr lang="en-US" dirty="0"/>
          </a:p>
        </p:txBody>
      </p:sp>
    </p:spTree>
    <p:extLst>
      <p:ext uri="{BB962C8B-B14F-4D97-AF65-F5344CB8AC3E}">
        <p14:creationId xmlns:p14="http://schemas.microsoft.com/office/powerpoint/2010/main" val="358752691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15934E-58C6-4B76-A948-8C2765F6B859}" type="slidenum">
              <a:rPr lang="en-US" smtClean="0"/>
              <a:t>33</a:t>
            </a:fld>
            <a:endParaRPr lang="en-US" dirty="0"/>
          </a:p>
        </p:txBody>
      </p:sp>
    </p:spTree>
    <p:extLst>
      <p:ext uri="{BB962C8B-B14F-4D97-AF65-F5344CB8AC3E}">
        <p14:creationId xmlns:p14="http://schemas.microsoft.com/office/powerpoint/2010/main" val="358752691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15934E-58C6-4B76-A948-8C2765F6B859}" type="slidenum">
              <a:rPr lang="en-US" smtClean="0"/>
              <a:t>34</a:t>
            </a:fld>
            <a:endParaRPr lang="en-US" dirty="0"/>
          </a:p>
        </p:txBody>
      </p:sp>
    </p:spTree>
    <p:extLst>
      <p:ext uri="{BB962C8B-B14F-4D97-AF65-F5344CB8AC3E}">
        <p14:creationId xmlns:p14="http://schemas.microsoft.com/office/powerpoint/2010/main" val="358752691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15934E-58C6-4B76-A948-8C2765F6B859}" type="slidenum">
              <a:rPr lang="en-US" smtClean="0"/>
              <a:t>35</a:t>
            </a:fld>
            <a:endParaRPr lang="en-US" dirty="0"/>
          </a:p>
        </p:txBody>
      </p:sp>
    </p:spTree>
    <p:extLst>
      <p:ext uri="{BB962C8B-B14F-4D97-AF65-F5344CB8AC3E}">
        <p14:creationId xmlns:p14="http://schemas.microsoft.com/office/powerpoint/2010/main" val="358752691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15934E-58C6-4B76-A948-8C2765F6B859}" type="slidenum">
              <a:rPr lang="en-US" smtClean="0"/>
              <a:t>36</a:t>
            </a:fld>
            <a:endParaRPr lang="en-US" dirty="0"/>
          </a:p>
        </p:txBody>
      </p:sp>
    </p:spTree>
    <p:extLst>
      <p:ext uri="{BB962C8B-B14F-4D97-AF65-F5344CB8AC3E}">
        <p14:creationId xmlns:p14="http://schemas.microsoft.com/office/powerpoint/2010/main" val="358752691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15934E-58C6-4B76-A948-8C2765F6B859}" type="slidenum">
              <a:rPr lang="en-US" smtClean="0"/>
              <a:t>37</a:t>
            </a:fld>
            <a:endParaRPr lang="en-US" dirty="0"/>
          </a:p>
        </p:txBody>
      </p:sp>
    </p:spTree>
    <p:extLst>
      <p:ext uri="{BB962C8B-B14F-4D97-AF65-F5344CB8AC3E}">
        <p14:creationId xmlns:p14="http://schemas.microsoft.com/office/powerpoint/2010/main" val="358752691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15934E-58C6-4B76-A948-8C2765F6B859}" type="slidenum">
              <a:rPr lang="en-US" smtClean="0"/>
              <a:t>38</a:t>
            </a:fld>
            <a:endParaRPr lang="en-US" dirty="0"/>
          </a:p>
        </p:txBody>
      </p:sp>
    </p:spTree>
    <p:extLst>
      <p:ext uri="{BB962C8B-B14F-4D97-AF65-F5344CB8AC3E}">
        <p14:creationId xmlns:p14="http://schemas.microsoft.com/office/powerpoint/2010/main" val="358752691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15934E-58C6-4B76-A948-8C2765F6B859}" type="slidenum">
              <a:rPr lang="en-US" smtClean="0"/>
              <a:t>39</a:t>
            </a:fld>
            <a:endParaRPr lang="en-US" dirty="0"/>
          </a:p>
        </p:txBody>
      </p:sp>
    </p:spTree>
    <p:extLst>
      <p:ext uri="{BB962C8B-B14F-4D97-AF65-F5344CB8AC3E}">
        <p14:creationId xmlns:p14="http://schemas.microsoft.com/office/powerpoint/2010/main" val="35875269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15934E-58C6-4B76-A948-8C2765F6B859}" type="slidenum">
              <a:rPr lang="en-US" smtClean="0"/>
              <a:t>4</a:t>
            </a:fld>
            <a:endParaRPr lang="en-US" dirty="0"/>
          </a:p>
        </p:txBody>
      </p:sp>
    </p:spTree>
    <p:extLst>
      <p:ext uri="{BB962C8B-B14F-4D97-AF65-F5344CB8AC3E}">
        <p14:creationId xmlns:p14="http://schemas.microsoft.com/office/powerpoint/2010/main" val="358752691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15934E-58C6-4B76-A948-8C2765F6B859}" type="slidenum">
              <a:rPr lang="en-US" smtClean="0"/>
              <a:t>40</a:t>
            </a:fld>
            <a:endParaRPr lang="en-US" dirty="0"/>
          </a:p>
        </p:txBody>
      </p:sp>
    </p:spTree>
    <p:extLst>
      <p:ext uri="{BB962C8B-B14F-4D97-AF65-F5344CB8AC3E}">
        <p14:creationId xmlns:p14="http://schemas.microsoft.com/office/powerpoint/2010/main" val="358752691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15934E-58C6-4B76-A948-8C2765F6B859}" type="slidenum">
              <a:rPr lang="en-US" smtClean="0"/>
              <a:t>41</a:t>
            </a:fld>
            <a:endParaRPr lang="en-US" dirty="0"/>
          </a:p>
        </p:txBody>
      </p:sp>
    </p:spTree>
    <p:extLst>
      <p:ext uri="{BB962C8B-B14F-4D97-AF65-F5344CB8AC3E}">
        <p14:creationId xmlns:p14="http://schemas.microsoft.com/office/powerpoint/2010/main" val="358752691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spcBef>
                <a:spcPct val="0"/>
              </a:spcBef>
              <a:buFontTx/>
              <a:buChar char="•"/>
            </a:pPr>
            <a:endParaRPr lang="en-US" dirty="0"/>
          </a:p>
          <a:p>
            <a:endParaRPr lang="en-US" dirty="0"/>
          </a:p>
        </p:txBody>
      </p:sp>
      <p:sp>
        <p:nvSpPr>
          <p:cNvPr id="4" name="Slide Number Placeholder 3"/>
          <p:cNvSpPr>
            <a:spLocks noGrp="1"/>
          </p:cNvSpPr>
          <p:nvPr>
            <p:ph type="sldNum" sz="quarter" idx="10"/>
          </p:nvPr>
        </p:nvSpPr>
        <p:spPr/>
        <p:txBody>
          <a:bodyPr/>
          <a:lstStyle/>
          <a:p>
            <a:fld id="{3E15934E-58C6-4B76-A948-8C2765F6B859}" type="slidenum">
              <a:rPr lang="en-US" smtClean="0"/>
              <a:t>42</a:t>
            </a:fld>
            <a:endParaRPr lang="en-US" dirty="0"/>
          </a:p>
        </p:txBody>
      </p:sp>
    </p:spTree>
    <p:extLst>
      <p:ext uri="{BB962C8B-B14F-4D97-AF65-F5344CB8AC3E}">
        <p14:creationId xmlns:p14="http://schemas.microsoft.com/office/powerpoint/2010/main" val="173994800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15934E-58C6-4B76-A948-8C2765F6B859}" type="slidenum">
              <a:rPr lang="en-US" smtClean="0"/>
              <a:t>43</a:t>
            </a:fld>
            <a:endParaRPr lang="en-US" dirty="0"/>
          </a:p>
        </p:txBody>
      </p:sp>
    </p:spTree>
    <p:extLst>
      <p:ext uri="{BB962C8B-B14F-4D97-AF65-F5344CB8AC3E}">
        <p14:creationId xmlns:p14="http://schemas.microsoft.com/office/powerpoint/2010/main" val="358752691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15934E-58C6-4B76-A948-8C2765F6B859}" type="slidenum">
              <a:rPr lang="en-US" smtClean="0"/>
              <a:t>44</a:t>
            </a:fld>
            <a:endParaRPr lang="en-US" dirty="0"/>
          </a:p>
        </p:txBody>
      </p:sp>
    </p:spTree>
    <p:extLst>
      <p:ext uri="{BB962C8B-B14F-4D97-AF65-F5344CB8AC3E}">
        <p14:creationId xmlns:p14="http://schemas.microsoft.com/office/powerpoint/2010/main" val="358752691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15934E-58C6-4B76-A948-8C2765F6B859}" type="slidenum">
              <a:rPr lang="en-US" smtClean="0"/>
              <a:t>45</a:t>
            </a:fld>
            <a:endParaRPr lang="en-US" dirty="0"/>
          </a:p>
        </p:txBody>
      </p:sp>
    </p:spTree>
    <p:extLst>
      <p:ext uri="{BB962C8B-B14F-4D97-AF65-F5344CB8AC3E}">
        <p14:creationId xmlns:p14="http://schemas.microsoft.com/office/powerpoint/2010/main" val="358752691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15934E-58C6-4B76-A948-8C2765F6B859}" type="slidenum">
              <a:rPr lang="en-US" smtClean="0"/>
              <a:t>46</a:t>
            </a:fld>
            <a:endParaRPr lang="en-US" dirty="0"/>
          </a:p>
        </p:txBody>
      </p:sp>
    </p:spTree>
    <p:extLst>
      <p:ext uri="{BB962C8B-B14F-4D97-AF65-F5344CB8AC3E}">
        <p14:creationId xmlns:p14="http://schemas.microsoft.com/office/powerpoint/2010/main" val="358752691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spcBef>
                <a:spcPct val="0"/>
              </a:spcBef>
              <a:buFontTx/>
              <a:buChar char="•"/>
            </a:pPr>
            <a:endParaRPr lang="en-US" dirty="0"/>
          </a:p>
          <a:p>
            <a:endParaRPr lang="en-US" dirty="0"/>
          </a:p>
        </p:txBody>
      </p:sp>
      <p:sp>
        <p:nvSpPr>
          <p:cNvPr id="4" name="Slide Number Placeholder 3"/>
          <p:cNvSpPr>
            <a:spLocks noGrp="1"/>
          </p:cNvSpPr>
          <p:nvPr>
            <p:ph type="sldNum" sz="quarter" idx="10"/>
          </p:nvPr>
        </p:nvSpPr>
        <p:spPr/>
        <p:txBody>
          <a:bodyPr/>
          <a:lstStyle/>
          <a:p>
            <a:fld id="{3E15934E-58C6-4B76-A948-8C2765F6B859}" type="slidenum">
              <a:rPr lang="en-US" smtClean="0"/>
              <a:t>47</a:t>
            </a:fld>
            <a:endParaRPr lang="en-US" dirty="0"/>
          </a:p>
        </p:txBody>
      </p:sp>
    </p:spTree>
    <p:extLst>
      <p:ext uri="{BB962C8B-B14F-4D97-AF65-F5344CB8AC3E}">
        <p14:creationId xmlns:p14="http://schemas.microsoft.com/office/powerpoint/2010/main" val="173994800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15934E-58C6-4B76-A948-8C2765F6B859}" type="slidenum">
              <a:rPr lang="en-US" smtClean="0"/>
              <a:t>48</a:t>
            </a:fld>
            <a:endParaRPr lang="en-US" dirty="0"/>
          </a:p>
        </p:txBody>
      </p:sp>
    </p:spTree>
    <p:extLst>
      <p:ext uri="{BB962C8B-B14F-4D97-AF65-F5344CB8AC3E}">
        <p14:creationId xmlns:p14="http://schemas.microsoft.com/office/powerpoint/2010/main" val="358752691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15934E-58C6-4B76-A948-8C2765F6B859}" type="slidenum">
              <a:rPr lang="en-US" smtClean="0"/>
              <a:t>49</a:t>
            </a:fld>
            <a:endParaRPr lang="en-US" dirty="0"/>
          </a:p>
        </p:txBody>
      </p:sp>
    </p:spTree>
    <p:extLst>
      <p:ext uri="{BB962C8B-B14F-4D97-AF65-F5344CB8AC3E}">
        <p14:creationId xmlns:p14="http://schemas.microsoft.com/office/powerpoint/2010/main" val="35875269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15934E-58C6-4B76-A948-8C2765F6B859}" type="slidenum">
              <a:rPr lang="en-US" smtClean="0"/>
              <a:t>5</a:t>
            </a:fld>
            <a:endParaRPr lang="en-US" dirty="0"/>
          </a:p>
        </p:txBody>
      </p:sp>
    </p:spTree>
    <p:extLst>
      <p:ext uri="{BB962C8B-B14F-4D97-AF65-F5344CB8AC3E}">
        <p14:creationId xmlns:p14="http://schemas.microsoft.com/office/powerpoint/2010/main" val="358752691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15934E-58C6-4B76-A948-8C2765F6B859}" type="slidenum">
              <a:rPr lang="en-US" smtClean="0"/>
              <a:t>50</a:t>
            </a:fld>
            <a:endParaRPr lang="en-US" dirty="0"/>
          </a:p>
        </p:txBody>
      </p:sp>
    </p:spTree>
    <p:extLst>
      <p:ext uri="{BB962C8B-B14F-4D97-AF65-F5344CB8AC3E}">
        <p14:creationId xmlns:p14="http://schemas.microsoft.com/office/powerpoint/2010/main" val="358752691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15934E-58C6-4B76-A948-8C2765F6B859}" type="slidenum">
              <a:rPr lang="en-US" smtClean="0"/>
              <a:t>51</a:t>
            </a:fld>
            <a:endParaRPr lang="en-US" dirty="0"/>
          </a:p>
        </p:txBody>
      </p:sp>
    </p:spTree>
    <p:extLst>
      <p:ext uri="{BB962C8B-B14F-4D97-AF65-F5344CB8AC3E}">
        <p14:creationId xmlns:p14="http://schemas.microsoft.com/office/powerpoint/2010/main" val="358752691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15934E-58C6-4B76-A948-8C2765F6B859}" type="slidenum">
              <a:rPr lang="en-US" smtClean="0"/>
              <a:t>52</a:t>
            </a:fld>
            <a:endParaRPr lang="en-US" dirty="0"/>
          </a:p>
        </p:txBody>
      </p:sp>
    </p:spTree>
    <p:extLst>
      <p:ext uri="{BB962C8B-B14F-4D97-AF65-F5344CB8AC3E}">
        <p14:creationId xmlns:p14="http://schemas.microsoft.com/office/powerpoint/2010/main" val="358752691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15934E-58C6-4B76-A948-8C2765F6B859}" type="slidenum">
              <a:rPr lang="en-US" smtClean="0"/>
              <a:t>53</a:t>
            </a:fld>
            <a:endParaRPr lang="en-US" dirty="0"/>
          </a:p>
        </p:txBody>
      </p:sp>
    </p:spTree>
    <p:extLst>
      <p:ext uri="{BB962C8B-B14F-4D97-AF65-F5344CB8AC3E}">
        <p14:creationId xmlns:p14="http://schemas.microsoft.com/office/powerpoint/2010/main" val="358752691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15934E-58C6-4B76-A948-8C2765F6B859}" type="slidenum">
              <a:rPr lang="en-US" smtClean="0"/>
              <a:t>54</a:t>
            </a:fld>
            <a:endParaRPr lang="en-US" dirty="0"/>
          </a:p>
        </p:txBody>
      </p:sp>
    </p:spTree>
    <p:extLst>
      <p:ext uri="{BB962C8B-B14F-4D97-AF65-F5344CB8AC3E}">
        <p14:creationId xmlns:p14="http://schemas.microsoft.com/office/powerpoint/2010/main" val="358752691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15934E-58C6-4B76-A948-8C2765F6B859}" type="slidenum">
              <a:rPr lang="en-US" smtClean="0"/>
              <a:t>55</a:t>
            </a:fld>
            <a:endParaRPr lang="en-US" dirty="0"/>
          </a:p>
        </p:txBody>
      </p:sp>
    </p:spTree>
    <p:extLst>
      <p:ext uri="{BB962C8B-B14F-4D97-AF65-F5344CB8AC3E}">
        <p14:creationId xmlns:p14="http://schemas.microsoft.com/office/powerpoint/2010/main" val="358752691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15934E-58C6-4B76-A948-8C2765F6B859}" type="slidenum">
              <a:rPr lang="en-US" smtClean="0"/>
              <a:t>56</a:t>
            </a:fld>
            <a:endParaRPr lang="en-US" dirty="0"/>
          </a:p>
        </p:txBody>
      </p:sp>
    </p:spTree>
    <p:extLst>
      <p:ext uri="{BB962C8B-B14F-4D97-AF65-F5344CB8AC3E}">
        <p14:creationId xmlns:p14="http://schemas.microsoft.com/office/powerpoint/2010/main" val="358752691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15934E-58C6-4B76-A948-8C2765F6B859}" type="slidenum">
              <a:rPr lang="en-US" smtClean="0"/>
              <a:t>57</a:t>
            </a:fld>
            <a:endParaRPr lang="en-US" dirty="0"/>
          </a:p>
        </p:txBody>
      </p:sp>
    </p:spTree>
    <p:extLst>
      <p:ext uri="{BB962C8B-B14F-4D97-AF65-F5344CB8AC3E}">
        <p14:creationId xmlns:p14="http://schemas.microsoft.com/office/powerpoint/2010/main" val="358752691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15934E-58C6-4B76-A948-8C2765F6B859}" type="slidenum">
              <a:rPr lang="en-US" smtClean="0"/>
              <a:t>58</a:t>
            </a:fld>
            <a:endParaRPr lang="en-US" dirty="0"/>
          </a:p>
        </p:txBody>
      </p:sp>
    </p:spTree>
    <p:extLst>
      <p:ext uri="{BB962C8B-B14F-4D97-AF65-F5344CB8AC3E}">
        <p14:creationId xmlns:p14="http://schemas.microsoft.com/office/powerpoint/2010/main" val="358752691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15934E-58C6-4B76-A948-8C2765F6B859}" type="slidenum">
              <a:rPr lang="en-US" smtClean="0"/>
              <a:t>59</a:t>
            </a:fld>
            <a:endParaRPr lang="en-US" dirty="0"/>
          </a:p>
        </p:txBody>
      </p:sp>
    </p:spTree>
    <p:extLst>
      <p:ext uri="{BB962C8B-B14F-4D97-AF65-F5344CB8AC3E}">
        <p14:creationId xmlns:p14="http://schemas.microsoft.com/office/powerpoint/2010/main" val="35875269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15934E-58C6-4B76-A948-8C2765F6B859}" type="slidenum">
              <a:rPr lang="en-US" smtClean="0"/>
              <a:t>6</a:t>
            </a:fld>
            <a:endParaRPr lang="en-US" dirty="0"/>
          </a:p>
        </p:txBody>
      </p:sp>
    </p:spTree>
    <p:extLst>
      <p:ext uri="{BB962C8B-B14F-4D97-AF65-F5344CB8AC3E}">
        <p14:creationId xmlns:p14="http://schemas.microsoft.com/office/powerpoint/2010/main" val="358752691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15934E-58C6-4B76-A948-8C2765F6B859}" type="slidenum">
              <a:rPr lang="en-US" smtClean="0"/>
              <a:t>60</a:t>
            </a:fld>
            <a:endParaRPr lang="en-US" dirty="0"/>
          </a:p>
        </p:txBody>
      </p:sp>
    </p:spTree>
    <p:extLst>
      <p:ext uri="{BB962C8B-B14F-4D97-AF65-F5344CB8AC3E}">
        <p14:creationId xmlns:p14="http://schemas.microsoft.com/office/powerpoint/2010/main" val="358752691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15934E-58C6-4B76-A948-8C2765F6B859}" type="slidenum">
              <a:rPr lang="en-US" smtClean="0"/>
              <a:t>61</a:t>
            </a:fld>
            <a:endParaRPr lang="en-US" dirty="0"/>
          </a:p>
        </p:txBody>
      </p:sp>
    </p:spTree>
    <p:extLst>
      <p:ext uri="{BB962C8B-B14F-4D97-AF65-F5344CB8AC3E}">
        <p14:creationId xmlns:p14="http://schemas.microsoft.com/office/powerpoint/2010/main" val="358752691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spcBef>
                <a:spcPct val="0"/>
              </a:spcBef>
              <a:buFontTx/>
              <a:buChar char="•"/>
            </a:pPr>
            <a:endParaRPr lang="en-US" dirty="0"/>
          </a:p>
          <a:p>
            <a:endParaRPr lang="en-US" dirty="0"/>
          </a:p>
        </p:txBody>
      </p:sp>
      <p:sp>
        <p:nvSpPr>
          <p:cNvPr id="4" name="Slide Number Placeholder 3"/>
          <p:cNvSpPr>
            <a:spLocks noGrp="1"/>
          </p:cNvSpPr>
          <p:nvPr>
            <p:ph type="sldNum" sz="quarter" idx="10"/>
          </p:nvPr>
        </p:nvSpPr>
        <p:spPr/>
        <p:txBody>
          <a:bodyPr/>
          <a:lstStyle/>
          <a:p>
            <a:fld id="{3E15934E-58C6-4B76-A948-8C2765F6B859}" type="slidenum">
              <a:rPr lang="en-US" smtClean="0"/>
              <a:t>62</a:t>
            </a:fld>
            <a:endParaRPr lang="en-US" dirty="0"/>
          </a:p>
        </p:txBody>
      </p:sp>
    </p:spTree>
    <p:extLst>
      <p:ext uri="{BB962C8B-B14F-4D97-AF65-F5344CB8AC3E}">
        <p14:creationId xmlns:p14="http://schemas.microsoft.com/office/powerpoint/2010/main" val="173994800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15934E-58C6-4B76-A948-8C2765F6B859}" type="slidenum">
              <a:rPr lang="en-US" smtClean="0"/>
              <a:t>63</a:t>
            </a:fld>
            <a:endParaRPr lang="en-US" dirty="0"/>
          </a:p>
        </p:txBody>
      </p:sp>
    </p:spTree>
    <p:extLst>
      <p:ext uri="{BB962C8B-B14F-4D97-AF65-F5344CB8AC3E}">
        <p14:creationId xmlns:p14="http://schemas.microsoft.com/office/powerpoint/2010/main" val="358752691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15934E-58C6-4B76-A948-8C2765F6B859}" type="slidenum">
              <a:rPr lang="en-US" smtClean="0"/>
              <a:t>64</a:t>
            </a:fld>
            <a:endParaRPr lang="en-US" dirty="0"/>
          </a:p>
        </p:txBody>
      </p:sp>
    </p:spTree>
    <p:extLst>
      <p:ext uri="{BB962C8B-B14F-4D97-AF65-F5344CB8AC3E}">
        <p14:creationId xmlns:p14="http://schemas.microsoft.com/office/powerpoint/2010/main" val="358752691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15934E-58C6-4B76-A948-8C2765F6B859}" type="slidenum">
              <a:rPr lang="en-US" smtClean="0"/>
              <a:t>65</a:t>
            </a:fld>
            <a:endParaRPr lang="en-US" dirty="0"/>
          </a:p>
        </p:txBody>
      </p:sp>
    </p:spTree>
    <p:extLst>
      <p:ext uri="{BB962C8B-B14F-4D97-AF65-F5344CB8AC3E}">
        <p14:creationId xmlns:p14="http://schemas.microsoft.com/office/powerpoint/2010/main" val="3587526916"/>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spcBef>
                <a:spcPct val="0"/>
              </a:spcBef>
              <a:buFontTx/>
              <a:buChar char="•"/>
            </a:pPr>
            <a:endParaRPr lang="en-US" dirty="0"/>
          </a:p>
          <a:p>
            <a:endParaRPr lang="en-US" dirty="0"/>
          </a:p>
        </p:txBody>
      </p:sp>
      <p:sp>
        <p:nvSpPr>
          <p:cNvPr id="4" name="Slide Number Placeholder 3"/>
          <p:cNvSpPr>
            <a:spLocks noGrp="1"/>
          </p:cNvSpPr>
          <p:nvPr>
            <p:ph type="sldNum" sz="quarter" idx="10"/>
          </p:nvPr>
        </p:nvSpPr>
        <p:spPr/>
        <p:txBody>
          <a:bodyPr/>
          <a:lstStyle/>
          <a:p>
            <a:fld id="{3E15934E-58C6-4B76-A948-8C2765F6B859}" type="slidenum">
              <a:rPr lang="en-US" smtClean="0"/>
              <a:t>66</a:t>
            </a:fld>
            <a:endParaRPr lang="en-US" dirty="0"/>
          </a:p>
        </p:txBody>
      </p:sp>
    </p:spTree>
    <p:extLst>
      <p:ext uri="{BB962C8B-B14F-4D97-AF65-F5344CB8AC3E}">
        <p14:creationId xmlns:p14="http://schemas.microsoft.com/office/powerpoint/2010/main" val="173994800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15934E-58C6-4B76-A948-8C2765F6B859}" type="slidenum">
              <a:rPr lang="en-US" smtClean="0"/>
              <a:t>67</a:t>
            </a:fld>
            <a:endParaRPr lang="en-US" dirty="0"/>
          </a:p>
        </p:txBody>
      </p:sp>
    </p:spTree>
    <p:extLst>
      <p:ext uri="{BB962C8B-B14F-4D97-AF65-F5344CB8AC3E}">
        <p14:creationId xmlns:p14="http://schemas.microsoft.com/office/powerpoint/2010/main" val="3587526916"/>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15934E-58C6-4B76-A948-8C2765F6B859}" type="slidenum">
              <a:rPr lang="en-US" smtClean="0"/>
              <a:t>68</a:t>
            </a:fld>
            <a:endParaRPr lang="en-US" dirty="0"/>
          </a:p>
        </p:txBody>
      </p:sp>
    </p:spTree>
    <p:extLst>
      <p:ext uri="{BB962C8B-B14F-4D97-AF65-F5344CB8AC3E}">
        <p14:creationId xmlns:p14="http://schemas.microsoft.com/office/powerpoint/2010/main" val="3587526916"/>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15934E-58C6-4B76-A948-8C2765F6B859}" type="slidenum">
              <a:rPr lang="en-US" smtClean="0"/>
              <a:t>69</a:t>
            </a:fld>
            <a:endParaRPr lang="en-US" dirty="0"/>
          </a:p>
        </p:txBody>
      </p:sp>
    </p:spTree>
    <p:extLst>
      <p:ext uri="{BB962C8B-B14F-4D97-AF65-F5344CB8AC3E}">
        <p14:creationId xmlns:p14="http://schemas.microsoft.com/office/powerpoint/2010/main" val="35875269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15934E-58C6-4B76-A948-8C2765F6B859}" type="slidenum">
              <a:rPr lang="en-US" smtClean="0"/>
              <a:t>7</a:t>
            </a:fld>
            <a:endParaRPr lang="en-US" dirty="0"/>
          </a:p>
        </p:txBody>
      </p:sp>
    </p:spTree>
    <p:extLst>
      <p:ext uri="{BB962C8B-B14F-4D97-AF65-F5344CB8AC3E}">
        <p14:creationId xmlns:p14="http://schemas.microsoft.com/office/powerpoint/2010/main" val="3587526916"/>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spcBef>
                <a:spcPct val="0"/>
              </a:spcBef>
              <a:buFontTx/>
              <a:buChar char="•"/>
            </a:pPr>
            <a:endParaRPr lang="en-US" dirty="0"/>
          </a:p>
          <a:p>
            <a:endParaRPr lang="en-US" dirty="0"/>
          </a:p>
        </p:txBody>
      </p:sp>
      <p:sp>
        <p:nvSpPr>
          <p:cNvPr id="4" name="Slide Number Placeholder 3"/>
          <p:cNvSpPr>
            <a:spLocks noGrp="1"/>
          </p:cNvSpPr>
          <p:nvPr>
            <p:ph type="sldNum" sz="quarter" idx="10"/>
          </p:nvPr>
        </p:nvSpPr>
        <p:spPr/>
        <p:txBody>
          <a:bodyPr/>
          <a:lstStyle/>
          <a:p>
            <a:fld id="{3E15934E-58C6-4B76-A948-8C2765F6B859}" type="slidenum">
              <a:rPr lang="en-US" smtClean="0"/>
              <a:t>70</a:t>
            </a:fld>
            <a:endParaRPr lang="en-US" dirty="0"/>
          </a:p>
        </p:txBody>
      </p:sp>
    </p:spTree>
    <p:extLst>
      <p:ext uri="{BB962C8B-B14F-4D97-AF65-F5344CB8AC3E}">
        <p14:creationId xmlns:p14="http://schemas.microsoft.com/office/powerpoint/2010/main" val="1739948009"/>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15934E-58C6-4B76-A948-8C2765F6B859}" type="slidenum">
              <a:rPr lang="en-US" smtClean="0"/>
              <a:t>71</a:t>
            </a:fld>
            <a:endParaRPr lang="en-US" dirty="0"/>
          </a:p>
        </p:txBody>
      </p:sp>
    </p:spTree>
    <p:extLst>
      <p:ext uri="{BB962C8B-B14F-4D97-AF65-F5344CB8AC3E}">
        <p14:creationId xmlns:p14="http://schemas.microsoft.com/office/powerpoint/2010/main" val="3587526916"/>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15934E-58C6-4B76-A948-8C2765F6B859}" type="slidenum">
              <a:rPr lang="en-US" smtClean="0"/>
              <a:t>72</a:t>
            </a:fld>
            <a:endParaRPr lang="en-US" dirty="0"/>
          </a:p>
        </p:txBody>
      </p:sp>
    </p:spTree>
    <p:extLst>
      <p:ext uri="{BB962C8B-B14F-4D97-AF65-F5344CB8AC3E}">
        <p14:creationId xmlns:p14="http://schemas.microsoft.com/office/powerpoint/2010/main" val="3587526916"/>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15934E-58C6-4B76-A948-8C2765F6B859}" type="slidenum">
              <a:rPr lang="en-US" smtClean="0"/>
              <a:t>73</a:t>
            </a:fld>
            <a:endParaRPr lang="en-US" dirty="0"/>
          </a:p>
        </p:txBody>
      </p:sp>
    </p:spTree>
    <p:extLst>
      <p:ext uri="{BB962C8B-B14F-4D97-AF65-F5344CB8AC3E}">
        <p14:creationId xmlns:p14="http://schemas.microsoft.com/office/powerpoint/2010/main" val="3587526916"/>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15934E-58C6-4B76-A948-8C2765F6B859}" type="slidenum">
              <a:rPr lang="en-US" smtClean="0"/>
              <a:t>74</a:t>
            </a:fld>
            <a:endParaRPr lang="en-US" dirty="0"/>
          </a:p>
        </p:txBody>
      </p:sp>
    </p:spTree>
    <p:extLst>
      <p:ext uri="{BB962C8B-B14F-4D97-AF65-F5344CB8AC3E}">
        <p14:creationId xmlns:p14="http://schemas.microsoft.com/office/powerpoint/2010/main" val="3587526916"/>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15934E-58C6-4B76-A948-8C2765F6B859}" type="slidenum">
              <a:rPr lang="en-US" smtClean="0"/>
              <a:t>75</a:t>
            </a:fld>
            <a:endParaRPr lang="en-US" dirty="0"/>
          </a:p>
        </p:txBody>
      </p:sp>
    </p:spTree>
    <p:extLst>
      <p:ext uri="{BB962C8B-B14F-4D97-AF65-F5344CB8AC3E}">
        <p14:creationId xmlns:p14="http://schemas.microsoft.com/office/powerpoint/2010/main" val="3587526916"/>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15934E-58C6-4B76-A948-8C2765F6B859}" type="slidenum">
              <a:rPr lang="en-US" smtClean="0"/>
              <a:t>76</a:t>
            </a:fld>
            <a:endParaRPr lang="en-US" dirty="0"/>
          </a:p>
        </p:txBody>
      </p:sp>
    </p:spTree>
    <p:extLst>
      <p:ext uri="{BB962C8B-B14F-4D97-AF65-F5344CB8AC3E}">
        <p14:creationId xmlns:p14="http://schemas.microsoft.com/office/powerpoint/2010/main" val="3587526916"/>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15934E-58C6-4B76-A948-8C2765F6B859}" type="slidenum">
              <a:rPr lang="en-US" smtClean="0"/>
              <a:t>77</a:t>
            </a:fld>
            <a:endParaRPr lang="en-US" dirty="0"/>
          </a:p>
        </p:txBody>
      </p:sp>
    </p:spTree>
    <p:extLst>
      <p:ext uri="{BB962C8B-B14F-4D97-AF65-F5344CB8AC3E}">
        <p14:creationId xmlns:p14="http://schemas.microsoft.com/office/powerpoint/2010/main" val="3587526916"/>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spcBef>
                <a:spcPct val="0"/>
              </a:spcBef>
              <a:buFontTx/>
              <a:buChar char="•"/>
            </a:pPr>
            <a:endParaRPr lang="en-US" dirty="0"/>
          </a:p>
          <a:p>
            <a:endParaRPr lang="en-US" dirty="0"/>
          </a:p>
        </p:txBody>
      </p:sp>
      <p:sp>
        <p:nvSpPr>
          <p:cNvPr id="4" name="Slide Number Placeholder 3"/>
          <p:cNvSpPr>
            <a:spLocks noGrp="1"/>
          </p:cNvSpPr>
          <p:nvPr>
            <p:ph type="sldNum" sz="quarter" idx="10"/>
          </p:nvPr>
        </p:nvSpPr>
        <p:spPr/>
        <p:txBody>
          <a:bodyPr/>
          <a:lstStyle/>
          <a:p>
            <a:fld id="{3E15934E-58C6-4B76-A948-8C2765F6B859}" type="slidenum">
              <a:rPr lang="en-US" smtClean="0"/>
              <a:t>78</a:t>
            </a:fld>
            <a:endParaRPr lang="en-US" dirty="0"/>
          </a:p>
        </p:txBody>
      </p:sp>
    </p:spTree>
    <p:extLst>
      <p:ext uri="{BB962C8B-B14F-4D97-AF65-F5344CB8AC3E}">
        <p14:creationId xmlns:p14="http://schemas.microsoft.com/office/powerpoint/2010/main" val="1739948009"/>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15934E-58C6-4B76-A948-8C2765F6B859}" type="slidenum">
              <a:rPr lang="en-US" smtClean="0"/>
              <a:t>79</a:t>
            </a:fld>
            <a:endParaRPr lang="en-US" dirty="0"/>
          </a:p>
        </p:txBody>
      </p:sp>
    </p:spTree>
    <p:extLst>
      <p:ext uri="{BB962C8B-B14F-4D97-AF65-F5344CB8AC3E}">
        <p14:creationId xmlns:p14="http://schemas.microsoft.com/office/powerpoint/2010/main" val="35875269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15934E-58C6-4B76-A948-8C2765F6B859}" type="slidenum">
              <a:rPr lang="en-US" smtClean="0"/>
              <a:t>8</a:t>
            </a:fld>
            <a:endParaRPr lang="en-US" dirty="0"/>
          </a:p>
        </p:txBody>
      </p:sp>
    </p:spTree>
    <p:extLst>
      <p:ext uri="{BB962C8B-B14F-4D97-AF65-F5344CB8AC3E}">
        <p14:creationId xmlns:p14="http://schemas.microsoft.com/office/powerpoint/2010/main" val="3587526916"/>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spcBef>
                <a:spcPct val="0"/>
              </a:spcBef>
              <a:buFontTx/>
              <a:buChar char="•"/>
            </a:pPr>
            <a:endParaRPr lang="en-US" dirty="0"/>
          </a:p>
          <a:p>
            <a:endParaRPr lang="en-US" dirty="0"/>
          </a:p>
        </p:txBody>
      </p:sp>
      <p:sp>
        <p:nvSpPr>
          <p:cNvPr id="4" name="Slide Number Placeholder 3"/>
          <p:cNvSpPr>
            <a:spLocks noGrp="1"/>
          </p:cNvSpPr>
          <p:nvPr>
            <p:ph type="sldNum" sz="quarter" idx="10"/>
          </p:nvPr>
        </p:nvSpPr>
        <p:spPr/>
        <p:txBody>
          <a:bodyPr/>
          <a:lstStyle/>
          <a:p>
            <a:fld id="{3E15934E-58C6-4B76-A948-8C2765F6B859}" type="slidenum">
              <a:rPr lang="en-US" smtClean="0"/>
              <a:t>80</a:t>
            </a:fld>
            <a:endParaRPr lang="en-US" dirty="0"/>
          </a:p>
        </p:txBody>
      </p:sp>
    </p:spTree>
    <p:extLst>
      <p:ext uri="{BB962C8B-B14F-4D97-AF65-F5344CB8AC3E}">
        <p14:creationId xmlns:p14="http://schemas.microsoft.com/office/powerpoint/2010/main" val="1739948009"/>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15934E-58C6-4B76-A948-8C2765F6B859}" type="slidenum">
              <a:rPr lang="en-US" smtClean="0"/>
              <a:t>81</a:t>
            </a:fld>
            <a:endParaRPr lang="en-US" dirty="0"/>
          </a:p>
        </p:txBody>
      </p:sp>
    </p:spTree>
    <p:extLst>
      <p:ext uri="{BB962C8B-B14F-4D97-AF65-F5344CB8AC3E}">
        <p14:creationId xmlns:p14="http://schemas.microsoft.com/office/powerpoint/2010/main" val="3587526916"/>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spcBef>
                <a:spcPct val="0"/>
              </a:spcBef>
              <a:buFontTx/>
              <a:buChar char="•"/>
            </a:pPr>
            <a:endParaRPr lang="en-US" dirty="0"/>
          </a:p>
          <a:p>
            <a:endParaRPr lang="en-US" dirty="0"/>
          </a:p>
        </p:txBody>
      </p:sp>
      <p:sp>
        <p:nvSpPr>
          <p:cNvPr id="4" name="Slide Number Placeholder 3"/>
          <p:cNvSpPr>
            <a:spLocks noGrp="1"/>
          </p:cNvSpPr>
          <p:nvPr>
            <p:ph type="sldNum" sz="quarter" idx="10"/>
          </p:nvPr>
        </p:nvSpPr>
        <p:spPr/>
        <p:txBody>
          <a:bodyPr/>
          <a:lstStyle/>
          <a:p>
            <a:fld id="{3E15934E-58C6-4B76-A948-8C2765F6B859}" type="slidenum">
              <a:rPr lang="en-US" smtClean="0"/>
              <a:t>82</a:t>
            </a:fld>
            <a:endParaRPr lang="en-US" dirty="0"/>
          </a:p>
        </p:txBody>
      </p:sp>
    </p:spTree>
    <p:extLst>
      <p:ext uri="{BB962C8B-B14F-4D97-AF65-F5344CB8AC3E}">
        <p14:creationId xmlns:p14="http://schemas.microsoft.com/office/powerpoint/2010/main" val="1739948009"/>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15934E-58C6-4B76-A948-8C2765F6B859}" type="slidenum">
              <a:rPr lang="en-US" smtClean="0"/>
              <a:t>83</a:t>
            </a:fld>
            <a:endParaRPr lang="en-US" dirty="0"/>
          </a:p>
        </p:txBody>
      </p:sp>
    </p:spTree>
    <p:extLst>
      <p:ext uri="{BB962C8B-B14F-4D97-AF65-F5344CB8AC3E}">
        <p14:creationId xmlns:p14="http://schemas.microsoft.com/office/powerpoint/2010/main" val="3587526916"/>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15934E-58C6-4B76-A948-8C2765F6B859}" type="slidenum">
              <a:rPr lang="en-US" smtClean="0"/>
              <a:t>84</a:t>
            </a:fld>
            <a:endParaRPr lang="en-US" dirty="0"/>
          </a:p>
        </p:txBody>
      </p:sp>
    </p:spTree>
    <p:extLst>
      <p:ext uri="{BB962C8B-B14F-4D97-AF65-F5344CB8AC3E}">
        <p14:creationId xmlns:p14="http://schemas.microsoft.com/office/powerpoint/2010/main" val="3587526916"/>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15934E-58C6-4B76-A948-8C2765F6B859}" type="slidenum">
              <a:rPr lang="en-US" smtClean="0"/>
              <a:t>85</a:t>
            </a:fld>
            <a:endParaRPr lang="en-US" dirty="0"/>
          </a:p>
        </p:txBody>
      </p:sp>
    </p:spTree>
    <p:extLst>
      <p:ext uri="{BB962C8B-B14F-4D97-AF65-F5344CB8AC3E}">
        <p14:creationId xmlns:p14="http://schemas.microsoft.com/office/powerpoint/2010/main" val="3587526916"/>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15934E-58C6-4B76-A948-8C2765F6B859}" type="slidenum">
              <a:rPr lang="en-US" smtClean="0"/>
              <a:t>86</a:t>
            </a:fld>
            <a:endParaRPr lang="en-US" dirty="0"/>
          </a:p>
        </p:txBody>
      </p:sp>
    </p:spTree>
    <p:extLst>
      <p:ext uri="{BB962C8B-B14F-4D97-AF65-F5344CB8AC3E}">
        <p14:creationId xmlns:p14="http://schemas.microsoft.com/office/powerpoint/2010/main" val="3587526916"/>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spcBef>
                <a:spcPct val="0"/>
              </a:spcBef>
              <a:buFontTx/>
              <a:buChar char="•"/>
            </a:pPr>
            <a:endParaRPr lang="en-US" dirty="0"/>
          </a:p>
          <a:p>
            <a:endParaRPr lang="en-US" dirty="0"/>
          </a:p>
        </p:txBody>
      </p:sp>
      <p:sp>
        <p:nvSpPr>
          <p:cNvPr id="4" name="Slide Number Placeholder 3"/>
          <p:cNvSpPr>
            <a:spLocks noGrp="1"/>
          </p:cNvSpPr>
          <p:nvPr>
            <p:ph type="sldNum" sz="quarter" idx="10"/>
          </p:nvPr>
        </p:nvSpPr>
        <p:spPr/>
        <p:txBody>
          <a:bodyPr/>
          <a:lstStyle/>
          <a:p>
            <a:fld id="{3E15934E-58C6-4B76-A948-8C2765F6B859}" type="slidenum">
              <a:rPr lang="en-US" smtClean="0"/>
              <a:t>87</a:t>
            </a:fld>
            <a:endParaRPr lang="en-US" dirty="0"/>
          </a:p>
        </p:txBody>
      </p:sp>
    </p:spTree>
    <p:extLst>
      <p:ext uri="{BB962C8B-B14F-4D97-AF65-F5344CB8AC3E}">
        <p14:creationId xmlns:p14="http://schemas.microsoft.com/office/powerpoint/2010/main" val="1739948009"/>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15934E-58C6-4B76-A948-8C2765F6B859}" type="slidenum">
              <a:rPr lang="en-US" smtClean="0"/>
              <a:t>88</a:t>
            </a:fld>
            <a:endParaRPr lang="en-US" dirty="0"/>
          </a:p>
        </p:txBody>
      </p:sp>
    </p:spTree>
    <p:extLst>
      <p:ext uri="{BB962C8B-B14F-4D97-AF65-F5344CB8AC3E}">
        <p14:creationId xmlns:p14="http://schemas.microsoft.com/office/powerpoint/2010/main" val="3587526916"/>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15934E-58C6-4B76-A948-8C2765F6B859}" type="slidenum">
              <a:rPr lang="en-US" smtClean="0"/>
              <a:t>89</a:t>
            </a:fld>
            <a:endParaRPr lang="en-US" dirty="0"/>
          </a:p>
        </p:txBody>
      </p:sp>
    </p:spTree>
    <p:extLst>
      <p:ext uri="{BB962C8B-B14F-4D97-AF65-F5344CB8AC3E}">
        <p14:creationId xmlns:p14="http://schemas.microsoft.com/office/powerpoint/2010/main" val="35875269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15934E-58C6-4B76-A948-8C2765F6B859}" type="slidenum">
              <a:rPr lang="en-US" smtClean="0"/>
              <a:t>9</a:t>
            </a:fld>
            <a:endParaRPr lang="en-US" dirty="0"/>
          </a:p>
        </p:txBody>
      </p:sp>
    </p:spTree>
    <p:extLst>
      <p:ext uri="{BB962C8B-B14F-4D97-AF65-F5344CB8AC3E}">
        <p14:creationId xmlns:p14="http://schemas.microsoft.com/office/powerpoint/2010/main" val="3587526916"/>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15934E-58C6-4B76-A948-8C2765F6B859}" type="slidenum">
              <a:rPr lang="en-US" smtClean="0"/>
              <a:t>90</a:t>
            </a:fld>
            <a:endParaRPr lang="en-US" dirty="0"/>
          </a:p>
        </p:txBody>
      </p:sp>
    </p:spTree>
    <p:extLst>
      <p:ext uri="{BB962C8B-B14F-4D97-AF65-F5344CB8AC3E}">
        <p14:creationId xmlns:p14="http://schemas.microsoft.com/office/powerpoint/2010/main" val="3587526916"/>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spcBef>
                <a:spcPct val="0"/>
              </a:spcBef>
              <a:buFontTx/>
              <a:buChar char="•"/>
            </a:pPr>
            <a:endParaRPr lang="en-US" dirty="0"/>
          </a:p>
          <a:p>
            <a:endParaRPr lang="en-US" dirty="0"/>
          </a:p>
        </p:txBody>
      </p:sp>
      <p:sp>
        <p:nvSpPr>
          <p:cNvPr id="4" name="Slide Number Placeholder 3"/>
          <p:cNvSpPr>
            <a:spLocks noGrp="1"/>
          </p:cNvSpPr>
          <p:nvPr>
            <p:ph type="sldNum" sz="quarter" idx="10"/>
          </p:nvPr>
        </p:nvSpPr>
        <p:spPr/>
        <p:txBody>
          <a:bodyPr/>
          <a:lstStyle/>
          <a:p>
            <a:fld id="{3E15934E-58C6-4B76-A948-8C2765F6B859}" type="slidenum">
              <a:rPr lang="en-US" smtClean="0"/>
              <a:t>91</a:t>
            </a:fld>
            <a:endParaRPr lang="en-US" dirty="0"/>
          </a:p>
        </p:txBody>
      </p:sp>
    </p:spTree>
    <p:extLst>
      <p:ext uri="{BB962C8B-B14F-4D97-AF65-F5344CB8AC3E}">
        <p14:creationId xmlns:p14="http://schemas.microsoft.com/office/powerpoint/2010/main" val="173994800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3.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6" descr="Watts-PPP-art2.jpg"/>
          <p:cNvPicPr>
            <a:picLocks noChangeAspect="1"/>
          </p:cNvPicPr>
          <p:nvPr userDrawn="1"/>
        </p:nvPicPr>
        <p:blipFill>
          <a:blip r:embed="rId2">
            <a:extLst>
              <a:ext uri="{28A0092B-C50C-407E-A947-70E740481C1C}">
                <a14:useLocalDpi xmlns:a14="http://schemas.microsoft.com/office/drawing/2010/main" val="0"/>
              </a:ext>
            </a:extLst>
          </a:blip>
          <a:srcRect t="41547" b="35178"/>
          <a:stretch>
            <a:fillRect/>
          </a:stretch>
        </p:blipFill>
        <p:spPr bwMode="auto">
          <a:xfrm>
            <a:off x="0" y="-20638"/>
            <a:ext cx="9144000" cy="1336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idx="1"/>
          </p:nvPr>
        </p:nvSpPr>
        <p:spPr>
          <a:xfrm>
            <a:off x="415925" y="1698172"/>
            <a:ext cx="8299451" cy="4020457"/>
          </a:xfrm>
          <a:prstGeom prst="rect">
            <a:avLst/>
          </a:prstGeom>
        </p:spPr>
        <p:txBody>
          <a:bodyPr>
            <a:normAutofit/>
          </a:bodyPr>
          <a:lstStyle>
            <a:lvl1pPr>
              <a:defRPr sz="2000"/>
            </a:lvl1pPr>
            <a:lvl2pPr>
              <a:defRPr sz="1800"/>
            </a:lvl2pPr>
            <a:lvl3pPr>
              <a:defRPr sz="1800"/>
            </a:lvl3pPr>
            <a:lvl4pPr>
              <a:defRPr sz="1800"/>
            </a:lvl4pPr>
            <a:lvl5pPr>
              <a:defRPr sz="18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dirty="0"/>
          </a:p>
        </p:txBody>
      </p:sp>
      <p:sp>
        <p:nvSpPr>
          <p:cNvPr id="2" name="Title 1"/>
          <p:cNvSpPr>
            <a:spLocks noGrp="1"/>
          </p:cNvSpPr>
          <p:nvPr>
            <p:ph type="title"/>
          </p:nvPr>
        </p:nvSpPr>
        <p:spPr>
          <a:xfrm>
            <a:off x="415926" y="76200"/>
            <a:ext cx="8299450" cy="1143000"/>
          </a:xfrm>
          <a:prstGeom prst="rect">
            <a:avLst/>
          </a:prstGeom>
        </p:spPr>
        <p:txBody>
          <a:bodyPr/>
          <a:lstStyle>
            <a:lvl1pPr>
              <a:defRPr>
                <a:effectLst>
                  <a:outerShdw blurRad="50800" dist="38100" dir="2700000" algn="tl" rotWithShape="0">
                    <a:srgbClr val="000000">
                      <a:alpha val="43000"/>
                    </a:srgbClr>
                  </a:outerShdw>
                </a:effectLst>
              </a:defRPr>
            </a:lvl1pPr>
          </a:lstStyle>
          <a:p>
            <a:r>
              <a:rPr lang="en-US" dirty="0" smtClean="0"/>
              <a:t>Click to edit Master title style</a:t>
            </a:r>
            <a:endParaRPr dirty="0"/>
          </a:p>
        </p:txBody>
      </p:sp>
      <p:sp>
        <p:nvSpPr>
          <p:cNvPr id="6" name="Date Placeholder 3"/>
          <p:cNvSpPr>
            <a:spLocks noGrp="1"/>
          </p:cNvSpPr>
          <p:nvPr>
            <p:ph type="dt" sz="half" idx="10"/>
          </p:nvPr>
        </p:nvSpPr>
        <p:spPr/>
        <p:txBody>
          <a:bodyPr/>
          <a:lstStyle>
            <a:lvl1pPr>
              <a:defRPr/>
            </a:lvl1pPr>
          </a:lstStyle>
          <a:p>
            <a:fld id="{CDD0AAD2-BCA1-4E87-911E-AE118C31EB59}" type="datetime1">
              <a:rPr lang="en-US" smtClean="0"/>
              <a:t>1/7/2015</a:t>
            </a:fld>
            <a:endParaRPr lang="en-US" dirty="0"/>
          </a:p>
        </p:txBody>
      </p:sp>
      <p:sp>
        <p:nvSpPr>
          <p:cNvPr id="7" name="Footer Placeholder 4"/>
          <p:cNvSpPr>
            <a:spLocks noGrp="1"/>
          </p:cNvSpPr>
          <p:nvPr>
            <p:ph type="ftr" sz="quarter" idx="11"/>
          </p:nvPr>
        </p:nvSpPr>
        <p:spPr/>
        <p:txBody>
          <a:bodyPr/>
          <a:lstStyle>
            <a:lvl1pPr>
              <a:defRPr/>
            </a:lvl1pPr>
          </a:lstStyle>
          <a:p>
            <a:pPr>
              <a:defRPr/>
            </a:pPr>
            <a:r>
              <a:rPr lang="en-US" smtClean="0"/>
              <a:t>Business Confidential &amp; Proprietary Information  Rev: 00</a:t>
            </a:r>
            <a:endParaRPr lang="en-US" dirty="0"/>
          </a:p>
        </p:txBody>
      </p:sp>
    </p:spTree>
    <p:extLst>
      <p:ext uri="{BB962C8B-B14F-4D97-AF65-F5344CB8AC3E}">
        <p14:creationId xmlns:p14="http://schemas.microsoft.com/office/powerpoint/2010/main" val="373349090"/>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6" name="Picture 7" descr="Watts-PPP-art2.jpg"/>
          <p:cNvPicPr>
            <a:picLocks noChangeAspect="1"/>
          </p:cNvPicPr>
          <p:nvPr userDrawn="1"/>
        </p:nvPicPr>
        <p:blipFill>
          <a:blip r:embed="rId2">
            <a:extLst>
              <a:ext uri="{28A0092B-C50C-407E-A947-70E740481C1C}">
                <a14:useLocalDpi xmlns:a14="http://schemas.microsoft.com/office/drawing/2010/main" val="0"/>
              </a:ext>
            </a:extLst>
          </a:blip>
          <a:srcRect t="41547" b="35178"/>
          <a:stretch>
            <a:fillRect/>
          </a:stretch>
        </p:blipFill>
        <p:spPr bwMode="auto">
          <a:xfrm>
            <a:off x="0" y="0"/>
            <a:ext cx="9144000" cy="133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Picture Placeholder 2"/>
          <p:cNvSpPr>
            <a:spLocks noGrp="1"/>
          </p:cNvSpPr>
          <p:nvPr>
            <p:ph type="pic" idx="1"/>
          </p:nvPr>
        </p:nvSpPr>
        <p:spPr>
          <a:xfrm>
            <a:off x="4007224" y="1962896"/>
            <a:ext cx="4717676" cy="3831292"/>
          </a:xfrm>
          <a:prstGeom prst="rect">
            <a:avLst/>
          </a:prstGeo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endParaRPr noProof="0" dirty="0"/>
          </a:p>
        </p:txBody>
      </p:sp>
      <p:sp>
        <p:nvSpPr>
          <p:cNvPr id="4" name="Text Placeholder 3"/>
          <p:cNvSpPr>
            <a:spLocks noGrp="1"/>
          </p:cNvSpPr>
          <p:nvPr>
            <p:ph type="body" sz="half" idx="2"/>
          </p:nvPr>
        </p:nvSpPr>
        <p:spPr>
          <a:xfrm>
            <a:off x="430213" y="2109787"/>
            <a:ext cx="3429093" cy="3576825"/>
          </a:xfrm>
          <a:prstGeom prst="rect">
            <a:avLst/>
          </a:prstGeo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12" name="Title 1"/>
          <p:cNvSpPr>
            <a:spLocks noGrp="1"/>
          </p:cNvSpPr>
          <p:nvPr>
            <p:ph type="title"/>
          </p:nvPr>
        </p:nvSpPr>
        <p:spPr>
          <a:xfrm>
            <a:off x="415925" y="96688"/>
            <a:ext cx="8308975" cy="1143000"/>
          </a:xfrm>
          <a:prstGeom prst="rect">
            <a:avLst/>
          </a:prstGeom>
        </p:spPr>
        <p:txBody>
          <a:bodyPr/>
          <a:lstStyle>
            <a:lvl1pPr>
              <a:defRPr>
                <a:effectLst>
                  <a:outerShdw blurRad="50800" dist="38100" dir="2700000" algn="tl" rotWithShape="0">
                    <a:srgbClr val="000000">
                      <a:alpha val="43000"/>
                    </a:srgbClr>
                  </a:outerShdw>
                </a:effectLst>
              </a:defRPr>
            </a:lvl1pPr>
          </a:lstStyle>
          <a:p>
            <a:r>
              <a:rPr lang="en-US" dirty="0" smtClean="0"/>
              <a:t>Click to edit Master title style</a:t>
            </a:r>
            <a:endParaRPr dirty="0"/>
          </a:p>
        </p:txBody>
      </p:sp>
      <p:sp>
        <p:nvSpPr>
          <p:cNvPr id="7" name="Date Placeholder 4"/>
          <p:cNvSpPr>
            <a:spLocks noGrp="1"/>
          </p:cNvSpPr>
          <p:nvPr>
            <p:ph type="dt" sz="half" idx="10"/>
          </p:nvPr>
        </p:nvSpPr>
        <p:spPr/>
        <p:txBody>
          <a:bodyPr/>
          <a:lstStyle>
            <a:lvl1pPr>
              <a:defRPr/>
            </a:lvl1pPr>
          </a:lstStyle>
          <a:p>
            <a:fld id="{5006FCE2-D09A-4C55-90F8-8AA92B11C0C9}" type="datetime1">
              <a:rPr lang="en-US" smtClean="0"/>
              <a:t>1/7/2015</a:t>
            </a:fld>
            <a:endParaRPr lang="en-US" dirty="0"/>
          </a:p>
        </p:txBody>
      </p:sp>
      <p:sp>
        <p:nvSpPr>
          <p:cNvPr id="8" name="Footer Placeholder 5"/>
          <p:cNvSpPr>
            <a:spLocks noGrp="1"/>
          </p:cNvSpPr>
          <p:nvPr>
            <p:ph type="ftr" sz="quarter" idx="11"/>
          </p:nvPr>
        </p:nvSpPr>
        <p:spPr/>
        <p:txBody>
          <a:bodyPr/>
          <a:lstStyle>
            <a:lvl1pPr>
              <a:defRPr/>
            </a:lvl1pPr>
          </a:lstStyle>
          <a:p>
            <a:pPr>
              <a:defRPr/>
            </a:pPr>
            <a:r>
              <a:rPr lang="en-US" smtClean="0"/>
              <a:t>Business Confidential &amp; Proprietary Information  Rev: 00</a:t>
            </a:r>
            <a:endParaRPr lang="en-US" dirty="0"/>
          </a:p>
        </p:txBody>
      </p:sp>
      <p:sp>
        <p:nvSpPr>
          <p:cNvPr id="9" name="Slide Number Placeholder 6"/>
          <p:cNvSpPr>
            <a:spLocks noGrp="1"/>
          </p:cNvSpPr>
          <p:nvPr>
            <p:ph type="sldNum" sz="quarter" idx="12"/>
          </p:nvPr>
        </p:nvSpPr>
        <p:spPr/>
        <p:txBody>
          <a:bodyPr/>
          <a:lstStyle>
            <a:lvl1pPr>
              <a:defRPr/>
            </a:lvl1pPr>
          </a:lstStyle>
          <a:p>
            <a:fld id="{A424246C-741B-480E-A265-F2DAF90291F4}" type="slidenum">
              <a:rPr lang="en-US"/>
              <a:pPr/>
              <a:t>‹#›</a:t>
            </a:fld>
            <a:endParaRPr lang="en-US" dirty="0"/>
          </a:p>
        </p:txBody>
      </p:sp>
    </p:spTree>
    <p:extLst>
      <p:ext uri="{BB962C8B-B14F-4D97-AF65-F5344CB8AC3E}">
        <p14:creationId xmlns:p14="http://schemas.microsoft.com/office/powerpoint/2010/main" val="11960218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Picture with Caption, Alt.">
    <p:spTree>
      <p:nvGrpSpPr>
        <p:cNvPr id="1" name=""/>
        <p:cNvGrpSpPr/>
        <p:nvPr/>
      </p:nvGrpSpPr>
      <p:grpSpPr>
        <a:xfrm>
          <a:off x="0" y="0"/>
          <a:ext cx="0" cy="0"/>
          <a:chOff x="0" y="0"/>
          <a:chExt cx="0" cy="0"/>
        </a:xfrm>
      </p:grpSpPr>
      <p:pic>
        <p:nvPicPr>
          <p:cNvPr id="5" name="Picture 6" descr="Watts-PPP-art2.jpg"/>
          <p:cNvPicPr>
            <a:picLocks noChangeAspect="1"/>
          </p:cNvPicPr>
          <p:nvPr userDrawn="1"/>
        </p:nvPicPr>
        <p:blipFill>
          <a:blip r:embed="rId2">
            <a:extLst>
              <a:ext uri="{28A0092B-C50C-407E-A947-70E740481C1C}">
                <a14:useLocalDpi xmlns:a14="http://schemas.microsoft.com/office/drawing/2010/main" val="0"/>
              </a:ext>
            </a:extLst>
          </a:blip>
          <a:srcRect t="5023" r="29922" b="14853"/>
          <a:stretch>
            <a:fillRect/>
          </a:stretch>
        </p:blipFill>
        <p:spPr bwMode="auto">
          <a:xfrm>
            <a:off x="0" y="1314450"/>
            <a:ext cx="4730750" cy="460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16859" y="1680882"/>
            <a:ext cx="4313891" cy="1162050"/>
          </a:xfrm>
          <a:prstGeom prst="rect">
            <a:avLst/>
          </a:prstGeom>
        </p:spPr>
        <p:txBody>
          <a:bodyPr/>
          <a:lstStyle>
            <a:lvl1pPr algn="l">
              <a:defRPr sz="2800" b="0">
                <a:solidFill>
                  <a:schemeClr val="bg1"/>
                </a:solidFill>
                <a:effectLst>
                  <a:outerShdw blurRad="50800" dist="38100" dir="2700000" algn="tl" rotWithShape="0">
                    <a:srgbClr val="000000">
                      <a:alpha val="43000"/>
                    </a:srgbClr>
                  </a:outerShdw>
                </a:effectLst>
              </a:defRPr>
            </a:lvl1pPr>
          </a:lstStyle>
          <a:p>
            <a:r>
              <a:rPr lang="en-US" dirty="0" smtClean="0"/>
              <a:t>Click to edit Master title style</a:t>
            </a:r>
            <a:endParaRPr dirty="0"/>
          </a:p>
        </p:txBody>
      </p:sp>
      <p:sp>
        <p:nvSpPr>
          <p:cNvPr id="4" name="Text Placeholder 3"/>
          <p:cNvSpPr>
            <a:spLocks noGrp="1"/>
          </p:cNvSpPr>
          <p:nvPr>
            <p:ph type="body" sz="half" idx="2"/>
          </p:nvPr>
        </p:nvSpPr>
        <p:spPr>
          <a:xfrm>
            <a:off x="416859" y="2837329"/>
            <a:ext cx="4313891" cy="3415834"/>
          </a:xfrm>
          <a:prstGeom prst="rect">
            <a:avLst/>
          </a:prstGeom>
        </p:spPr>
        <p:txBody>
          <a:bodyPr>
            <a:normAutofit/>
          </a:bodyPr>
          <a:lstStyle>
            <a:lvl1pPr marL="0" indent="0">
              <a:lnSpc>
                <a:spcPct val="110000"/>
              </a:lnSpc>
              <a:buNone/>
              <a:defRPr sz="16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Picture Placeholder 10"/>
          <p:cNvSpPr>
            <a:spLocks noGrp="1"/>
          </p:cNvSpPr>
          <p:nvPr>
            <p:ph type="pic" sz="quarter" idx="13"/>
          </p:nvPr>
        </p:nvSpPr>
        <p:spPr>
          <a:xfrm>
            <a:off x="5298140" y="1314714"/>
            <a:ext cx="3671047" cy="4600573"/>
          </a:xfrm>
          <a:prstGeom prst="rect">
            <a:avLst/>
          </a:prstGeom>
        </p:spPr>
        <p:txBody>
          <a:bodyPr rtlCol="0">
            <a:normAutofit/>
          </a:bodyPr>
          <a:lstStyle>
            <a:lvl1pPr>
              <a:buNone/>
              <a:defRPr/>
            </a:lvl1pPr>
          </a:lstStyle>
          <a:p>
            <a:pPr lvl="0"/>
            <a:r>
              <a:rPr lang="en-US" noProof="0" dirty="0" smtClean="0"/>
              <a:t>Click icon to add picture</a:t>
            </a:r>
            <a:endParaRPr noProof="0" dirty="0"/>
          </a:p>
        </p:txBody>
      </p:sp>
      <p:sp>
        <p:nvSpPr>
          <p:cNvPr id="7" name="Date Placeholder 4"/>
          <p:cNvSpPr>
            <a:spLocks noGrp="1"/>
          </p:cNvSpPr>
          <p:nvPr>
            <p:ph type="dt" sz="half" idx="14"/>
          </p:nvPr>
        </p:nvSpPr>
        <p:spPr/>
        <p:txBody>
          <a:bodyPr/>
          <a:lstStyle>
            <a:lvl1pPr>
              <a:defRPr/>
            </a:lvl1pPr>
          </a:lstStyle>
          <a:p>
            <a:fld id="{854056D9-E8CB-454C-A326-C85D4A548025}" type="datetime1">
              <a:rPr lang="en-US" smtClean="0"/>
              <a:t>1/7/2015</a:t>
            </a:fld>
            <a:endParaRPr lang="en-US" dirty="0"/>
          </a:p>
        </p:txBody>
      </p:sp>
      <p:sp>
        <p:nvSpPr>
          <p:cNvPr id="8" name="Footer Placeholder 5"/>
          <p:cNvSpPr>
            <a:spLocks noGrp="1"/>
          </p:cNvSpPr>
          <p:nvPr>
            <p:ph type="ftr" sz="quarter" idx="15"/>
          </p:nvPr>
        </p:nvSpPr>
        <p:spPr/>
        <p:txBody>
          <a:bodyPr/>
          <a:lstStyle>
            <a:lvl1pPr>
              <a:defRPr/>
            </a:lvl1pPr>
          </a:lstStyle>
          <a:p>
            <a:pPr>
              <a:defRPr/>
            </a:pPr>
            <a:r>
              <a:rPr lang="en-US" smtClean="0"/>
              <a:t>Business Confidential &amp; Proprietary Information  Rev: 00</a:t>
            </a:r>
            <a:endParaRPr lang="en-US" dirty="0"/>
          </a:p>
        </p:txBody>
      </p:sp>
    </p:spTree>
    <p:extLst>
      <p:ext uri="{BB962C8B-B14F-4D97-AF65-F5344CB8AC3E}">
        <p14:creationId xmlns:p14="http://schemas.microsoft.com/office/powerpoint/2010/main" val="39513665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Picture above Caption">
    <p:spTree>
      <p:nvGrpSpPr>
        <p:cNvPr id="1" name=""/>
        <p:cNvGrpSpPr/>
        <p:nvPr/>
      </p:nvGrpSpPr>
      <p:grpSpPr>
        <a:xfrm>
          <a:off x="0" y="0"/>
          <a:ext cx="0" cy="0"/>
          <a:chOff x="0" y="0"/>
          <a:chExt cx="0" cy="0"/>
        </a:xfrm>
      </p:grpSpPr>
      <p:pic>
        <p:nvPicPr>
          <p:cNvPr id="5" name="Picture 6" descr="Watts-PPP-art2.jpg"/>
          <p:cNvPicPr>
            <a:picLocks noChangeAspect="1"/>
          </p:cNvPicPr>
          <p:nvPr userDrawn="1"/>
        </p:nvPicPr>
        <p:blipFill>
          <a:blip r:embed="rId2">
            <a:extLst>
              <a:ext uri="{28A0092B-C50C-407E-A947-70E740481C1C}">
                <a14:useLocalDpi xmlns:a14="http://schemas.microsoft.com/office/drawing/2010/main" val="0"/>
              </a:ext>
            </a:extLst>
          </a:blip>
          <a:srcRect t="40109" r="29922" b="14853"/>
          <a:stretch>
            <a:fillRect/>
          </a:stretch>
        </p:blipFill>
        <p:spPr bwMode="auto">
          <a:xfrm>
            <a:off x="0" y="3328988"/>
            <a:ext cx="9144000" cy="258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Picture Placeholder 10"/>
          <p:cNvSpPr>
            <a:spLocks noGrp="1"/>
          </p:cNvSpPr>
          <p:nvPr>
            <p:ph type="pic" sz="quarter" idx="13"/>
          </p:nvPr>
        </p:nvSpPr>
        <p:spPr>
          <a:xfrm>
            <a:off x="182880" y="1169894"/>
            <a:ext cx="8787384" cy="2106706"/>
          </a:xfrm>
          <a:prstGeom prst="rect">
            <a:avLst/>
          </a:prstGeom>
        </p:spPr>
        <p:txBody>
          <a:bodyPr rtlCol="0">
            <a:normAutofit/>
          </a:bodyPr>
          <a:lstStyle>
            <a:lvl1pPr>
              <a:buNone/>
              <a:defRPr/>
            </a:lvl1pPr>
          </a:lstStyle>
          <a:p>
            <a:pPr lvl="0"/>
            <a:r>
              <a:rPr lang="en-US" noProof="0" dirty="0" smtClean="0"/>
              <a:t>Click icon to add picture</a:t>
            </a:r>
            <a:endParaRPr noProof="0" dirty="0"/>
          </a:p>
        </p:txBody>
      </p:sp>
      <p:sp>
        <p:nvSpPr>
          <p:cNvPr id="2" name="Title 1"/>
          <p:cNvSpPr>
            <a:spLocks noGrp="1"/>
          </p:cNvSpPr>
          <p:nvPr>
            <p:ph type="title"/>
          </p:nvPr>
        </p:nvSpPr>
        <p:spPr>
          <a:xfrm>
            <a:off x="416859" y="3329268"/>
            <a:ext cx="8346141" cy="1014132"/>
          </a:xfrm>
          <a:prstGeom prst="rect">
            <a:avLst/>
          </a:prstGeom>
        </p:spPr>
        <p:txBody>
          <a:bodyPr/>
          <a:lstStyle>
            <a:lvl1pPr algn="l">
              <a:defRPr sz="3600" b="0">
                <a:solidFill>
                  <a:schemeClr val="bg1"/>
                </a:solidFill>
                <a:effectLst>
                  <a:outerShdw blurRad="50800" dist="38100" dir="2700000" algn="tl" rotWithShape="0">
                    <a:srgbClr val="000000">
                      <a:alpha val="43000"/>
                    </a:srgbClr>
                  </a:outerShdw>
                </a:effectLst>
              </a:defRPr>
            </a:lvl1pPr>
          </a:lstStyle>
          <a:p>
            <a:r>
              <a:rPr lang="en-US" dirty="0" smtClean="0"/>
              <a:t>Click to edit Master title style</a:t>
            </a:r>
            <a:endParaRPr dirty="0"/>
          </a:p>
        </p:txBody>
      </p:sp>
      <p:sp>
        <p:nvSpPr>
          <p:cNvPr id="4" name="Text Placeholder 3"/>
          <p:cNvSpPr>
            <a:spLocks noGrp="1"/>
          </p:cNvSpPr>
          <p:nvPr>
            <p:ph type="body" sz="half" idx="2"/>
          </p:nvPr>
        </p:nvSpPr>
        <p:spPr>
          <a:xfrm>
            <a:off x="416859" y="4343399"/>
            <a:ext cx="8346141" cy="1909763"/>
          </a:xfrm>
          <a:prstGeom prst="rect">
            <a:avLst/>
          </a:prstGeom>
        </p:spPr>
        <p:txBody>
          <a:bodyPr>
            <a:normAutofit/>
          </a:bodyPr>
          <a:lstStyle>
            <a:lvl1pPr marL="0" indent="0">
              <a:lnSpc>
                <a:spcPct val="110000"/>
              </a:lnSpc>
              <a:buNone/>
              <a:defRPr sz="18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4"/>
          <p:cNvSpPr>
            <a:spLocks noGrp="1"/>
          </p:cNvSpPr>
          <p:nvPr>
            <p:ph type="dt" sz="half" idx="14"/>
          </p:nvPr>
        </p:nvSpPr>
        <p:spPr/>
        <p:txBody>
          <a:bodyPr/>
          <a:lstStyle>
            <a:lvl1pPr>
              <a:defRPr/>
            </a:lvl1pPr>
          </a:lstStyle>
          <a:p>
            <a:fld id="{797EE507-4BA6-427E-BF1C-2EC5F878C944}" type="datetime1">
              <a:rPr lang="en-US" smtClean="0"/>
              <a:t>1/7/2015</a:t>
            </a:fld>
            <a:endParaRPr lang="en-US" dirty="0"/>
          </a:p>
        </p:txBody>
      </p:sp>
      <p:sp>
        <p:nvSpPr>
          <p:cNvPr id="8" name="Footer Placeholder 5"/>
          <p:cNvSpPr>
            <a:spLocks noGrp="1"/>
          </p:cNvSpPr>
          <p:nvPr>
            <p:ph type="ftr" sz="quarter" idx="15"/>
          </p:nvPr>
        </p:nvSpPr>
        <p:spPr/>
        <p:txBody>
          <a:bodyPr/>
          <a:lstStyle>
            <a:lvl1pPr>
              <a:defRPr/>
            </a:lvl1pPr>
          </a:lstStyle>
          <a:p>
            <a:pPr>
              <a:defRPr/>
            </a:pPr>
            <a:r>
              <a:rPr lang="en-US" smtClean="0"/>
              <a:t>Business Confidential &amp; Proprietary Information  Rev: 00</a:t>
            </a:r>
            <a:endParaRPr lang="en-US" dirty="0"/>
          </a:p>
        </p:txBody>
      </p:sp>
    </p:spTree>
    <p:extLst>
      <p:ext uri="{BB962C8B-B14F-4D97-AF65-F5344CB8AC3E}">
        <p14:creationId xmlns:p14="http://schemas.microsoft.com/office/powerpoint/2010/main" val="34872284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3 Pictures with Caption">
    <p:spTree>
      <p:nvGrpSpPr>
        <p:cNvPr id="1" name=""/>
        <p:cNvGrpSpPr/>
        <p:nvPr/>
      </p:nvGrpSpPr>
      <p:grpSpPr>
        <a:xfrm>
          <a:off x="0" y="0"/>
          <a:ext cx="0" cy="0"/>
          <a:chOff x="0" y="0"/>
          <a:chExt cx="0" cy="0"/>
        </a:xfrm>
      </p:grpSpPr>
      <p:pic>
        <p:nvPicPr>
          <p:cNvPr id="7" name="Picture 8" descr="Watts-PPP-art2.jpg"/>
          <p:cNvPicPr>
            <a:picLocks noChangeAspect="1"/>
          </p:cNvPicPr>
          <p:nvPr userDrawn="1"/>
        </p:nvPicPr>
        <p:blipFill>
          <a:blip r:embed="rId2">
            <a:extLst>
              <a:ext uri="{28A0092B-C50C-407E-A947-70E740481C1C}">
                <a14:useLocalDpi xmlns:a14="http://schemas.microsoft.com/office/drawing/2010/main" val="0"/>
              </a:ext>
            </a:extLst>
          </a:blip>
          <a:srcRect t="5023" r="29922" b="14853"/>
          <a:stretch>
            <a:fillRect/>
          </a:stretch>
        </p:blipFill>
        <p:spPr bwMode="auto">
          <a:xfrm>
            <a:off x="3949700" y="1003300"/>
            <a:ext cx="5194300" cy="5051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191000" y="1680882"/>
            <a:ext cx="4313891" cy="1162050"/>
          </a:xfrm>
          <a:prstGeom prst="rect">
            <a:avLst/>
          </a:prstGeom>
        </p:spPr>
        <p:txBody>
          <a:bodyPr/>
          <a:lstStyle>
            <a:lvl1pPr algn="l">
              <a:defRPr sz="2800" b="0">
                <a:solidFill>
                  <a:schemeClr val="bg1"/>
                </a:solidFill>
                <a:effectLst>
                  <a:outerShdw blurRad="50800" dist="38100" dir="2700000" algn="tl" rotWithShape="0">
                    <a:srgbClr val="000000">
                      <a:alpha val="43000"/>
                    </a:srgbClr>
                  </a:outerShdw>
                </a:effectLst>
              </a:defRPr>
            </a:lvl1pPr>
          </a:lstStyle>
          <a:p>
            <a:r>
              <a:rPr lang="en-US" dirty="0" smtClean="0"/>
              <a:t>Click to edit Master title style</a:t>
            </a:r>
            <a:endParaRPr dirty="0"/>
          </a:p>
        </p:txBody>
      </p:sp>
      <p:sp>
        <p:nvSpPr>
          <p:cNvPr id="4" name="Text Placeholder 3"/>
          <p:cNvSpPr>
            <a:spLocks noGrp="1"/>
          </p:cNvSpPr>
          <p:nvPr>
            <p:ph type="body" sz="half" idx="2"/>
          </p:nvPr>
        </p:nvSpPr>
        <p:spPr>
          <a:xfrm>
            <a:off x="4191000" y="2837329"/>
            <a:ext cx="4313891" cy="3415834"/>
          </a:xfrm>
          <a:prstGeom prst="rect">
            <a:avLst/>
          </a:prstGeom>
        </p:spPr>
        <p:txBody>
          <a:bodyPr>
            <a:normAutofit/>
          </a:bodyPr>
          <a:lstStyle>
            <a:lvl1pPr marL="0" indent="0">
              <a:lnSpc>
                <a:spcPct val="110000"/>
              </a:lnSpc>
              <a:buNone/>
              <a:defRPr sz="16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Picture Placeholder 10"/>
          <p:cNvSpPr>
            <a:spLocks noGrp="1"/>
          </p:cNvSpPr>
          <p:nvPr>
            <p:ph type="pic" sz="quarter" idx="14"/>
          </p:nvPr>
        </p:nvSpPr>
        <p:spPr>
          <a:xfrm>
            <a:off x="182880" y="1179576"/>
            <a:ext cx="3671047" cy="2205318"/>
          </a:xfrm>
          <a:prstGeom prst="rect">
            <a:avLst/>
          </a:prstGeom>
        </p:spPr>
        <p:txBody>
          <a:bodyPr rtlCol="0">
            <a:normAutofit/>
          </a:bodyPr>
          <a:lstStyle>
            <a:lvl1pPr>
              <a:buNone/>
              <a:defRPr/>
            </a:lvl1pPr>
          </a:lstStyle>
          <a:p>
            <a:pPr lvl="0"/>
            <a:r>
              <a:rPr lang="en-US" noProof="0" dirty="0" smtClean="0"/>
              <a:t>Click icon to add picture</a:t>
            </a:r>
            <a:endParaRPr noProof="0" dirty="0"/>
          </a:p>
        </p:txBody>
      </p:sp>
      <p:sp>
        <p:nvSpPr>
          <p:cNvPr id="10" name="Picture Placeholder 10"/>
          <p:cNvSpPr>
            <a:spLocks noGrp="1"/>
          </p:cNvSpPr>
          <p:nvPr>
            <p:ph type="pic" sz="quarter" idx="15"/>
          </p:nvPr>
        </p:nvSpPr>
        <p:spPr>
          <a:xfrm>
            <a:off x="2015983" y="3383280"/>
            <a:ext cx="1837944" cy="3072384"/>
          </a:xfrm>
          <a:prstGeom prst="rect">
            <a:avLst/>
          </a:prstGeom>
        </p:spPr>
        <p:txBody>
          <a:bodyPr rtlCol="0">
            <a:normAutofit/>
          </a:bodyPr>
          <a:lstStyle>
            <a:lvl1pPr>
              <a:buNone/>
              <a:defRPr/>
            </a:lvl1pPr>
          </a:lstStyle>
          <a:p>
            <a:pPr lvl="0"/>
            <a:r>
              <a:rPr lang="en-US" noProof="0" dirty="0" smtClean="0"/>
              <a:t>Click icon to add picture</a:t>
            </a:r>
            <a:endParaRPr noProof="0" dirty="0"/>
          </a:p>
        </p:txBody>
      </p:sp>
      <p:sp>
        <p:nvSpPr>
          <p:cNvPr id="12" name="Picture Placeholder 10"/>
          <p:cNvSpPr>
            <a:spLocks noGrp="1"/>
          </p:cNvSpPr>
          <p:nvPr>
            <p:ph type="pic" sz="quarter" idx="16"/>
          </p:nvPr>
        </p:nvSpPr>
        <p:spPr>
          <a:xfrm>
            <a:off x="182880" y="3383280"/>
            <a:ext cx="1837944" cy="3072384"/>
          </a:xfrm>
          <a:prstGeom prst="rect">
            <a:avLst/>
          </a:prstGeom>
        </p:spPr>
        <p:txBody>
          <a:bodyPr rtlCol="0">
            <a:normAutofit/>
          </a:bodyPr>
          <a:lstStyle>
            <a:lvl1pPr>
              <a:buNone/>
              <a:defRPr/>
            </a:lvl1pPr>
          </a:lstStyle>
          <a:p>
            <a:pPr lvl="0"/>
            <a:r>
              <a:rPr lang="en-US" noProof="0" dirty="0" smtClean="0"/>
              <a:t>Click icon to add picture</a:t>
            </a:r>
            <a:endParaRPr noProof="0" dirty="0"/>
          </a:p>
        </p:txBody>
      </p:sp>
      <p:sp>
        <p:nvSpPr>
          <p:cNvPr id="11" name="Date Placeholder 4"/>
          <p:cNvSpPr>
            <a:spLocks noGrp="1"/>
          </p:cNvSpPr>
          <p:nvPr>
            <p:ph type="dt" sz="half" idx="17"/>
          </p:nvPr>
        </p:nvSpPr>
        <p:spPr/>
        <p:txBody>
          <a:bodyPr/>
          <a:lstStyle>
            <a:lvl1pPr>
              <a:defRPr/>
            </a:lvl1pPr>
          </a:lstStyle>
          <a:p>
            <a:fld id="{249158FD-2F3C-44C0-A468-929905E2A26E}" type="datetime1">
              <a:rPr lang="en-US" smtClean="0"/>
              <a:t>1/7/2015</a:t>
            </a:fld>
            <a:endParaRPr lang="en-US" dirty="0"/>
          </a:p>
        </p:txBody>
      </p:sp>
      <p:sp>
        <p:nvSpPr>
          <p:cNvPr id="13" name="Footer Placeholder 5"/>
          <p:cNvSpPr>
            <a:spLocks noGrp="1"/>
          </p:cNvSpPr>
          <p:nvPr>
            <p:ph type="ftr" sz="quarter" idx="18"/>
          </p:nvPr>
        </p:nvSpPr>
        <p:spPr/>
        <p:txBody>
          <a:bodyPr/>
          <a:lstStyle>
            <a:lvl1pPr>
              <a:defRPr/>
            </a:lvl1pPr>
          </a:lstStyle>
          <a:p>
            <a:pPr>
              <a:defRPr/>
            </a:pPr>
            <a:r>
              <a:rPr lang="en-US" smtClean="0"/>
              <a:t>Business Confidential &amp; Proprietary Information  Rev: 00</a:t>
            </a:r>
            <a:endParaRPr lang="en-US" dirty="0"/>
          </a:p>
        </p:txBody>
      </p:sp>
    </p:spTree>
    <p:extLst>
      <p:ext uri="{BB962C8B-B14F-4D97-AF65-F5344CB8AC3E}">
        <p14:creationId xmlns:p14="http://schemas.microsoft.com/office/powerpoint/2010/main" val="21535787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4" name="Picture 6" descr="Watts-PPP-art2.jpg"/>
          <p:cNvPicPr>
            <a:picLocks noChangeAspect="1"/>
          </p:cNvPicPr>
          <p:nvPr userDrawn="1"/>
        </p:nvPicPr>
        <p:blipFill>
          <a:blip r:embed="rId2">
            <a:extLst>
              <a:ext uri="{28A0092B-C50C-407E-A947-70E740481C1C}">
                <a14:useLocalDpi xmlns:a14="http://schemas.microsoft.com/office/drawing/2010/main" val="0"/>
              </a:ext>
            </a:extLst>
          </a:blip>
          <a:srcRect t="41547" b="29765"/>
          <a:stretch>
            <a:fillRect/>
          </a:stretch>
        </p:blipFill>
        <p:spPr bwMode="auto">
          <a:xfrm>
            <a:off x="0" y="0"/>
            <a:ext cx="9144000" cy="164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15925" y="312283"/>
            <a:ext cx="8308975" cy="1143000"/>
          </a:xfrm>
          <a:prstGeom prst="rect">
            <a:avLst/>
          </a:prstGeom>
        </p:spPr>
        <p:txBody>
          <a:bodyPr/>
          <a:lstStyle>
            <a:lvl1pPr>
              <a:defRPr>
                <a:effectLst>
                  <a:outerShdw blurRad="50800" dist="38100" dir="2700000" algn="tl" rotWithShape="0">
                    <a:srgbClr val="000000">
                      <a:alpha val="43000"/>
                    </a:srgbClr>
                  </a:outerShdw>
                </a:effectLst>
              </a:defRPr>
            </a:lvl1pPr>
          </a:lstStyle>
          <a:p>
            <a:r>
              <a:rPr lang="en-US" dirty="0" smtClean="0"/>
              <a:t>Click to edit Master title style</a:t>
            </a:r>
            <a:endParaRPr dirty="0"/>
          </a:p>
        </p:txBody>
      </p:sp>
      <p:sp>
        <p:nvSpPr>
          <p:cNvPr id="3" name="Vertical Text Placeholder 2"/>
          <p:cNvSpPr>
            <a:spLocks noGrp="1"/>
          </p:cNvSpPr>
          <p:nvPr>
            <p:ph type="body" orient="vert" idx="1"/>
          </p:nvPr>
        </p:nvSpPr>
        <p:spPr>
          <a:xfrm>
            <a:off x="415925" y="2770188"/>
            <a:ext cx="8308975" cy="3478212"/>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6" name="Date Placeholder 3"/>
          <p:cNvSpPr>
            <a:spLocks noGrp="1"/>
          </p:cNvSpPr>
          <p:nvPr>
            <p:ph type="dt" sz="half" idx="10"/>
          </p:nvPr>
        </p:nvSpPr>
        <p:spPr/>
        <p:txBody>
          <a:bodyPr/>
          <a:lstStyle>
            <a:lvl1pPr>
              <a:defRPr/>
            </a:lvl1pPr>
          </a:lstStyle>
          <a:p>
            <a:fld id="{4606FC38-56A3-461A-BF5A-0FA0D38B88C7}" type="datetime1">
              <a:rPr lang="en-US" smtClean="0"/>
              <a:t>1/7/2015</a:t>
            </a:fld>
            <a:endParaRPr lang="en-US" dirty="0"/>
          </a:p>
        </p:txBody>
      </p:sp>
      <p:sp>
        <p:nvSpPr>
          <p:cNvPr id="7" name="Footer Placeholder 4"/>
          <p:cNvSpPr>
            <a:spLocks noGrp="1"/>
          </p:cNvSpPr>
          <p:nvPr>
            <p:ph type="ftr" sz="quarter" idx="11"/>
          </p:nvPr>
        </p:nvSpPr>
        <p:spPr/>
        <p:txBody>
          <a:bodyPr/>
          <a:lstStyle>
            <a:lvl1pPr>
              <a:defRPr/>
            </a:lvl1pPr>
          </a:lstStyle>
          <a:p>
            <a:pPr>
              <a:defRPr/>
            </a:pPr>
            <a:r>
              <a:rPr lang="en-US" smtClean="0"/>
              <a:t>Business Confidential &amp; Proprietary Information  Rev: 00</a:t>
            </a:r>
            <a:endParaRPr lang="en-US" dirty="0"/>
          </a:p>
        </p:txBody>
      </p:sp>
    </p:spTree>
    <p:extLst>
      <p:ext uri="{BB962C8B-B14F-4D97-AF65-F5344CB8AC3E}">
        <p14:creationId xmlns:p14="http://schemas.microsoft.com/office/powerpoint/2010/main" val="41829781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2" descr="Blue Ba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4475" y="779463"/>
            <a:ext cx="8756650" cy="260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3" descr="gray are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448050"/>
            <a:ext cx="9129713" cy="340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descr="NCR logo_Pantone_wTagline copy"/>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0413" y="5967413"/>
            <a:ext cx="3006725" cy="37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7" descr="are you ready"/>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1363" y="1843088"/>
            <a:ext cx="4205287"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49156" name="Rectangle 4"/>
          <p:cNvSpPr>
            <a:spLocks noGrp="1" noChangeArrowheads="1"/>
          </p:cNvSpPr>
          <p:nvPr>
            <p:ph type="ctrTitle"/>
          </p:nvPr>
        </p:nvSpPr>
        <p:spPr bwMode="auto">
          <a:xfrm>
            <a:off x="811213" y="3284538"/>
            <a:ext cx="7646987" cy="990600"/>
          </a:xfrm>
        </p:spPr>
        <p:txBody>
          <a:bodyPr anchor="b"/>
          <a:lstStyle>
            <a:lvl1pPr>
              <a:lnSpc>
                <a:spcPct val="100000"/>
              </a:lnSpc>
              <a:defRPr>
                <a:solidFill>
                  <a:srgbClr val="232323"/>
                </a:solidFill>
              </a:defRPr>
            </a:lvl1pPr>
          </a:lstStyle>
          <a:p>
            <a:r>
              <a:rPr lang="en-US"/>
              <a:t>Click to edit Master title style</a:t>
            </a:r>
          </a:p>
        </p:txBody>
      </p:sp>
      <p:sp>
        <p:nvSpPr>
          <p:cNvPr id="49157" name="Rectangle 5"/>
          <p:cNvSpPr>
            <a:spLocks noGrp="1" noChangeArrowheads="1"/>
          </p:cNvSpPr>
          <p:nvPr>
            <p:ph type="subTitle" idx="1"/>
          </p:nvPr>
        </p:nvSpPr>
        <p:spPr>
          <a:xfrm>
            <a:off x="811213" y="4364038"/>
            <a:ext cx="7629525" cy="1752600"/>
          </a:xfrm>
        </p:spPr>
        <p:txBody>
          <a:bodyPr/>
          <a:lstStyle>
            <a:lvl1pPr marL="0" indent="0">
              <a:spcBef>
                <a:spcPct val="20000"/>
              </a:spcBef>
              <a:spcAft>
                <a:spcPct val="0"/>
              </a:spcAft>
              <a:buClrTx/>
              <a:buFontTx/>
              <a:buNone/>
              <a:defRPr/>
            </a:lvl1pPr>
          </a:lstStyle>
          <a:p>
            <a:r>
              <a:rPr lang="en-US"/>
              <a:t>Click to edit Master subtitle style</a:t>
            </a:r>
          </a:p>
        </p:txBody>
      </p:sp>
    </p:spTree>
    <p:extLst>
      <p:ext uri="{BB962C8B-B14F-4D97-AF65-F5344CB8AC3E}">
        <p14:creationId xmlns:p14="http://schemas.microsoft.com/office/powerpoint/2010/main" val="20958653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8245261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16188045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81000" y="1371600"/>
            <a:ext cx="4032250" cy="5105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565650" y="1371600"/>
            <a:ext cx="4032250" cy="5105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66522852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497215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6" descr="Watts-PPP-art2.jpg"/>
          <p:cNvPicPr>
            <a:picLocks noChangeAspect="1"/>
          </p:cNvPicPr>
          <p:nvPr userDrawn="1"/>
        </p:nvPicPr>
        <p:blipFill>
          <a:blip r:embed="rId2">
            <a:extLst>
              <a:ext uri="{28A0092B-C50C-407E-A947-70E740481C1C}">
                <a14:useLocalDpi xmlns:a14="http://schemas.microsoft.com/office/drawing/2010/main" val="0"/>
              </a:ext>
            </a:extLst>
          </a:blip>
          <a:srcRect t="5023" b="14853"/>
          <a:stretch>
            <a:fillRect/>
          </a:stretch>
        </p:blipFill>
        <p:spPr bwMode="auto">
          <a:xfrm>
            <a:off x="0" y="-1588"/>
            <a:ext cx="9144000" cy="4600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417513" y="1504128"/>
            <a:ext cx="8307387" cy="1619250"/>
          </a:xfrm>
          <a:prstGeom prst="rect">
            <a:avLst/>
          </a:prstGeom>
        </p:spPr>
        <p:txBody>
          <a:bodyPr/>
          <a:lstStyle>
            <a:lvl1pPr algn="ctr">
              <a:defRPr sz="4800">
                <a:effectLst>
                  <a:outerShdw blurRad="50800" dist="38100" dir="2700000" algn="tl" rotWithShape="0">
                    <a:srgbClr val="000000">
                      <a:alpha val="43000"/>
                    </a:srgbClr>
                  </a:outerShdw>
                </a:effectLst>
              </a:defRPr>
            </a:lvl1pPr>
          </a:lstStyle>
          <a:p>
            <a:r>
              <a:rPr lang="en-US" dirty="0" smtClean="0"/>
              <a:t>Click to edit Master title style</a:t>
            </a:r>
            <a:endParaRPr dirty="0"/>
          </a:p>
        </p:txBody>
      </p:sp>
      <p:sp>
        <p:nvSpPr>
          <p:cNvPr id="3" name="Subtitle 2"/>
          <p:cNvSpPr>
            <a:spLocks noGrp="1"/>
          </p:cNvSpPr>
          <p:nvPr>
            <p:ph type="subTitle" idx="1"/>
          </p:nvPr>
        </p:nvSpPr>
        <p:spPr>
          <a:xfrm>
            <a:off x="417513" y="3350640"/>
            <a:ext cx="8307387" cy="753036"/>
          </a:xfrm>
          <a:prstGeom prst="rect">
            <a:avLst/>
          </a:prstGeom>
        </p:spPr>
        <p:txBody>
          <a:bodyPr>
            <a:normAutofit/>
          </a:bodyPr>
          <a:lstStyle>
            <a:lvl1pPr marL="0" indent="0" algn="ctr">
              <a:spcBef>
                <a:spcPts val="300"/>
              </a:spcBef>
              <a:buNone/>
              <a:defRPr sz="1800" i="1">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6" name="Date Placeholder 3"/>
          <p:cNvSpPr>
            <a:spLocks noGrp="1"/>
          </p:cNvSpPr>
          <p:nvPr>
            <p:ph type="dt" sz="half" idx="10"/>
          </p:nvPr>
        </p:nvSpPr>
        <p:spPr/>
        <p:txBody>
          <a:bodyPr/>
          <a:lstStyle>
            <a:lvl1pPr>
              <a:defRPr/>
            </a:lvl1pPr>
          </a:lstStyle>
          <a:p>
            <a:fld id="{EA497845-81C7-48F4-841F-C2392A25F23F}" type="datetime1">
              <a:rPr lang="en-US" smtClean="0"/>
              <a:t>1/7/2015</a:t>
            </a:fld>
            <a:endParaRPr lang="en-US" dirty="0"/>
          </a:p>
        </p:txBody>
      </p:sp>
      <p:sp>
        <p:nvSpPr>
          <p:cNvPr id="7" name="Footer Placeholder 4"/>
          <p:cNvSpPr>
            <a:spLocks noGrp="1"/>
          </p:cNvSpPr>
          <p:nvPr>
            <p:ph type="ftr" sz="quarter" idx="11"/>
          </p:nvPr>
        </p:nvSpPr>
        <p:spPr/>
        <p:txBody>
          <a:bodyPr/>
          <a:lstStyle>
            <a:lvl1pPr>
              <a:defRPr/>
            </a:lvl1pPr>
          </a:lstStyle>
          <a:p>
            <a:pPr>
              <a:defRPr/>
            </a:pPr>
            <a:r>
              <a:rPr lang="en-US" smtClean="0"/>
              <a:t>Business Confidential &amp; Proprietary Information  Rev: 00</a:t>
            </a:r>
            <a:endParaRPr lang="en-US" dirty="0"/>
          </a:p>
        </p:txBody>
      </p:sp>
    </p:spTree>
    <p:extLst>
      <p:ext uri="{BB962C8B-B14F-4D97-AF65-F5344CB8AC3E}">
        <p14:creationId xmlns:p14="http://schemas.microsoft.com/office/powerpoint/2010/main" val="238227713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7378632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0851184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51753703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63657424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5120117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0350" y="0"/>
            <a:ext cx="2076450" cy="6477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81000" y="0"/>
            <a:ext cx="6076950" cy="6477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98909421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69900" y="0"/>
            <a:ext cx="8216900" cy="9144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381000" y="1371600"/>
            <a:ext cx="8216900" cy="5105400"/>
          </a:xfrm>
        </p:spPr>
        <p:txBody>
          <a:bodyPr/>
          <a:lstStyle/>
          <a:p>
            <a:pPr lvl="0"/>
            <a:endParaRPr lang="en-US" noProof="0" smtClean="0"/>
          </a:p>
        </p:txBody>
      </p:sp>
    </p:spTree>
    <p:extLst>
      <p:ext uri="{BB962C8B-B14F-4D97-AF65-F5344CB8AC3E}">
        <p14:creationId xmlns:p14="http://schemas.microsoft.com/office/powerpoint/2010/main" val="48621890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69900" y="0"/>
            <a:ext cx="8216900" cy="9144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381000" y="1371600"/>
            <a:ext cx="4032250" cy="5105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65650" y="1371600"/>
            <a:ext cx="4032250" cy="5105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27427904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469900" y="0"/>
            <a:ext cx="8216900" cy="914400"/>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381000" y="1371600"/>
            <a:ext cx="8216900" cy="5105400"/>
          </a:xfrm>
        </p:spPr>
        <p:txBody>
          <a:bodyPr/>
          <a:lstStyle/>
          <a:p>
            <a:pPr lvl="0"/>
            <a:endParaRPr lang="en-US" noProof="0" smtClean="0"/>
          </a:p>
        </p:txBody>
      </p:sp>
    </p:spTree>
    <p:extLst>
      <p:ext uri="{BB962C8B-B14F-4D97-AF65-F5344CB8AC3E}">
        <p14:creationId xmlns:p14="http://schemas.microsoft.com/office/powerpoint/2010/main" val="365512802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69900" y="0"/>
            <a:ext cx="8216900" cy="9144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381000" y="1371600"/>
            <a:ext cx="4032250" cy="5105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565650" y="1371600"/>
            <a:ext cx="4032250" cy="5105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1046670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Alt.">
    <p:spTree>
      <p:nvGrpSpPr>
        <p:cNvPr id="1" name=""/>
        <p:cNvGrpSpPr/>
        <p:nvPr/>
      </p:nvGrpSpPr>
      <p:grpSpPr>
        <a:xfrm>
          <a:off x="0" y="0"/>
          <a:ext cx="0" cy="0"/>
          <a:chOff x="0" y="0"/>
          <a:chExt cx="0" cy="0"/>
        </a:xfrm>
      </p:grpSpPr>
      <p:sp>
        <p:nvSpPr>
          <p:cNvPr id="2" name="Rectangle 1"/>
          <p:cNvSpPr/>
          <p:nvPr userDrawn="1"/>
        </p:nvSpPr>
        <p:spPr>
          <a:xfrm>
            <a:off x="0" y="-73025"/>
            <a:ext cx="9144000" cy="6067425"/>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chemeClr val="bg1"/>
              </a:solidFill>
            </a:endParaRPr>
          </a:p>
        </p:txBody>
      </p:sp>
      <p:sp>
        <p:nvSpPr>
          <p:cNvPr id="3" name="Date Placeholder 3"/>
          <p:cNvSpPr>
            <a:spLocks noGrp="1"/>
          </p:cNvSpPr>
          <p:nvPr>
            <p:ph type="dt" sz="half" idx="10"/>
          </p:nvPr>
        </p:nvSpPr>
        <p:spPr/>
        <p:txBody>
          <a:bodyPr/>
          <a:lstStyle>
            <a:lvl1pPr>
              <a:defRPr/>
            </a:lvl1pPr>
          </a:lstStyle>
          <a:p>
            <a:fld id="{97BDF87A-A58C-4E11-8D9B-BDDB19A7A674}" type="datetime1">
              <a:rPr lang="en-US" smtClean="0"/>
              <a:t>1/7/2015</a:t>
            </a:fld>
            <a:endParaRPr lang="en-US" dirty="0"/>
          </a:p>
        </p:txBody>
      </p:sp>
      <p:sp>
        <p:nvSpPr>
          <p:cNvPr id="4" name="Footer Placeholder 4"/>
          <p:cNvSpPr>
            <a:spLocks noGrp="1"/>
          </p:cNvSpPr>
          <p:nvPr>
            <p:ph type="ftr" sz="quarter" idx="11"/>
          </p:nvPr>
        </p:nvSpPr>
        <p:spPr/>
        <p:txBody>
          <a:bodyPr/>
          <a:lstStyle>
            <a:lvl1pPr>
              <a:defRPr/>
            </a:lvl1pPr>
          </a:lstStyle>
          <a:p>
            <a:pPr>
              <a:defRPr/>
            </a:pPr>
            <a:r>
              <a:rPr lang="en-US" smtClean="0"/>
              <a:t>Business Confidential &amp; Proprietary Information  Rev: 00</a:t>
            </a:r>
            <a:endParaRPr lang="en-US" dirty="0"/>
          </a:p>
        </p:txBody>
      </p:sp>
    </p:spTree>
    <p:extLst>
      <p:ext uri="{BB962C8B-B14F-4D97-AF65-F5344CB8AC3E}">
        <p14:creationId xmlns:p14="http://schemas.microsoft.com/office/powerpoint/2010/main" val="228780222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2" descr="Blue Ba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4475" y="779463"/>
            <a:ext cx="8756650" cy="260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3" descr="gray are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448050"/>
            <a:ext cx="9129713" cy="340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descr="NCR logo_Pantone_wTagline copy"/>
          <p:cNvPicPr>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0413" y="5967413"/>
            <a:ext cx="3006725" cy="37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7" descr="are you ready"/>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1363" y="1843088"/>
            <a:ext cx="4205287"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49156" name="Rectangle 4"/>
          <p:cNvSpPr>
            <a:spLocks noGrp="1" noChangeArrowheads="1"/>
          </p:cNvSpPr>
          <p:nvPr>
            <p:ph type="ctrTitle"/>
          </p:nvPr>
        </p:nvSpPr>
        <p:spPr bwMode="auto">
          <a:xfrm>
            <a:off x="811213" y="3284538"/>
            <a:ext cx="7646987" cy="990600"/>
          </a:xfrm>
        </p:spPr>
        <p:txBody>
          <a:bodyPr anchor="b"/>
          <a:lstStyle>
            <a:lvl1pPr>
              <a:lnSpc>
                <a:spcPct val="100000"/>
              </a:lnSpc>
              <a:defRPr>
                <a:solidFill>
                  <a:srgbClr val="232323"/>
                </a:solidFill>
              </a:defRPr>
            </a:lvl1pPr>
          </a:lstStyle>
          <a:p>
            <a:r>
              <a:rPr lang="en-US"/>
              <a:t>Click to edit Master title style</a:t>
            </a:r>
          </a:p>
        </p:txBody>
      </p:sp>
      <p:sp>
        <p:nvSpPr>
          <p:cNvPr id="49157" name="Rectangle 5"/>
          <p:cNvSpPr>
            <a:spLocks noGrp="1" noChangeArrowheads="1"/>
          </p:cNvSpPr>
          <p:nvPr>
            <p:ph type="subTitle" idx="1"/>
          </p:nvPr>
        </p:nvSpPr>
        <p:spPr>
          <a:xfrm>
            <a:off x="811213" y="4364038"/>
            <a:ext cx="7629525" cy="1752600"/>
          </a:xfrm>
        </p:spPr>
        <p:txBody>
          <a:bodyPr/>
          <a:lstStyle>
            <a:lvl1pPr marL="0" indent="0">
              <a:spcBef>
                <a:spcPct val="20000"/>
              </a:spcBef>
              <a:spcAft>
                <a:spcPct val="0"/>
              </a:spcAft>
              <a:buClrTx/>
              <a:buFontTx/>
              <a:buNone/>
              <a:defRPr/>
            </a:lvl1pPr>
          </a:lstStyle>
          <a:p>
            <a:r>
              <a:rPr lang="en-US"/>
              <a:t>Click to edit Master subtitle style</a:t>
            </a:r>
          </a:p>
        </p:txBody>
      </p:sp>
    </p:spTree>
    <p:extLst>
      <p:ext uri="{BB962C8B-B14F-4D97-AF65-F5344CB8AC3E}">
        <p14:creationId xmlns:p14="http://schemas.microsoft.com/office/powerpoint/2010/main" val="4199166599"/>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536678803"/>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3734819863"/>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81000" y="1371600"/>
            <a:ext cx="4032250" cy="5105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565650" y="1371600"/>
            <a:ext cx="4032250" cy="5105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03368281"/>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82859188"/>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540490727"/>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08460015"/>
      </p:ext>
    </p:extLst>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778665164"/>
      </p:ext>
    </p:extLst>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53241123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9073477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4" name="Picture 6" descr="Watts-PPP-art2.jpg"/>
          <p:cNvPicPr>
            <a:picLocks noChangeAspect="1"/>
          </p:cNvPicPr>
          <p:nvPr userDrawn="1"/>
        </p:nvPicPr>
        <p:blipFill>
          <a:blip r:embed="rId2">
            <a:extLst>
              <a:ext uri="{28A0092B-C50C-407E-A947-70E740481C1C}">
                <a14:useLocalDpi xmlns:a14="http://schemas.microsoft.com/office/drawing/2010/main" val="0"/>
              </a:ext>
            </a:extLst>
          </a:blip>
          <a:srcRect t="5023" b="14853"/>
          <a:stretch>
            <a:fillRect/>
          </a:stretch>
        </p:blipFill>
        <p:spPr bwMode="auto">
          <a:xfrm>
            <a:off x="0" y="0"/>
            <a:ext cx="9144000" cy="460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133600" y="2593975"/>
            <a:ext cx="6591300" cy="1371600"/>
          </a:xfrm>
          <a:prstGeom prst="rect">
            <a:avLst/>
          </a:prstGeom>
        </p:spPr>
        <p:txBody>
          <a:bodyPr/>
          <a:lstStyle>
            <a:lvl1pPr algn="r">
              <a:defRPr sz="4800" b="0" cap="none" baseline="0">
                <a:effectLst>
                  <a:outerShdw blurRad="50800" dist="38100" dir="2700000" algn="tl" rotWithShape="0">
                    <a:srgbClr val="000000">
                      <a:alpha val="43000"/>
                    </a:srgbClr>
                  </a:outerShdw>
                </a:effectLst>
                <a:latin typeface="Trebuchet MS"/>
                <a:cs typeface="Trebuchet MS"/>
              </a:defRPr>
            </a:lvl1pPr>
          </a:lstStyle>
          <a:p>
            <a:r>
              <a:rPr lang="en-US" dirty="0" smtClean="0"/>
              <a:t>Click to edit Master title style</a:t>
            </a:r>
            <a:endParaRPr dirty="0"/>
          </a:p>
        </p:txBody>
      </p:sp>
      <p:sp>
        <p:nvSpPr>
          <p:cNvPr id="3" name="Text Placeholder 2"/>
          <p:cNvSpPr>
            <a:spLocks noGrp="1"/>
          </p:cNvSpPr>
          <p:nvPr>
            <p:ph type="body" idx="1"/>
          </p:nvPr>
        </p:nvSpPr>
        <p:spPr>
          <a:xfrm>
            <a:off x="2133600" y="3965574"/>
            <a:ext cx="6591300" cy="1066801"/>
          </a:xfrm>
          <a:prstGeom prst="rect">
            <a:avLst/>
          </a:prstGeom>
        </p:spPr>
        <p:txBody>
          <a:bodyPr>
            <a:normAutofit/>
          </a:bodyPr>
          <a:lstStyle>
            <a:lvl1pPr marL="0" indent="0" algn="r">
              <a:spcBef>
                <a:spcPts val="300"/>
              </a:spcBef>
              <a:buNone/>
              <a:defRPr sz="1800" i="1">
                <a:solidFill>
                  <a:schemeClr val="bg1"/>
                </a:solidFill>
                <a:latin typeface="Trebuchet MS"/>
                <a:cs typeface="Trebuchet M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6" name="Date Placeholder 3"/>
          <p:cNvSpPr>
            <a:spLocks noGrp="1"/>
          </p:cNvSpPr>
          <p:nvPr>
            <p:ph type="dt" sz="half" idx="10"/>
          </p:nvPr>
        </p:nvSpPr>
        <p:spPr/>
        <p:txBody>
          <a:bodyPr/>
          <a:lstStyle>
            <a:lvl1pPr>
              <a:defRPr/>
            </a:lvl1pPr>
          </a:lstStyle>
          <a:p>
            <a:fld id="{EBBA7637-EBCB-4A38-B3EC-A04ADE3733BA}" type="datetime1">
              <a:rPr lang="en-US" smtClean="0"/>
              <a:t>1/7/2015</a:t>
            </a:fld>
            <a:endParaRPr lang="en-US" dirty="0"/>
          </a:p>
        </p:txBody>
      </p:sp>
      <p:sp>
        <p:nvSpPr>
          <p:cNvPr id="7" name="Footer Placeholder 4"/>
          <p:cNvSpPr>
            <a:spLocks noGrp="1"/>
          </p:cNvSpPr>
          <p:nvPr>
            <p:ph type="ftr" sz="quarter" idx="11"/>
          </p:nvPr>
        </p:nvSpPr>
        <p:spPr/>
        <p:txBody>
          <a:bodyPr/>
          <a:lstStyle>
            <a:lvl1pPr>
              <a:defRPr/>
            </a:lvl1pPr>
          </a:lstStyle>
          <a:p>
            <a:pPr>
              <a:defRPr/>
            </a:pPr>
            <a:r>
              <a:rPr lang="en-US" smtClean="0"/>
              <a:t>Business Confidential &amp; Proprietary Information  Rev: 00</a:t>
            </a:r>
            <a:endParaRPr lang="en-US" dirty="0"/>
          </a:p>
        </p:txBody>
      </p:sp>
    </p:spTree>
    <p:extLst>
      <p:ext uri="{BB962C8B-B14F-4D97-AF65-F5344CB8AC3E}">
        <p14:creationId xmlns:p14="http://schemas.microsoft.com/office/powerpoint/2010/main" val="358842779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0350" y="0"/>
            <a:ext cx="2076450" cy="6477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81000" y="0"/>
            <a:ext cx="6076950" cy="6477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7280862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69900" y="0"/>
            <a:ext cx="8216900" cy="9144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381000" y="1371600"/>
            <a:ext cx="8216900" cy="5105400"/>
          </a:xfrm>
        </p:spPr>
        <p:txBody>
          <a:bodyPr/>
          <a:lstStyle/>
          <a:p>
            <a:pPr lvl="0"/>
            <a:endParaRPr lang="en-US" noProof="0" smtClean="0"/>
          </a:p>
        </p:txBody>
      </p:sp>
    </p:spTree>
    <p:extLst>
      <p:ext uri="{BB962C8B-B14F-4D97-AF65-F5344CB8AC3E}">
        <p14:creationId xmlns:p14="http://schemas.microsoft.com/office/powerpoint/2010/main" val="166708138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69900" y="0"/>
            <a:ext cx="8216900" cy="9144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381000" y="1371600"/>
            <a:ext cx="4032250" cy="5105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65650" y="1371600"/>
            <a:ext cx="4032250" cy="5105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96162934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469900" y="0"/>
            <a:ext cx="8216900" cy="914400"/>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381000" y="1371600"/>
            <a:ext cx="8216900" cy="5105400"/>
          </a:xfrm>
        </p:spPr>
        <p:txBody>
          <a:bodyPr/>
          <a:lstStyle/>
          <a:p>
            <a:pPr lvl="0"/>
            <a:endParaRPr lang="en-US" noProof="0" smtClean="0"/>
          </a:p>
        </p:txBody>
      </p:sp>
    </p:spTree>
    <p:extLst>
      <p:ext uri="{BB962C8B-B14F-4D97-AF65-F5344CB8AC3E}">
        <p14:creationId xmlns:p14="http://schemas.microsoft.com/office/powerpoint/2010/main" val="381268904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69900" y="0"/>
            <a:ext cx="8216900" cy="9144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381000" y="1371600"/>
            <a:ext cx="4032250" cy="5105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565650" y="1371600"/>
            <a:ext cx="4032250" cy="5105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8067799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6" name="Picture 7" descr="Watts-PPP-art2.jpg"/>
          <p:cNvPicPr>
            <a:picLocks noChangeAspect="1"/>
          </p:cNvPicPr>
          <p:nvPr userDrawn="1"/>
        </p:nvPicPr>
        <p:blipFill>
          <a:blip r:embed="rId2">
            <a:extLst>
              <a:ext uri="{28A0092B-C50C-407E-A947-70E740481C1C}">
                <a14:useLocalDpi xmlns:a14="http://schemas.microsoft.com/office/drawing/2010/main" val="0"/>
              </a:ext>
            </a:extLst>
          </a:blip>
          <a:srcRect t="41547" b="35178"/>
          <a:stretch>
            <a:fillRect/>
          </a:stretch>
        </p:blipFill>
        <p:spPr bwMode="auto">
          <a:xfrm>
            <a:off x="0" y="-3175"/>
            <a:ext cx="9144000" cy="133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sz="half" idx="1"/>
          </p:nvPr>
        </p:nvSpPr>
        <p:spPr>
          <a:xfrm>
            <a:off x="416859" y="1930400"/>
            <a:ext cx="3840480" cy="4304553"/>
          </a:xfrm>
          <a:prstGeom prst="rect">
            <a:avLst/>
          </a:prstGeom>
        </p:spPr>
        <p:txBody>
          <a:bodyPr>
            <a:normAutofit/>
          </a:bodyPr>
          <a:lstStyle>
            <a:lvl1pPr>
              <a:spcBef>
                <a:spcPts val="1800"/>
              </a:spcBef>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Content Placeholder 3"/>
          <p:cNvSpPr>
            <a:spLocks noGrp="1"/>
          </p:cNvSpPr>
          <p:nvPr>
            <p:ph sz="half" idx="2"/>
          </p:nvPr>
        </p:nvSpPr>
        <p:spPr>
          <a:xfrm>
            <a:off x="4873214" y="1930401"/>
            <a:ext cx="3840480" cy="4304554"/>
          </a:xfrm>
          <a:prstGeom prst="rect">
            <a:avLst/>
          </a:prstGeom>
        </p:spPr>
        <p:txBody>
          <a:bodyPr>
            <a:normAutofit/>
          </a:bodyPr>
          <a:lstStyle>
            <a:lvl1pPr>
              <a:spcBef>
                <a:spcPts val="1800"/>
              </a:spcBef>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dirty="0"/>
          </a:p>
        </p:txBody>
      </p:sp>
      <p:sp>
        <p:nvSpPr>
          <p:cNvPr id="13" name="Title 1"/>
          <p:cNvSpPr>
            <a:spLocks noGrp="1"/>
          </p:cNvSpPr>
          <p:nvPr>
            <p:ph type="title"/>
          </p:nvPr>
        </p:nvSpPr>
        <p:spPr>
          <a:xfrm>
            <a:off x="415925" y="93818"/>
            <a:ext cx="8308975" cy="1143000"/>
          </a:xfrm>
          <a:prstGeom prst="rect">
            <a:avLst/>
          </a:prstGeom>
        </p:spPr>
        <p:txBody>
          <a:bodyPr/>
          <a:lstStyle>
            <a:lvl1pPr>
              <a:defRPr>
                <a:effectLst>
                  <a:outerShdw blurRad="50800" dist="38100" dir="2700000" algn="tl" rotWithShape="0">
                    <a:srgbClr val="000000">
                      <a:alpha val="43000"/>
                    </a:srgbClr>
                  </a:outerShdw>
                </a:effectLst>
              </a:defRPr>
            </a:lvl1pPr>
          </a:lstStyle>
          <a:p>
            <a:r>
              <a:rPr lang="en-US" dirty="0" smtClean="0"/>
              <a:t>Click to edit Master title style</a:t>
            </a:r>
            <a:endParaRPr dirty="0"/>
          </a:p>
        </p:txBody>
      </p:sp>
      <p:sp>
        <p:nvSpPr>
          <p:cNvPr id="7" name="Date Placeholder 4"/>
          <p:cNvSpPr>
            <a:spLocks noGrp="1"/>
          </p:cNvSpPr>
          <p:nvPr>
            <p:ph type="dt" sz="half" idx="10"/>
          </p:nvPr>
        </p:nvSpPr>
        <p:spPr/>
        <p:txBody>
          <a:bodyPr/>
          <a:lstStyle>
            <a:lvl1pPr>
              <a:defRPr/>
            </a:lvl1pPr>
          </a:lstStyle>
          <a:p>
            <a:fld id="{C909310B-30A6-4EFE-B1CA-1E36000448CD}" type="datetime1">
              <a:rPr lang="en-US" smtClean="0"/>
              <a:t>1/7/2015</a:t>
            </a:fld>
            <a:endParaRPr lang="en-US" dirty="0"/>
          </a:p>
        </p:txBody>
      </p:sp>
      <p:sp>
        <p:nvSpPr>
          <p:cNvPr id="8" name="Footer Placeholder 5"/>
          <p:cNvSpPr>
            <a:spLocks noGrp="1"/>
          </p:cNvSpPr>
          <p:nvPr>
            <p:ph type="ftr" sz="quarter" idx="11"/>
          </p:nvPr>
        </p:nvSpPr>
        <p:spPr/>
        <p:txBody>
          <a:bodyPr/>
          <a:lstStyle>
            <a:lvl1pPr>
              <a:defRPr/>
            </a:lvl1pPr>
          </a:lstStyle>
          <a:p>
            <a:pPr>
              <a:defRPr/>
            </a:pPr>
            <a:r>
              <a:rPr lang="en-US" smtClean="0"/>
              <a:t>Business Confidential &amp; Proprietary Information  Rev: 00</a:t>
            </a:r>
            <a:endParaRPr lang="en-US" dirty="0"/>
          </a:p>
        </p:txBody>
      </p:sp>
    </p:spTree>
    <p:extLst>
      <p:ext uri="{BB962C8B-B14F-4D97-AF65-F5344CB8AC3E}">
        <p14:creationId xmlns:p14="http://schemas.microsoft.com/office/powerpoint/2010/main" val="25948213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8" name="Picture 9" descr="Watts-PPP-art2.jpg"/>
          <p:cNvPicPr>
            <a:picLocks noChangeAspect="1"/>
          </p:cNvPicPr>
          <p:nvPr userDrawn="1"/>
        </p:nvPicPr>
        <p:blipFill>
          <a:blip r:embed="rId2">
            <a:extLst>
              <a:ext uri="{28A0092B-C50C-407E-A947-70E740481C1C}">
                <a14:useLocalDpi xmlns:a14="http://schemas.microsoft.com/office/drawing/2010/main" val="0"/>
              </a:ext>
            </a:extLst>
          </a:blip>
          <a:srcRect t="41547" b="35178"/>
          <a:stretch>
            <a:fillRect/>
          </a:stretch>
        </p:blipFill>
        <p:spPr bwMode="auto">
          <a:xfrm>
            <a:off x="0" y="0"/>
            <a:ext cx="9144000" cy="133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Placeholder 2"/>
          <p:cNvSpPr>
            <a:spLocks noGrp="1"/>
          </p:cNvSpPr>
          <p:nvPr>
            <p:ph type="body" idx="1"/>
          </p:nvPr>
        </p:nvSpPr>
        <p:spPr>
          <a:xfrm>
            <a:off x="416859" y="1811104"/>
            <a:ext cx="3840480" cy="645459"/>
          </a:xfrm>
          <a:prstGeom prst="rect">
            <a:avLst/>
          </a:prstGeom>
        </p:spPr>
        <p:txBody>
          <a:bodyPr anchor="ctr">
            <a:normAutofit/>
          </a:bodyPr>
          <a:lstStyle>
            <a:lvl1pPr marL="0" indent="0" algn="ctr">
              <a:spcBef>
                <a:spcPts val="300"/>
              </a:spcBef>
              <a:buNone/>
              <a:defRPr sz="2400" b="0">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16859" y="2573744"/>
            <a:ext cx="3840480" cy="2925762"/>
          </a:xfrm>
          <a:prstGeom prst="rect">
            <a:avLst/>
          </a:prstGeom>
        </p:spPr>
        <p:txBody>
          <a:bodyPr>
            <a:normAutofit/>
          </a:bodyPr>
          <a:lstStyle>
            <a:lvl1pPr>
              <a:spcBef>
                <a:spcPts val="1800"/>
              </a:spcBef>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dirty="0"/>
          </a:p>
        </p:txBody>
      </p:sp>
      <p:sp>
        <p:nvSpPr>
          <p:cNvPr id="5" name="Text Placeholder 4"/>
          <p:cNvSpPr>
            <a:spLocks noGrp="1"/>
          </p:cNvSpPr>
          <p:nvPr>
            <p:ph type="body" sz="quarter" idx="3"/>
          </p:nvPr>
        </p:nvSpPr>
        <p:spPr>
          <a:xfrm>
            <a:off x="4873752" y="1811104"/>
            <a:ext cx="3840480" cy="645459"/>
          </a:xfrm>
          <a:prstGeom prst="rect">
            <a:avLst/>
          </a:prstGeom>
        </p:spPr>
        <p:txBody>
          <a:bodyPr anchor="ctr">
            <a:normAutofit/>
          </a:bodyPr>
          <a:lstStyle>
            <a:lvl1pPr marL="0" indent="0" algn="ctr">
              <a:spcBef>
                <a:spcPts val="300"/>
              </a:spcBef>
              <a:buNone/>
              <a:defRPr sz="2400" b="0">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873752" y="2573744"/>
            <a:ext cx="3840480" cy="2925762"/>
          </a:xfrm>
          <a:prstGeom prst="rect">
            <a:avLst/>
          </a:prstGeom>
        </p:spPr>
        <p:txBody>
          <a:bodyPr>
            <a:normAutofit/>
          </a:bodyPr>
          <a:lstStyle>
            <a:lvl1pPr>
              <a:spcBef>
                <a:spcPts val="1800"/>
              </a:spcBef>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14" name="Title 1"/>
          <p:cNvSpPr>
            <a:spLocks noGrp="1"/>
          </p:cNvSpPr>
          <p:nvPr>
            <p:ph type="title"/>
          </p:nvPr>
        </p:nvSpPr>
        <p:spPr>
          <a:xfrm>
            <a:off x="415925" y="96688"/>
            <a:ext cx="8308975" cy="1143000"/>
          </a:xfrm>
          <a:prstGeom prst="rect">
            <a:avLst/>
          </a:prstGeom>
        </p:spPr>
        <p:txBody>
          <a:bodyPr/>
          <a:lstStyle>
            <a:lvl1pPr>
              <a:defRPr>
                <a:effectLst>
                  <a:outerShdw blurRad="50800" dist="38100" dir="2700000" algn="tl" rotWithShape="0">
                    <a:srgbClr val="000000">
                      <a:alpha val="43000"/>
                    </a:srgbClr>
                  </a:outerShdw>
                </a:effectLst>
              </a:defRPr>
            </a:lvl1pPr>
          </a:lstStyle>
          <a:p>
            <a:r>
              <a:rPr lang="en-US" dirty="0" smtClean="0"/>
              <a:t>Click to edit Master title style</a:t>
            </a:r>
            <a:endParaRPr dirty="0"/>
          </a:p>
        </p:txBody>
      </p:sp>
      <p:sp>
        <p:nvSpPr>
          <p:cNvPr id="9" name="Date Placeholder 6"/>
          <p:cNvSpPr>
            <a:spLocks noGrp="1"/>
          </p:cNvSpPr>
          <p:nvPr>
            <p:ph type="dt" sz="half" idx="10"/>
          </p:nvPr>
        </p:nvSpPr>
        <p:spPr/>
        <p:txBody>
          <a:bodyPr/>
          <a:lstStyle>
            <a:lvl1pPr>
              <a:defRPr/>
            </a:lvl1pPr>
          </a:lstStyle>
          <a:p>
            <a:fld id="{A99CFF3D-1D42-4819-949B-4E8F26A6B39F}" type="datetime1">
              <a:rPr lang="en-US" smtClean="0"/>
              <a:t>1/7/2015</a:t>
            </a:fld>
            <a:endParaRPr lang="en-US" dirty="0"/>
          </a:p>
        </p:txBody>
      </p:sp>
      <p:sp>
        <p:nvSpPr>
          <p:cNvPr id="10" name="Footer Placeholder 7"/>
          <p:cNvSpPr>
            <a:spLocks noGrp="1"/>
          </p:cNvSpPr>
          <p:nvPr>
            <p:ph type="ftr" sz="quarter" idx="11"/>
          </p:nvPr>
        </p:nvSpPr>
        <p:spPr/>
        <p:txBody>
          <a:bodyPr/>
          <a:lstStyle>
            <a:lvl1pPr>
              <a:defRPr/>
            </a:lvl1pPr>
          </a:lstStyle>
          <a:p>
            <a:pPr>
              <a:defRPr/>
            </a:pPr>
            <a:r>
              <a:rPr lang="en-US" smtClean="0"/>
              <a:t>Business Confidential &amp; Proprietary Information  Rev: 00</a:t>
            </a:r>
            <a:endParaRPr lang="en-US" dirty="0"/>
          </a:p>
        </p:txBody>
      </p:sp>
    </p:spTree>
    <p:extLst>
      <p:ext uri="{BB962C8B-B14F-4D97-AF65-F5344CB8AC3E}">
        <p14:creationId xmlns:p14="http://schemas.microsoft.com/office/powerpoint/2010/main" val="17771426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4" name="Picture 7" descr="Watts-PPP-art2.jpg"/>
          <p:cNvPicPr>
            <a:picLocks noChangeAspect="1"/>
          </p:cNvPicPr>
          <p:nvPr userDrawn="1"/>
        </p:nvPicPr>
        <p:blipFill>
          <a:blip r:embed="rId2">
            <a:extLst>
              <a:ext uri="{28A0092B-C50C-407E-A947-70E740481C1C}">
                <a14:useLocalDpi xmlns:a14="http://schemas.microsoft.com/office/drawing/2010/main" val="0"/>
              </a:ext>
            </a:extLst>
          </a:blip>
          <a:srcRect t="41547" b="35178"/>
          <a:stretch>
            <a:fillRect/>
          </a:stretch>
        </p:blipFill>
        <p:spPr bwMode="auto">
          <a:xfrm>
            <a:off x="0" y="0"/>
            <a:ext cx="9144000" cy="133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itle 1"/>
          <p:cNvSpPr>
            <a:spLocks noGrp="1"/>
          </p:cNvSpPr>
          <p:nvPr>
            <p:ph type="title"/>
          </p:nvPr>
        </p:nvSpPr>
        <p:spPr>
          <a:xfrm>
            <a:off x="415925" y="96688"/>
            <a:ext cx="8308975" cy="1143000"/>
          </a:xfrm>
          <a:prstGeom prst="rect">
            <a:avLst/>
          </a:prstGeom>
        </p:spPr>
        <p:txBody>
          <a:bodyPr/>
          <a:lstStyle>
            <a:lvl1pPr>
              <a:defRPr>
                <a:effectLst>
                  <a:outerShdw blurRad="50800" dist="38100" dir="2700000" algn="tl" rotWithShape="0">
                    <a:srgbClr val="000000">
                      <a:alpha val="43000"/>
                    </a:srgbClr>
                  </a:outerShdw>
                </a:effectLst>
              </a:defRPr>
            </a:lvl1pPr>
          </a:lstStyle>
          <a:p>
            <a:r>
              <a:rPr lang="en-US" dirty="0" smtClean="0"/>
              <a:t>Click to edit Master title style</a:t>
            </a:r>
            <a:endParaRPr dirty="0"/>
          </a:p>
        </p:txBody>
      </p:sp>
      <p:sp>
        <p:nvSpPr>
          <p:cNvPr id="5" name="Date Placeholder 2"/>
          <p:cNvSpPr>
            <a:spLocks noGrp="1"/>
          </p:cNvSpPr>
          <p:nvPr>
            <p:ph type="dt" sz="half" idx="10"/>
          </p:nvPr>
        </p:nvSpPr>
        <p:spPr/>
        <p:txBody>
          <a:bodyPr/>
          <a:lstStyle>
            <a:lvl1pPr>
              <a:defRPr/>
            </a:lvl1pPr>
          </a:lstStyle>
          <a:p>
            <a:fld id="{CCA2B89D-34F9-4DE2-8BFB-9DFCA306164F}" type="datetime1">
              <a:rPr lang="en-US" smtClean="0"/>
              <a:t>1/7/2015</a:t>
            </a:fld>
            <a:endParaRPr lang="en-US" dirty="0"/>
          </a:p>
        </p:txBody>
      </p:sp>
      <p:sp>
        <p:nvSpPr>
          <p:cNvPr id="6" name="Footer Placeholder 3"/>
          <p:cNvSpPr>
            <a:spLocks noGrp="1"/>
          </p:cNvSpPr>
          <p:nvPr>
            <p:ph type="ftr" sz="quarter" idx="11"/>
          </p:nvPr>
        </p:nvSpPr>
        <p:spPr/>
        <p:txBody>
          <a:bodyPr/>
          <a:lstStyle>
            <a:lvl1pPr>
              <a:defRPr/>
            </a:lvl1pPr>
          </a:lstStyle>
          <a:p>
            <a:pPr>
              <a:defRPr/>
            </a:pPr>
            <a:r>
              <a:rPr lang="en-US" smtClean="0"/>
              <a:t>Business Confidential &amp; Proprietary Information  Rev: 00</a:t>
            </a:r>
            <a:endParaRPr lang="en-US" dirty="0"/>
          </a:p>
        </p:txBody>
      </p:sp>
    </p:spTree>
    <p:extLst>
      <p:ext uri="{BB962C8B-B14F-4D97-AF65-F5344CB8AC3E}">
        <p14:creationId xmlns:p14="http://schemas.microsoft.com/office/powerpoint/2010/main" val="9293335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Date Placeholder 1"/>
          <p:cNvSpPr>
            <a:spLocks noGrp="1"/>
          </p:cNvSpPr>
          <p:nvPr>
            <p:ph type="dt" sz="half" idx="10"/>
          </p:nvPr>
        </p:nvSpPr>
        <p:spPr/>
        <p:txBody>
          <a:bodyPr/>
          <a:lstStyle>
            <a:lvl1pPr>
              <a:defRPr/>
            </a:lvl1pPr>
          </a:lstStyle>
          <a:p>
            <a:fld id="{CD5B1296-72BA-4992-8ABF-15D0EF316B57}" type="datetime1">
              <a:rPr lang="en-US" smtClean="0"/>
              <a:t>1/7/2015</a:t>
            </a:fld>
            <a:endParaRPr lang="en-US" dirty="0"/>
          </a:p>
        </p:txBody>
      </p:sp>
      <p:sp>
        <p:nvSpPr>
          <p:cNvPr id="4" name="Footer Placeholder 2"/>
          <p:cNvSpPr>
            <a:spLocks noGrp="1"/>
          </p:cNvSpPr>
          <p:nvPr>
            <p:ph type="ftr" sz="quarter" idx="11"/>
          </p:nvPr>
        </p:nvSpPr>
        <p:spPr/>
        <p:txBody>
          <a:bodyPr/>
          <a:lstStyle>
            <a:lvl1pPr>
              <a:defRPr/>
            </a:lvl1pPr>
          </a:lstStyle>
          <a:p>
            <a:pPr>
              <a:defRPr/>
            </a:pPr>
            <a:r>
              <a:rPr lang="en-US" smtClean="0"/>
              <a:t>Business Confidential &amp; Proprietary Information  Rev: 00</a:t>
            </a:r>
            <a:endParaRPr lang="en-US" dirty="0"/>
          </a:p>
        </p:txBody>
      </p:sp>
      <p:sp>
        <p:nvSpPr>
          <p:cNvPr id="5" name="Slide Number Placeholder 3"/>
          <p:cNvSpPr>
            <a:spLocks noGrp="1"/>
          </p:cNvSpPr>
          <p:nvPr>
            <p:ph type="sldNum" sz="quarter" idx="12"/>
          </p:nvPr>
        </p:nvSpPr>
        <p:spPr/>
        <p:txBody>
          <a:bodyPr/>
          <a:lstStyle>
            <a:lvl1pPr>
              <a:defRPr/>
            </a:lvl1pPr>
          </a:lstStyle>
          <a:p>
            <a:fld id="{4A0E3223-B886-4749-928A-71A8F7980DAC}" type="slidenum">
              <a:rPr lang="en-US"/>
              <a:pPr/>
              <a:t>‹#›</a:t>
            </a:fld>
            <a:endParaRPr lang="en-US" dirty="0"/>
          </a:p>
        </p:txBody>
      </p:sp>
    </p:spTree>
    <p:extLst>
      <p:ext uri="{BB962C8B-B14F-4D97-AF65-F5344CB8AC3E}">
        <p14:creationId xmlns:p14="http://schemas.microsoft.com/office/powerpoint/2010/main" val="29791461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5" name="Picture 6" descr="Watts-PPP-art2.jpg"/>
          <p:cNvPicPr>
            <a:picLocks noChangeAspect="1"/>
          </p:cNvPicPr>
          <p:nvPr userDrawn="1"/>
        </p:nvPicPr>
        <p:blipFill>
          <a:blip r:embed="rId2">
            <a:extLst>
              <a:ext uri="{28A0092B-C50C-407E-A947-70E740481C1C}">
                <a14:useLocalDpi xmlns:a14="http://schemas.microsoft.com/office/drawing/2010/main" val="0"/>
              </a:ext>
            </a:extLst>
          </a:blip>
          <a:srcRect t="5023" r="29922" b="14853"/>
          <a:stretch>
            <a:fillRect/>
          </a:stretch>
        </p:blipFill>
        <p:spPr bwMode="auto">
          <a:xfrm>
            <a:off x="0" y="1314450"/>
            <a:ext cx="4271963" cy="460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16859" y="1680882"/>
            <a:ext cx="3697941" cy="1162050"/>
          </a:xfrm>
          <a:prstGeom prst="rect">
            <a:avLst/>
          </a:prstGeom>
        </p:spPr>
        <p:txBody>
          <a:bodyPr/>
          <a:lstStyle>
            <a:lvl1pPr algn="l">
              <a:defRPr sz="2800" b="0">
                <a:solidFill>
                  <a:schemeClr val="bg1"/>
                </a:solidFill>
                <a:effectLst>
                  <a:outerShdw blurRad="50800" dist="38100" dir="2700000" algn="tl" rotWithShape="0">
                    <a:srgbClr val="000000">
                      <a:alpha val="43000"/>
                    </a:srgbClr>
                  </a:outerShdw>
                </a:effectLst>
              </a:defRPr>
            </a:lvl1pPr>
          </a:lstStyle>
          <a:p>
            <a:r>
              <a:rPr lang="en-US" dirty="0" smtClean="0"/>
              <a:t>Click to edit Master title style</a:t>
            </a:r>
            <a:endParaRPr dirty="0"/>
          </a:p>
        </p:txBody>
      </p:sp>
      <p:sp>
        <p:nvSpPr>
          <p:cNvPr id="3" name="Content Placeholder 2"/>
          <p:cNvSpPr>
            <a:spLocks noGrp="1"/>
          </p:cNvSpPr>
          <p:nvPr>
            <p:ph idx="1"/>
          </p:nvPr>
        </p:nvSpPr>
        <p:spPr>
          <a:xfrm>
            <a:off x="4612341" y="1600200"/>
            <a:ext cx="4101353" cy="4652963"/>
          </a:xfrm>
          <a:prstGeom prst="rect">
            <a:avLst/>
          </a:prstGeom>
        </p:spPr>
        <p:txBody>
          <a:bodyPr>
            <a:normAutofit/>
          </a:bodyPr>
          <a:lstStyle>
            <a:lvl1pPr>
              <a:defRPr sz="1800"/>
            </a:lvl1pPr>
            <a:lvl2pPr>
              <a:defRPr sz="18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Text Placeholder 3"/>
          <p:cNvSpPr>
            <a:spLocks noGrp="1"/>
          </p:cNvSpPr>
          <p:nvPr>
            <p:ph type="body" sz="half" idx="2"/>
          </p:nvPr>
        </p:nvSpPr>
        <p:spPr>
          <a:xfrm>
            <a:off x="416859" y="2837329"/>
            <a:ext cx="3697941" cy="3415834"/>
          </a:xfrm>
          <a:prstGeom prst="rect">
            <a:avLst/>
          </a:prstGeom>
        </p:spPr>
        <p:txBody>
          <a:bodyPr rtlCol="0">
            <a:normAutofit/>
          </a:bodyPr>
          <a:lstStyle>
            <a:lvl1pPr marL="0" indent="0">
              <a:buNone/>
              <a:defRPr sz="1600" kern="1200">
                <a:solidFill>
                  <a:schemeClr val="bg1"/>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4"/>
          <p:cNvSpPr>
            <a:spLocks noGrp="1"/>
          </p:cNvSpPr>
          <p:nvPr>
            <p:ph type="dt" sz="half" idx="10"/>
          </p:nvPr>
        </p:nvSpPr>
        <p:spPr/>
        <p:txBody>
          <a:bodyPr/>
          <a:lstStyle>
            <a:lvl1pPr>
              <a:defRPr/>
            </a:lvl1pPr>
          </a:lstStyle>
          <a:p>
            <a:fld id="{8D39E8E5-A9C7-4EDA-9740-BFB689B4A119}" type="datetime1">
              <a:rPr lang="en-US" smtClean="0"/>
              <a:t>1/7/2015</a:t>
            </a:fld>
            <a:endParaRPr lang="en-US" dirty="0"/>
          </a:p>
        </p:txBody>
      </p:sp>
      <p:sp>
        <p:nvSpPr>
          <p:cNvPr id="8" name="Footer Placeholder 5"/>
          <p:cNvSpPr>
            <a:spLocks noGrp="1"/>
          </p:cNvSpPr>
          <p:nvPr>
            <p:ph type="ftr" sz="quarter" idx="11"/>
          </p:nvPr>
        </p:nvSpPr>
        <p:spPr/>
        <p:txBody>
          <a:bodyPr/>
          <a:lstStyle>
            <a:lvl1pPr>
              <a:defRPr/>
            </a:lvl1pPr>
          </a:lstStyle>
          <a:p>
            <a:pPr>
              <a:defRPr/>
            </a:pPr>
            <a:r>
              <a:rPr lang="en-US" smtClean="0"/>
              <a:t>Business Confidential &amp; Proprietary Information  Rev: 00</a:t>
            </a:r>
            <a:endParaRPr lang="en-US" dirty="0"/>
          </a:p>
        </p:txBody>
      </p:sp>
      <p:sp>
        <p:nvSpPr>
          <p:cNvPr id="9" name="Slide Number Placeholder 6"/>
          <p:cNvSpPr>
            <a:spLocks noGrp="1"/>
          </p:cNvSpPr>
          <p:nvPr>
            <p:ph type="sldNum" sz="quarter" idx="12"/>
          </p:nvPr>
        </p:nvSpPr>
        <p:spPr/>
        <p:txBody>
          <a:bodyPr/>
          <a:lstStyle>
            <a:lvl1pPr>
              <a:defRPr/>
            </a:lvl1pPr>
          </a:lstStyle>
          <a:p>
            <a:fld id="{07C27988-14E7-49DC-8AD7-BA33F9CB2C44}" type="slidenum">
              <a:rPr lang="en-US"/>
              <a:pPr/>
              <a:t>‹#›</a:t>
            </a:fld>
            <a:endParaRPr lang="en-US" dirty="0"/>
          </a:p>
        </p:txBody>
      </p:sp>
    </p:spTree>
    <p:extLst>
      <p:ext uri="{BB962C8B-B14F-4D97-AF65-F5344CB8AC3E}">
        <p14:creationId xmlns:p14="http://schemas.microsoft.com/office/powerpoint/2010/main" val="1941830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jpeg"/><Relationship Id="rId2" Type="http://schemas.openxmlformats.org/officeDocument/2006/relationships/slideLayout" Target="../slideLayouts/slideLayout2.xml"/><Relationship Id="rId16"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18" Type="http://schemas.openxmlformats.org/officeDocument/2006/relationships/image" Target="../media/image5.png"/><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theme" Target="../theme/theme2.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slideLayout" Target="../slideLayouts/slideLayout2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slideLayout" Target="../slideLayouts/slideLayout42.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17" Type="http://schemas.openxmlformats.org/officeDocument/2006/relationships/image" Target="../media/image4.png"/><Relationship Id="rId2" Type="http://schemas.openxmlformats.org/officeDocument/2006/relationships/slideLayout" Target="../slideLayouts/slideLayout31.xml"/><Relationship Id="rId16" Type="http://schemas.openxmlformats.org/officeDocument/2006/relationships/theme" Target="../theme/theme3.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5" Type="http://schemas.openxmlformats.org/officeDocument/2006/relationships/slideLayout" Target="../slideLayouts/slideLayout4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4478195" y="6432495"/>
            <a:ext cx="2398713" cy="228600"/>
          </a:xfrm>
          <a:prstGeom prst="rect">
            <a:avLst/>
          </a:prstGeom>
        </p:spPr>
        <p:txBody>
          <a:bodyPr vert="horz" wrap="square" lIns="91440" tIns="45720" rIns="91440" bIns="45720" numCol="1" anchor="ctr" anchorCtr="0" compatLnSpc="1">
            <a:prstTxWarp prst="textNoShape">
              <a:avLst/>
            </a:prstTxWarp>
          </a:bodyPr>
          <a:lstStyle>
            <a:lvl1pPr algn="r">
              <a:defRPr sz="1000">
                <a:solidFill>
                  <a:srgbClr val="404040"/>
                </a:solidFill>
                <a:latin typeface="Calibri" pitchFamily="34" charset="0"/>
              </a:defRPr>
            </a:lvl1pPr>
          </a:lstStyle>
          <a:p>
            <a:fld id="{35D90DA8-93EB-40C3-9CCB-6AF97A933CD3}" type="datetime1">
              <a:rPr lang="en-US" smtClean="0"/>
              <a:t>1/7/2015</a:t>
            </a:fld>
            <a:endParaRPr lang="en-US" dirty="0"/>
          </a:p>
        </p:txBody>
      </p:sp>
      <p:sp>
        <p:nvSpPr>
          <p:cNvPr id="5" name="Footer Placeholder 4"/>
          <p:cNvSpPr>
            <a:spLocks noGrp="1"/>
          </p:cNvSpPr>
          <p:nvPr>
            <p:ph type="ftr" sz="quarter" idx="3"/>
          </p:nvPr>
        </p:nvSpPr>
        <p:spPr>
          <a:xfrm>
            <a:off x="260350" y="6432495"/>
            <a:ext cx="3657600" cy="228600"/>
          </a:xfrm>
          <a:prstGeom prst="rect">
            <a:avLst/>
          </a:prstGeom>
        </p:spPr>
        <p:txBody>
          <a:bodyPr vert="horz" lIns="91440" tIns="45720" rIns="91440" bIns="45720" rtlCol="0" anchor="ctr"/>
          <a:lstStyle>
            <a:lvl1pPr algn="l" fontAlgn="auto">
              <a:spcBef>
                <a:spcPts val="0"/>
              </a:spcBef>
              <a:spcAft>
                <a:spcPts val="0"/>
              </a:spcAft>
              <a:defRPr sz="1000">
                <a:solidFill>
                  <a:schemeClr val="bg1">
                    <a:lumMod val="50000"/>
                  </a:schemeClr>
                </a:solidFill>
                <a:latin typeface="+mn-lt"/>
                <a:ea typeface="+mn-ea"/>
                <a:cs typeface="+mn-cs"/>
              </a:defRPr>
            </a:lvl1pPr>
          </a:lstStyle>
          <a:p>
            <a:pPr>
              <a:defRPr/>
            </a:pPr>
            <a:r>
              <a:rPr lang="en-US" smtClean="0"/>
              <a:t>Business Confidential &amp; Proprietary Information  Rev: 00</a:t>
            </a:r>
            <a:endParaRPr lang="en-US" dirty="0"/>
          </a:p>
        </p:txBody>
      </p:sp>
      <p:sp>
        <p:nvSpPr>
          <p:cNvPr id="6" name="Slide Number Placeholder 5"/>
          <p:cNvSpPr>
            <a:spLocks noGrp="1"/>
          </p:cNvSpPr>
          <p:nvPr>
            <p:ph type="sldNum" sz="quarter" idx="4"/>
          </p:nvPr>
        </p:nvSpPr>
        <p:spPr>
          <a:xfrm>
            <a:off x="8382000" y="950913"/>
            <a:ext cx="5334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chemeClr val="bg1"/>
                </a:solidFill>
                <a:latin typeface="Calibri" pitchFamily="34" charset="0"/>
              </a:defRPr>
            </a:lvl1pPr>
          </a:lstStyle>
          <a:p>
            <a:fld id="{E7430DD0-A3EE-40DD-98FF-9F074D2F0BCC}" type="slidenum">
              <a:rPr lang="en-US"/>
              <a:pPr/>
              <a:t>‹#›</a:t>
            </a:fld>
            <a:endParaRPr lang="en-US" dirty="0"/>
          </a:p>
        </p:txBody>
      </p:sp>
      <p:pic>
        <p:nvPicPr>
          <p:cNvPr id="1029" name="Picture 6" descr="Watts-PPP-art2.jpg"/>
          <p:cNvPicPr>
            <a:picLocks noChangeAspect="1"/>
          </p:cNvPicPr>
          <p:nvPr userDrawn="1"/>
        </p:nvPicPr>
        <p:blipFill>
          <a:blip r:embed="rId16">
            <a:extLst>
              <a:ext uri="{28A0092B-C50C-407E-A947-70E740481C1C}">
                <a14:useLocalDpi xmlns:a14="http://schemas.microsoft.com/office/drawing/2010/main" val="0"/>
              </a:ext>
            </a:extLst>
          </a:blip>
          <a:srcRect t="41547" b="35178"/>
          <a:stretch>
            <a:fillRect/>
          </a:stretch>
        </p:blipFill>
        <p:spPr bwMode="auto">
          <a:xfrm>
            <a:off x="0" y="-20638"/>
            <a:ext cx="9144000" cy="1336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1"/>
          <p:cNvSpPr txBox="1">
            <a:spLocks/>
          </p:cNvSpPr>
          <p:nvPr userDrawn="1"/>
        </p:nvSpPr>
        <p:spPr>
          <a:xfrm>
            <a:off x="415925" y="76200"/>
            <a:ext cx="8308975" cy="1143000"/>
          </a:xfrm>
          <a:prstGeom prst="rect">
            <a:avLst/>
          </a:prstGeom>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r>
              <a:rPr lang="en-US" sz="3600" dirty="0">
                <a:solidFill>
                  <a:schemeClr val="bg1"/>
                </a:solidFill>
                <a:effectLst>
                  <a:outerShdw blurRad="38100" dist="38100" dir="2700000" algn="tl">
                    <a:srgbClr val="C0C0C0"/>
                  </a:outerShdw>
                </a:effectLst>
                <a:latin typeface="Trebuchet MS" pitchFamily="34" charset="0"/>
              </a:rPr>
              <a:t>Click to edit Master title style</a:t>
            </a:r>
          </a:p>
        </p:txBody>
      </p:sp>
      <p:pic>
        <p:nvPicPr>
          <p:cNvPr id="1031" name="Picture 10" descr="Watts WWT.BLUE.jpg"/>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7096496" y="6313608"/>
            <a:ext cx="16764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Slide Number Placeholder 5"/>
          <p:cNvSpPr txBox="1">
            <a:spLocks/>
          </p:cNvSpPr>
          <p:nvPr userDrawn="1"/>
        </p:nvSpPr>
        <p:spPr>
          <a:xfrm>
            <a:off x="8715717" y="6435725"/>
            <a:ext cx="533400" cy="365125"/>
          </a:xfrm>
          <a:prstGeom prst="rect">
            <a:avLst/>
          </a:prstGeom>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2B6D3408-EC37-469E-9E03-F4364A7869AE}" type="slidenum">
              <a:rPr lang="en-US" sz="1800"/>
              <a:pPr eaLnBrk="1" hangingPunct="1"/>
              <a:t>‹#›</a:t>
            </a:fld>
            <a:endParaRPr lang="en-US" sz="1800" dirty="0"/>
          </a:p>
        </p:txBody>
      </p:sp>
    </p:spTree>
  </p:cSld>
  <p:clrMap bg1="lt1" tx1="dk1" bg2="lt2" tx2="dk2" accent1="accent1" accent2="accent2" accent3="accent3" accent4="accent4" accent5="accent5" accent6="accent6" hlink="hlink" folHlink="folHlink"/>
  <p:sldLayoutIdLst>
    <p:sldLayoutId id="2147484263" r:id="rId1"/>
    <p:sldLayoutId id="2147484264" r:id="rId2"/>
    <p:sldLayoutId id="2147484265" r:id="rId3"/>
    <p:sldLayoutId id="2147484266" r:id="rId4"/>
    <p:sldLayoutId id="2147484267" r:id="rId5"/>
    <p:sldLayoutId id="2147484268" r:id="rId6"/>
    <p:sldLayoutId id="2147484269" r:id="rId7"/>
    <p:sldLayoutId id="2147484270" r:id="rId8"/>
    <p:sldLayoutId id="2147484271" r:id="rId9"/>
    <p:sldLayoutId id="2147484272" r:id="rId10"/>
    <p:sldLayoutId id="2147484273" r:id="rId11"/>
    <p:sldLayoutId id="2147484274" r:id="rId12"/>
    <p:sldLayoutId id="2147484275" r:id="rId13"/>
    <p:sldLayoutId id="2147484276" r:id="rId14"/>
  </p:sldLayoutIdLst>
  <p:timing>
    <p:tnLst>
      <p:par>
        <p:cTn id="1" dur="indefinite" restart="never" nodeType="tmRoot"/>
      </p:par>
    </p:tnLst>
  </p:timing>
  <p:hf sldNum="0" hdr="0" dt="0"/>
  <p:txStyles>
    <p:titleStyle>
      <a:lvl1pPr algn="l" rtl="0" eaLnBrk="0" fontAlgn="base" hangingPunct="0">
        <a:spcBef>
          <a:spcPct val="0"/>
        </a:spcBef>
        <a:spcAft>
          <a:spcPct val="0"/>
        </a:spcAft>
        <a:defRPr sz="3600" kern="1200">
          <a:solidFill>
            <a:schemeClr val="bg1"/>
          </a:solidFill>
          <a:latin typeface="Trebuchet MS"/>
          <a:ea typeface="ＭＳ Ｐゴシック" charset="-128"/>
          <a:cs typeface="Trebuchet MS"/>
        </a:defRPr>
      </a:lvl1pPr>
      <a:lvl2pPr algn="l" rtl="0" eaLnBrk="0" fontAlgn="base" hangingPunct="0">
        <a:spcBef>
          <a:spcPct val="0"/>
        </a:spcBef>
        <a:spcAft>
          <a:spcPct val="0"/>
        </a:spcAft>
        <a:defRPr sz="3600">
          <a:solidFill>
            <a:schemeClr val="bg1"/>
          </a:solidFill>
          <a:latin typeface="Trebuchet MS" charset="0"/>
          <a:ea typeface="ＭＳ Ｐゴシック" charset="-128"/>
          <a:cs typeface="Trebuchet MS" charset="0"/>
        </a:defRPr>
      </a:lvl2pPr>
      <a:lvl3pPr algn="l" rtl="0" eaLnBrk="0" fontAlgn="base" hangingPunct="0">
        <a:spcBef>
          <a:spcPct val="0"/>
        </a:spcBef>
        <a:spcAft>
          <a:spcPct val="0"/>
        </a:spcAft>
        <a:defRPr sz="3600">
          <a:solidFill>
            <a:schemeClr val="bg1"/>
          </a:solidFill>
          <a:latin typeface="Trebuchet MS" charset="0"/>
          <a:ea typeface="ＭＳ Ｐゴシック" charset="-128"/>
          <a:cs typeface="Trebuchet MS" charset="0"/>
        </a:defRPr>
      </a:lvl3pPr>
      <a:lvl4pPr algn="l" rtl="0" eaLnBrk="0" fontAlgn="base" hangingPunct="0">
        <a:spcBef>
          <a:spcPct val="0"/>
        </a:spcBef>
        <a:spcAft>
          <a:spcPct val="0"/>
        </a:spcAft>
        <a:defRPr sz="3600">
          <a:solidFill>
            <a:schemeClr val="bg1"/>
          </a:solidFill>
          <a:latin typeface="Trebuchet MS" charset="0"/>
          <a:ea typeface="ＭＳ Ｐゴシック" charset="-128"/>
          <a:cs typeface="Trebuchet MS" charset="0"/>
        </a:defRPr>
      </a:lvl4pPr>
      <a:lvl5pPr algn="l" rtl="0" eaLnBrk="0" fontAlgn="base" hangingPunct="0">
        <a:spcBef>
          <a:spcPct val="0"/>
        </a:spcBef>
        <a:spcAft>
          <a:spcPct val="0"/>
        </a:spcAft>
        <a:defRPr sz="3600">
          <a:solidFill>
            <a:schemeClr val="bg1"/>
          </a:solidFill>
          <a:latin typeface="Trebuchet MS" charset="0"/>
          <a:ea typeface="ＭＳ Ｐゴシック" charset="-128"/>
          <a:cs typeface="Trebuchet MS" charset="0"/>
        </a:defRPr>
      </a:lvl5pPr>
      <a:lvl6pPr marL="457200" algn="l" rtl="0" fontAlgn="base">
        <a:spcBef>
          <a:spcPct val="0"/>
        </a:spcBef>
        <a:spcAft>
          <a:spcPct val="0"/>
        </a:spcAft>
        <a:defRPr sz="3600">
          <a:solidFill>
            <a:schemeClr val="bg1"/>
          </a:solidFill>
          <a:latin typeface="Trebuchet MS" charset="0"/>
          <a:ea typeface="ＭＳ Ｐゴシック" charset="-128"/>
        </a:defRPr>
      </a:lvl6pPr>
      <a:lvl7pPr marL="914400" algn="l" rtl="0" fontAlgn="base">
        <a:spcBef>
          <a:spcPct val="0"/>
        </a:spcBef>
        <a:spcAft>
          <a:spcPct val="0"/>
        </a:spcAft>
        <a:defRPr sz="3600">
          <a:solidFill>
            <a:schemeClr val="bg1"/>
          </a:solidFill>
          <a:latin typeface="Trebuchet MS" charset="0"/>
          <a:ea typeface="ＭＳ Ｐゴシック" charset="-128"/>
        </a:defRPr>
      </a:lvl7pPr>
      <a:lvl8pPr marL="1371600" algn="l" rtl="0" fontAlgn="base">
        <a:spcBef>
          <a:spcPct val="0"/>
        </a:spcBef>
        <a:spcAft>
          <a:spcPct val="0"/>
        </a:spcAft>
        <a:defRPr sz="3600">
          <a:solidFill>
            <a:schemeClr val="bg1"/>
          </a:solidFill>
          <a:latin typeface="Trebuchet MS" charset="0"/>
          <a:ea typeface="ＭＳ Ｐゴシック" charset="-128"/>
        </a:defRPr>
      </a:lvl8pPr>
      <a:lvl9pPr marL="1828800" algn="l" rtl="0" fontAlgn="base">
        <a:spcBef>
          <a:spcPct val="0"/>
        </a:spcBef>
        <a:spcAft>
          <a:spcPct val="0"/>
        </a:spcAft>
        <a:defRPr sz="3600">
          <a:solidFill>
            <a:schemeClr val="bg1"/>
          </a:solidFill>
          <a:latin typeface="Trebuchet MS" charset="0"/>
          <a:ea typeface="ＭＳ Ｐゴシック" charset="-128"/>
        </a:defRPr>
      </a:lvl9pPr>
    </p:titleStyle>
    <p:bodyStyle>
      <a:lvl1pPr marL="228600" indent="-228600" algn="l" rtl="0" eaLnBrk="0" fontAlgn="base" hangingPunct="0">
        <a:spcBef>
          <a:spcPts val="2000"/>
        </a:spcBef>
        <a:spcAft>
          <a:spcPct val="0"/>
        </a:spcAft>
        <a:buClr>
          <a:srgbClr val="7F7F7F"/>
        </a:buClr>
        <a:buSzPct val="70000"/>
        <a:buFont typeface="Wingdings" pitchFamily="2" charset="2"/>
        <a:buChar char="l"/>
        <a:defRPr sz="2000" kern="1200">
          <a:solidFill>
            <a:srgbClr val="404040"/>
          </a:solidFill>
          <a:latin typeface="Trebuchet MS"/>
          <a:ea typeface="ＭＳ Ｐゴシック" charset="-128"/>
          <a:cs typeface="Trebuchet MS"/>
        </a:defRPr>
      </a:lvl1pPr>
      <a:lvl2pPr marL="457200" indent="-228600" algn="l" rtl="0" eaLnBrk="0" fontAlgn="base" hangingPunct="0">
        <a:spcBef>
          <a:spcPts val="600"/>
        </a:spcBef>
        <a:spcAft>
          <a:spcPct val="0"/>
        </a:spcAft>
        <a:buClr>
          <a:srgbClr val="262626"/>
        </a:buClr>
        <a:buSzPct val="70000"/>
        <a:buFont typeface="Wingdings" pitchFamily="2" charset="2"/>
        <a:buChar char="l"/>
        <a:defRPr kern="1200">
          <a:solidFill>
            <a:srgbClr val="404040"/>
          </a:solidFill>
          <a:latin typeface="Trebuchet MS"/>
          <a:ea typeface="ＭＳ Ｐゴシック" charset="-128"/>
          <a:cs typeface="Trebuchet MS"/>
        </a:defRPr>
      </a:lvl2pPr>
      <a:lvl3pPr marL="685800" indent="-228600" algn="l" rtl="0" eaLnBrk="0" fontAlgn="base" hangingPunct="0">
        <a:spcBef>
          <a:spcPts val="600"/>
        </a:spcBef>
        <a:spcAft>
          <a:spcPct val="0"/>
        </a:spcAft>
        <a:buClr>
          <a:srgbClr val="7F7F7F"/>
        </a:buClr>
        <a:buSzPct val="70000"/>
        <a:buFont typeface="Wingdings" pitchFamily="2" charset="2"/>
        <a:buChar char="l"/>
        <a:defRPr kern="1200">
          <a:solidFill>
            <a:srgbClr val="404040"/>
          </a:solidFill>
          <a:latin typeface="Trebuchet MS"/>
          <a:ea typeface="ＭＳ Ｐゴシック" charset="-128"/>
          <a:cs typeface="Trebuchet MS"/>
        </a:defRPr>
      </a:lvl3pPr>
      <a:lvl4pPr marL="914400" indent="-228600" algn="l" rtl="0" eaLnBrk="0" fontAlgn="base" hangingPunct="0">
        <a:spcBef>
          <a:spcPts val="600"/>
        </a:spcBef>
        <a:spcAft>
          <a:spcPct val="0"/>
        </a:spcAft>
        <a:buClr>
          <a:srgbClr val="262626"/>
        </a:buClr>
        <a:buSzPct val="70000"/>
        <a:buFont typeface="Wingdings" pitchFamily="2" charset="2"/>
        <a:buChar char="l"/>
        <a:defRPr kern="1200">
          <a:solidFill>
            <a:srgbClr val="404040"/>
          </a:solidFill>
          <a:latin typeface="Trebuchet MS"/>
          <a:ea typeface="ＭＳ Ｐゴシック" charset="-128"/>
          <a:cs typeface="Trebuchet MS"/>
        </a:defRPr>
      </a:lvl4pPr>
      <a:lvl5pPr marL="1143000" indent="-228600" algn="l" rtl="0" eaLnBrk="0" fontAlgn="base" hangingPunct="0">
        <a:spcBef>
          <a:spcPts val="600"/>
        </a:spcBef>
        <a:spcAft>
          <a:spcPct val="0"/>
        </a:spcAft>
        <a:buClr>
          <a:srgbClr val="7F7F7F"/>
        </a:buClr>
        <a:buSzPct val="70000"/>
        <a:buFont typeface="Wingdings" pitchFamily="2" charset="2"/>
        <a:buChar char="l"/>
        <a:defRPr kern="1200">
          <a:solidFill>
            <a:srgbClr val="404040"/>
          </a:solidFill>
          <a:latin typeface="Trebuchet MS"/>
          <a:ea typeface="ＭＳ Ｐゴシック" charset="-128"/>
          <a:cs typeface="Trebuchet M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2" descr="Heade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0" y="0"/>
            <a:ext cx="9144000" cy="101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3"/>
          <p:cNvSpPr>
            <a:spLocks noChangeArrowheads="1"/>
          </p:cNvSpPr>
          <p:nvPr/>
        </p:nvSpPr>
        <p:spPr bwMode="auto">
          <a:xfrm>
            <a:off x="0" y="838200"/>
            <a:ext cx="9139238" cy="136525"/>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defTabSz="914400"/>
            <a:endParaRPr lang="en-US" smtClean="0">
              <a:solidFill>
                <a:srgbClr val="000000"/>
              </a:solidFill>
              <a:ea typeface="+mn-ea"/>
            </a:endParaRPr>
          </a:p>
        </p:txBody>
      </p:sp>
      <p:sp>
        <p:nvSpPr>
          <p:cNvPr id="1028" name="Rectangle 4"/>
          <p:cNvSpPr>
            <a:spLocks noGrp="1" noChangeArrowheads="1"/>
          </p:cNvSpPr>
          <p:nvPr>
            <p:ph type="title"/>
          </p:nvPr>
        </p:nvSpPr>
        <p:spPr bwMode="white">
          <a:xfrm>
            <a:off x="469900" y="0"/>
            <a:ext cx="82169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0" tIns="45720" rIns="91440" bIns="45720" numCol="1" anchor="ctr" anchorCtr="0" compatLnSpc="1">
            <a:prstTxWarp prst="textNoShape">
              <a:avLst/>
            </a:prstTxWarp>
          </a:bodyPr>
          <a:lstStyle/>
          <a:p>
            <a:pPr lvl="0"/>
            <a:r>
              <a:rPr lang="en-US" smtClean="0"/>
              <a:t>Click to edit Master title style</a:t>
            </a:r>
          </a:p>
        </p:txBody>
      </p:sp>
      <p:sp>
        <p:nvSpPr>
          <p:cNvPr id="1029" name="Rectangle 5"/>
          <p:cNvSpPr>
            <a:spLocks noGrp="1" noChangeArrowheads="1"/>
          </p:cNvSpPr>
          <p:nvPr>
            <p:ph type="body" idx="1"/>
          </p:nvPr>
        </p:nvSpPr>
        <p:spPr bwMode="auto">
          <a:xfrm>
            <a:off x="381000" y="1371600"/>
            <a:ext cx="82169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0" tIns="45720" rIns="91440" bIns="45720" numCol="1" anchor="t" anchorCtr="0" compatLnSpc="1">
            <a:prstTxWarp prst="textNoShape">
              <a:avLst/>
            </a:prstTxWarp>
          </a:bodyPr>
          <a:lstStyle/>
          <a:p>
            <a:pPr lvl="0"/>
            <a:r>
              <a:rPr lang="en-US" smtClean="0"/>
              <a:t>Click to edit Master text styleavdcvzxcv xcv zxcv zxcv zxv zxcv xcv xcv xccv zxcv cv zxcv zxcv zxcv zxcv zxcv zxcv zxcv zxcv zxcv 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30" name="Rectangle 6"/>
          <p:cNvSpPr>
            <a:spLocks noChangeArrowheads="1"/>
          </p:cNvSpPr>
          <p:nvPr/>
        </p:nvSpPr>
        <p:spPr bwMode="auto">
          <a:xfrm>
            <a:off x="6553200" y="6524625"/>
            <a:ext cx="1982788"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p>
            <a:pPr algn="r" defTabSz="914400"/>
            <a:fld id="{53B599D4-97C7-431F-B354-A50403E3018C}" type="slidenum">
              <a:rPr lang="en-US" sz="1000" smtClean="0">
                <a:solidFill>
                  <a:srgbClr val="808080"/>
                </a:solidFill>
                <a:latin typeface="Verdana" pitchFamily="34" charset="0"/>
                <a:ea typeface="+mn-ea"/>
              </a:rPr>
              <a:pPr algn="r" defTabSz="914400"/>
              <a:t>‹#›</a:t>
            </a:fld>
            <a:endParaRPr lang="en-US" sz="1000" smtClean="0">
              <a:solidFill>
                <a:srgbClr val="808080"/>
              </a:solidFill>
              <a:latin typeface="Verdana" pitchFamily="34" charset="0"/>
              <a:ea typeface="+mn-ea"/>
            </a:endParaRPr>
          </a:p>
        </p:txBody>
      </p:sp>
      <p:sp>
        <p:nvSpPr>
          <p:cNvPr id="1031" name="Text Box 7"/>
          <p:cNvSpPr txBox="1">
            <a:spLocks noChangeArrowheads="1"/>
          </p:cNvSpPr>
          <p:nvPr/>
        </p:nvSpPr>
        <p:spPr bwMode="auto">
          <a:xfrm>
            <a:off x="3938588" y="6532563"/>
            <a:ext cx="1266825" cy="19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defTabSz="914400" eaLnBrk="1" hangingPunct="1">
              <a:defRPr/>
            </a:pPr>
            <a:r>
              <a:rPr lang="en-US" sz="1000" smtClean="0">
                <a:solidFill>
                  <a:srgbClr val="808080"/>
                </a:solidFill>
                <a:latin typeface="Verdana" pitchFamily="34" charset="0"/>
                <a:ea typeface="+mn-ea"/>
              </a:rPr>
              <a:t>NCR Confidential</a:t>
            </a:r>
          </a:p>
        </p:txBody>
      </p:sp>
      <p:pic>
        <p:nvPicPr>
          <p:cNvPr id="1032" name="Picture 8" descr="NCR"/>
          <p:cNvPicPr>
            <a:picLocks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412750" y="6454775"/>
            <a:ext cx="882650"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3" name="Line 9"/>
          <p:cNvSpPr>
            <a:spLocks noChangeShapeType="1"/>
          </p:cNvSpPr>
          <p:nvPr/>
        </p:nvSpPr>
        <p:spPr bwMode="auto">
          <a:xfrm>
            <a:off x="0" y="6400800"/>
            <a:ext cx="9144000" cy="0"/>
          </a:xfrm>
          <a:prstGeom prst="line">
            <a:avLst/>
          </a:prstGeom>
          <a:noFill/>
          <a:ln w="28575">
            <a:solidFill>
              <a:srgbClr val="969696"/>
            </a:solidFill>
            <a:round/>
            <a:headEnd/>
            <a:tailEnd/>
          </a:ln>
          <a:extLst>
            <a:ext uri="{909E8E84-426E-40DD-AFC4-6F175D3DCCD1}">
              <a14:hiddenFill xmlns:a14="http://schemas.microsoft.com/office/drawing/2010/main">
                <a:noFill/>
              </a14:hiddenFill>
            </a:ext>
          </a:extLst>
        </p:spPr>
        <p:txBody>
          <a:bodyPr/>
          <a:lstStyle/>
          <a:p>
            <a:pPr defTabSz="914400"/>
            <a:endParaRPr lang="en-US" smtClean="0">
              <a:solidFill>
                <a:srgbClr val="000000"/>
              </a:solidFill>
              <a:ea typeface="+mn-ea"/>
            </a:endParaRPr>
          </a:p>
        </p:txBody>
      </p:sp>
    </p:spTree>
    <p:extLst>
      <p:ext uri="{BB962C8B-B14F-4D97-AF65-F5344CB8AC3E}">
        <p14:creationId xmlns:p14="http://schemas.microsoft.com/office/powerpoint/2010/main" val="1941660406"/>
      </p:ext>
    </p:extLst>
  </p:cSld>
  <p:clrMap bg1="lt1" tx1="dk1" bg2="lt2" tx2="dk2" accent1="accent1" accent2="accent2" accent3="accent3" accent4="accent4" accent5="accent5" accent6="accent6" hlink="hlink" folHlink="folHlink"/>
  <p:sldLayoutIdLst>
    <p:sldLayoutId id="2147484278" r:id="rId1"/>
    <p:sldLayoutId id="2147484279" r:id="rId2"/>
    <p:sldLayoutId id="2147484280" r:id="rId3"/>
    <p:sldLayoutId id="2147484281" r:id="rId4"/>
    <p:sldLayoutId id="2147484282" r:id="rId5"/>
    <p:sldLayoutId id="2147484283" r:id="rId6"/>
    <p:sldLayoutId id="2147484284" r:id="rId7"/>
    <p:sldLayoutId id="2147484285" r:id="rId8"/>
    <p:sldLayoutId id="2147484286" r:id="rId9"/>
    <p:sldLayoutId id="2147484287" r:id="rId10"/>
    <p:sldLayoutId id="2147484288" r:id="rId11"/>
    <p:sldLayoutId id="2147484289" r:id="rId12"/>
    <p:sldLayoutId id="2147484290" r:id="rId13"/>
    <p:sldLayoutId id="2147484291" r:id="rId14"/>
    <p:sldLayoutId id="2147484292" r:id="rId15"/>
  </p:sldLayoutIdLst>
  <p:hf sldNum="0" hdr="0" dt="0"/>
  <p:txStyles>
    <p:titleStyle>
      <a:lvl1pPr algn="l" rtl="0" eaLnBrk="0" fontAlgn="base" hangingPunct="0">
        <a:lnSpc>
          <a:spcPct val="95000"/>
        </a:lnSpc>
        <a:spcBef>
          <a:spcPct val="0"/>
        </a:spcBef>
        <a:spcAft>
          <a:spcPct val="0"/>
        </a:spcAft>
        <a:defRPr sz="2400">
          <a:solidFill>
            <a:schemeClr val="bg1"/>
          </a:solidFill>
          <a:latin typeface="+mj-lt"/>
          <a:ea typeface="+mj-ea"/>
          <a:cs typeface="+mj-cs"/>
        </a:defRPr>
      </a:lvl1pPr>
      <a:lvl2pPr algn="l" rtl="0" eaLnBrk="0" fontAlgn="base" hangingPunct="0">
        <a:lnSpc>
          <a:spcPct val="95000"/>
        </a:lnSpc>
        <a:spcBef>
          <a:spcPct val="0"/>
        </a:spcBef>
        <a:spcAft>
          <a:spcPct val="0"/>
        </a:spcAft>
        <a:defRPr sz="2400">
          <a:solidFill>
            <a:schemeClr val="bg1"/>
          </a:solidFill>
          <a:latin typeface="Verdana" pitchFamily="34" charset="0"/>
          <a:cs typeface="Arial" charset="0"/>
        </a:defRPr>
      </a:lvl2pPr>
      <a:lvl3pPr algn="l" rtl="0" eaLnBrk="0" fontAlgn="base" hangingPunct="0">
        <a:lnSpc>
          <a:spcPct val="95000"/>
        </a:lnSpc>
        <a:spcBef>
          <a:spcPct val="0"/>
        </a:spcBef>
        <a:spcAft>
          <a:spcPct val="0"/>
        </a:spcAft>
        <a:defRPr sz="2400">
          <a:solidFill>
            <a:schemeClr val="bg1"/>
          </a:solidFill>
          <a:latin typeface="Verdana" pitchFamily="34" charset="0"/>
          <a:cs typeface="Arial" charset="0"/>
        </a:defRPr>
      </a:lvl3pPr>
      <a:lvl4pPr algn="l" rtl="0" eaLnBrk="0" fontAlgn="base" hangingPunct="0">
        <a:lnSpc>
          <a:spcPct val="95000"/>
        </a:lnSpc>
        <a:spcBef>
          <a:spcPct val="0"/>
        </a:spcBef>
        <a:spcAft>
          <a:spcPct val="0"/>
        </a:spcAft>
        <a:defRPr sz="2400">
          <a:solidFill>
            <a:schemeClr val="bg1"/>
          </a:solidFill>
          <a:latin typeface="Verdana" pitchFamily="34" charset="0"/>
          <a:cs typeface="Arial" charset="0"/>
        </a:defRPr>
      </a:lvl4pPr>
      <a:lvl5pPr algn="l" rtl="0" eaLnBrk="0" fontAlgn="base" hangingPunct="0">
        <a:lnSpc>
          <a:spcPct val="95000"/>
        </a:lnSpc>
        <a:spcBef>
          <a:spcPct val="0"/>
        </a:spcBef>
        <a:spcAft>
          <a:spcPct val="0"/>
        </a:spcAft>
        <a:defRPr sz="2400">
          <a:solidFill>
            <a:schemeClr val="bg1"/>
          </a:solidFill>
          <a:latin typeface="Verdana" pitchFamily="34" charset="0"/>
          <a:cs typeface="Arial" charset="0"/>
        </a:defRPr>
      </a:lvl5pPr>
      <a:lvl6pPr marL="457200" algn="l" rtl="0" fontAlgn="base">
        <a:lnSpc>
          <a:spcPct val="95000"/>
        </a:lnSpc>
        <a:spcBef>
          <a:spcPct val="0"/>
        </a:spcBef>
        <a:spcAft>
          <a:spcPct val="0"/>
        </a:spcAft>
        <a:defRPr sz="2400">
          <a:solidFill>
            <a:schemeClr val="bg1"/>
          </a:solidFill>
          <a:latin typeface="Verdana" pitchFamily="34" charset="0"/>
          <a:cs typeface="Arial" charset="0"/>
        </a:defRPr>
      </a:lvl6pPr>
      <a:lvl7pPr marL="914400" algn="l" rtl="0" fontAlgn="base">
        <a:lnSpc>
          <a:spcPct val="95000"/>
        </a:lnSpc>
        <a:spcBef>
          <a:spcPct val="0"/>
        </a:spcBef>
        <a:spcAft>
          <a:spcPct val="0"/>
        </a:spcAft>
        <a:defRPr sz="2400">
          <a:solidFill>
            <a:schemeClr val="bg1"/>
          </a:solidFill>
          <a:latin typeface="Verdana" pitchFamily="34" charset="0"/>
          <a:cs typeface="Arial" charset="0"/>
        </a:defRPr>
      </a:lvl7pPr>
      <a:lvl8pPr marL="1371600" algn="l" rtl="0" fontAlgn="base">
        <a:lnSpc>
          <a:spcPct val="95000"/>
        </a:lnSpc>
        <a:spcBef>
          <a:spcPct val="0"/>
        </a:spcBef>
        <a:spcAft>
          <a:spcPct val="0"/>
        </a:spcAft>
        <a:defRPr sz="2400">
          <a:solidFill>
            <a:schemeClr val="bg1"/>
          </a:solidFill>
          <a:latin typeface="Verdana" pitchFamily="34" charset="0"/>
          <a:cs typeface="Arial" charset="0"/>
        </a:defRPr>
      </a:lvl8pPr>
      <a:lvl9pPr marL="1828800" algn="l" rtl="0" fontAlgn="base">
        <a:lnSpc>
          <a:spcPct val="95000"/>
        </a:lnSpc>
        <a:spcBef>
          <a:spcPct val="0"/>
        </a:spcBef>
        <a:spcAft>
          <a:spcPct val="0"/>
        </a:spcAft>
        <a:defRPr sz="2400">
          <a:solidFill>
            <a:schemeClr val="bg1"/>
          </a:solidFill>
          <a:latin typeface="Verdana" pitchFamily="34" charset="0"/>
          <a:cs typeface="Arial" charset="0"/>
        </a:defRPr>
      </a:lvl9pPr>
    </p:titleStyle>
    <p:bodyStyle>
      <a:lvl1pPr marL="122238" indent="-122238" algn="l" rtl="0" eaLnBrk="0" fontAlgn="base" hangingPunct="0">
        <a:lnSpc>
          <a:spcPct val="110000"/>
        </a:lnSpc>
        <a:spcBef>
          <a:spcPct val="30000"/>
        </a:spcBef>
        <a:spcAft>
          <a:spcPct val="30000"/>
        </a:spcAft>
        <a:buClr>
          <a:schemeClr val="bg1"/>
        </a:buClr>
        <a:buFont typeface="Verdana" pitchFamily="34" charset="0"/>
        <a:buChar char=" "/>
        <a:defRPr sz="2000">
          <a:solidFill>
            <a:srgbClr val="232323"/>
          </a:solidFill>
          <a:latin typeface="+mn-lt"/>
          <a:ea typeface="+mn-ea"/>
          <a:cs typeface="+mn-cs"/>
        </a:defRPr>
      </a:lvl1pPr>
      <a:lvl2pPr marL="407988" indent="-171450" algn="l" rtl="0" eaLnBrk="0" fontAlgn="base" hangingPunct="0">
        <a:lnSpc>
          <a:spcPct val="110000"/>
        </a:lnSpc>
        <a:spcBef>
          <a:spcPct val="30000"/>
        </a:spcBef>
        <a:spcAft>
          <a:spcPct val="30000"/>
        </a:spcAft>
        <a:buChar char="–"/>
        <a:defRPr sz="1600">
          <a:solidFill>
            <a:srgbClr val="232323"/>
          </a:solidFill>
          <a:latin typeface="+mn-lt"/>
          <a:cs typeface="+mn-cs"/>
        </a:defRPr>
      </a:lvl2pPr>
      <a:lvl3pPr marL="646113" indent="-123825" algn="l" rtl="0" eaLnBrk="0" fontAlgn="base" hangingPunct="0">
        <a:lnSpc>
          <a:spcPct val="110000"/>
        </a:lnSpc>
        <a:spcBef>
          <a:spcPct val="30000"/>
        </a:spcBef>
        <a:spcAft>
          <a:spcPct val="30000"/>
        </a:spcAft>
        <a:buSzPct val="75000"/>
        <a:buChar char="•"/>
        <a:defRPr sz="1400">
          <a:solidFill>
            <a:srgbClr val="232323"/>
          </a:solidFill>
          <a:latin typeface="+mn-lt"/>
          <a:cs typeface="+mn-cs"/>
        </a:defRPr>
      </a:lvl3pPr>
      <a:lvl4pPr marL="938213" indent="-177800" algn="l" rtl="0" eaLnBrk="0" fontAlgn="base" hangingPunct="0">
        <a:lnSpc>
          <a:spcPct val="110000"/>
        </a:lnSpc>
        <a:spcBef>
          <a:spcPct val="30000"/>
        </a:spcBef>
        <a:spcAft>
          <a:spcPct val="30000"/>
        </a:spcAft>
        <a:buChar char="–"/>
        <a:defRPr sz="1200">
          <a:solidFill>
            <a:srgbClr val="232323"/>
          </a:solidFill>
          <a:latin typeface="+mn-lt"/>
          <a:cs typeface="+mn-cs"/>
        </a:defRPr>
      </a:lvl4pPr>
      <a:lvl5pPr marL="1231900" indent="-179388" algn="l" rtl="0" eaLnBrk="0" fontAlgn="base" hangingPunct="0">
        <a:lnSpc>
          <a:spcPct val="110000"/>
        </a:lnSpc>
        <a:spcBef>
          <a:spcPct val="30000"/>
        </a:spcBef>
        <a:spcAft>
          <a:spcPct val="30000"/>
        </a:spcAft>
        <a:buChar char="»"/>
        <a:defRPr sz="1200">
          <a:solidFill>
            <a:srgbClr val="232323"/>
          </a:solidFill>
          <a:latin typeface="+mn-lt"/>
          <a:cs typeface="+mn-cs"/>
        </a:defRPr>
      </a:lvl5pPr>
      <a:lvl6pPr marL="1689100" indent="-179388" algn="l" rtl="0" fontAlgn="base">
        <a:lnSpc>
          <a:spcPct val="110000"/>
        </a:lnSpc>
        <a:spcBef>
          <a:spcPct val="30000"/>
        </a:spcBef>
        <a:spcAft>
          <a:spcPct val="30000"/>
        </a:spcAft>
        <a:buChar char="»"/>
        <a:defRPr sz="1200">
          <a:solidFill>
            <a:srgbClr val="232323"/>
          </a:solidFill>
          <a:latin typeface="+mn-lt"/>
          <a:cs typeface="+mn-cs"/>
        </a:defRPr>
      </a:lvl6pPr>
      <a:lvl7pPr marL="2146300" indent="-179388" algn="l" rtl="0" fontAlgn="base">
        <a:lnSpc>
          <a:spcPct val="110000"/>
        </a:lnSpc>
        <a:spcBef>
          <a:spcPct val="30000"/>
        </a:spcBef>
        <a:spcAft>
          <a:spcPct val="30000"/>
        </a:spcAft>
        <a:buChar char="»"/>
        <a:defRPr sz="1200">
          <a:solidFill>
            <a:srgbClr val="232323"/>
          </a:solidFill>
          <a:latin typeface="+mn-lt"/>
          <a:cs typeface="+mn-cs"/>
        </a:defRPr>
      </a:lvl7pPr>
      <a:lvl8pPr marL="2603500" indent="-179388" algn="l" rtl="0" fontAlgn="base">
        <a:lnSpc>
          <a:spcPct val="110000"/>
        </a:lnSpc>
        <a:spcBef>
          <a:spcPct val="30000"/>
        </a:spcBef>
        <a:spcAft>
          <a:spcPct val="30000"/>
        </a:spcAft>
        <a:buChar char="»"/>
        <a:defRPr sz="1200">
          <a:solidFill>
            <a:srgbClr val="232323"/>
          </a:solidFill>
          <a:latin typeface="+mn-lt"/>
          <a:cs typeface="+mn-cs"/>
        </a:defRPr>
      </a:lvl8pPr>
      <a:lvl9pPr marL="3060700" indent="-179388" algn="l" rtl="0" fontAlgn="base">
        <a:lnSpc>
          <a:spcPct val="110000"/>
        </a:lnSpc>
        <a:spcBef>
          <a:spcPct val="30000"/>
        </a:spcBef>
        <a:spcAft>
          <a:spcPct val="30000"/>
        </a:spcAft>
        <a:buChar char="»"/>
        <a:defRPr sz="1200">
          <a:solidFill>
            <a:srgbClr val="232323"/>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2" descr="Heade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0" y="0"/>
            <a:ext cx="9144000" cy="101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3"/>
          <p:cNvSpPr>
            <a:spLocks noChangeArrowheads="1"/>
          </p:cNvSpPr>
          <p:nvPr/>
        </p:nvSpPr>
        <p:spPr bwMode="auto">
          <a:xfrm>
            <a:off x="0" y="838200"/>
            <a:ext cx="9139238" cy="136525"/>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defTabSz="914400"/>
            <a:endParaRPr lang="en-US" smtClean="0">
              <a:solidFill>
                <a:srgbClr val="000000"/>
              </a:solidFill>
              <a:ea typeface="+mn-ea"/>
            </a:endParaRPr>
          </a:p>
        </p:txBody>
      </p:sp>
      <p:sp>
        <p:nvSpPr>
          <p:cNvPr id="1028" name="Rectangle 4"/>
          <p:cNvSpPr>
            <a:spLocks noGrp="1" noChangeArrowheads="1"/>
          </p:cNvSpPr>
          <p:nvPr>
            <p:ph type="title"/>
          </p:nvPr>
        </p:nvSpPr>
        <p:spPr bwMode="white">
          <a:xfrm>
            <a:off x="469900" y="0"/>
            <a:ext cx="82169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0" tIns="45720" rIns="91440" bIns="45720" numCol="1" anchor="ctr" anchorCtr="0" compatLnSpc="1">
            <a:prstTxWarp prst="textNoShape">
              <a:avLst/>
            </a:prstTxWarp>
          </a:bodyPr>
          <a:lstStyle/>
          <a:p>
            <a:pPr lvl="0"/>
            <a:r>
              <a:rPr lang="en-US" dirty="0" smtClean="0"/>
              <a:t>Click to edit Master title style</a:t>
            </a:r>
          </a:p>
        </p:txBody>
      </p:sp>
      <p:sp>
        <p:nvSpPr>
          <p:cNvPr id="1029" name="Rectangle 5"/>
          <p:cNvSpPr>
            <a:spLocks noGrp="1" noChangeArrowheads="1"/>
          </p:cNvSpPr>
          <p:nvPr>
            <p:ph type="body" idx="1"/>
          </p:nvPr>
        </p:nvSpPr>
        <p:spPr bwMode="auto">
          <a:xfrm>
            <a:off x="381000" y="1371600"/>
            <a:ext cx="82169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0" tIns="45720" rIns="91440" bIns="45720" numCol="1" anchor="t" anchorCtr="0" compatLnSpc="1">
            <a:prstTxWarp prst="textNoShape">
              <a:avLst/>
            </a:prstTxWarp>
          </a:bodyPr>
          <a:lstStyle/>
          <a:p>
            <a:pPr lvl="0"/>
            <a:r>
              <a:rPr lang="en-US" smtClean="0"/>
              <a:t>Click to edit Master text styleavdcvzxcv xcv zxcv zxcv zxv zxcv xcv xcv xccv zxcv cv zxcv zxcv zxcv zxcv zxcv zxcv zxcv zxcv zxcv 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30" name="Rectangle 6"/>
          <p:cNvSpPr>
            <a:spLocks noChangeArrowheads="1"/>
          </p:cNvSpPr>
          <p:nvPr/>
        </p:nvSpPr>
        <p:spPr bwMode="auto">
          <a:xfrm>
            <a:off x="6553200" y="6524625"/>
            <a:ext cx="1982788"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p>
            <a:pPr algn="r" defTabSz="914400"/>
            <a:fld id="{53B599D4-97C7-431F-B354-A50403E3018C}" type="slidenum">
              <a:rPr lang="en-US" sz="1000" smtClean="0">
                <a:solidFill>
                  <a:srgbClr val="808080"/>
                </a:solidFill>
                <a:latin typeface="Verdana" pitchFamily="34" charset="0"/>
                <a:ea typeface="+mn-ea"/>
              </a:rPr>
              <a:pPr algn="r" defTabSz="914400"/>
              <a:t>‹#›</a:t>
            </a:fld>
            <a:endParaRPr lang="en-US" sz="1000" smtClean="0">
              <a:solidFill>
                <a:srgbClr val="808080"/>
              </a:solidFill>
              <a:latin typeface="Verdana" pitchFamily="34" charset="0"/>
              <a:ea typeface="+mn-ea"/>
            </a:endParaRPr>
          </a:p>
        </p:txBody>
      </p:sp>
      <p:sp>
        <p:nvSpPr>
          <p:cNvPr id="1033" name="Line 9"/>
          <p:cNvSpPr>
            <a:spLocks noChangeShapeType="1"/>
          </p:cNvSpPr>
          <p:nvPr/>
        </p:nvSpPr>
        <p:spPr bwMode="auto">
          <a:xfrm>
            <a:off x="0" y="6400800"/>
            <a:ext cx="9144000" cy="0"/>
          </a:xfrm>
          <a:prstGeom prst="line">
            <a:avLst/>
          </a:prstGeom>
          <a:noFill/>
          <a:ln w="28575">
            <a:solidFill>
              <a:srgbClr val="969696"/>
            </a:solidFill>
            <a:round/>
            <a:headEnd/>
            <a:tailEnd/>
          </a:ln>
          <a:extLst>
            <a:ext uri="{909E8E84-426E-40DD-AFC4-6F175D3DCCD1}">
              <a14:hiddenFill xmlns:a14="http://schemas.microsoft.com/office/drawing/2010/main">
                <a:noFill/>
              </a14:hiddenFill>
            </a:ext>
          </a:extLst>
        </p:spPr>
        <p:txBody>
          <a:bodyPr/>
          <a:lstStyle/>
          <a:p>
            <a:pPr defTabSz="914400"/>
            <a:endParaRPr lang="en-US" smtClean="0">
              <a:solidFill>
                <a:srgbClr val="000000"/>
              </a:solidFill>
              <a:ea typeface="+mn-ea"/>
            </a:endParaRPr>
          </a:p>
        </p:txBody>
      </p:sp>
    </p:spTree>
    <p:extLst>
      <p:ext uri="{BB962C8B-B14F-4D97-AF65-F5344CB8AC3E}">
        <p14:creationId xmlns:p14="http://schemas.microsoft.com/office/powerpoint/2010/main" val="3756613548"/>
      </p:ext>
    </p:extLst>
  </p:cSld>
  <p:clrMap bg1="lt1" tx1="dk1" bg2="lt2" tx2="dk2" accent1="accent1" accent2="accent2" accent3="accent3" accent4="accent4" accent5="accent5" accent6="accent6" hlink="hlink" folHlink="folHlink"/>
  <p:sldLayoutIdLst>
    <p:sldLayoutId id="2147484294" r:id="rId1"/>
    <p:sldLayoutId id="2147484295" r:id="rId2"/>
    <p:sldLayoutId id="2147484296" r:id="rId3"/>
    <p:sldLayoutId id="2147484297" r:id="rId4"/>
    <p:sldLayoutId id="2147484298" r:id="rId5"/>
    <p:sldLayoutId id="2147484299" r:id="rId6"/>
    <p:sldLayoutId id="2147484300" r:id="rId7"/>
    <p:sldLayoutId id="2147484301" r:id="rId8"/>
    <p:sldLayoutId id="2147484302" r:id="rId9"/>
    <p:sldLayoutId id="2147484303" r:id="rId10"/>
    <p:sldLayoutId id="2147484304" r:id="rId11"/>
    <p:sldLayoutId id="2147484305" r:id="rId12"/>
    <p:sldLayoutId id="2147484306" r:id="rId13"/>
    <p:sldLayoutId id="2147484307" r:id="rId14"/>
    <p:sldLayoutId id="2147484308" r:id="rId15"/>
  </p:sldLayoutIdLst>
  <p:timing>
    <p:tnLst>
      <p:par>
        <p:cTn id="1" dur="indefinite" restart="never" nodeType="tmRoot"/>
      </p:par>
    </p:tnLst>
  </p:timing>
  <p:hf sldNum="0" hdr="0" dt="0"/>
  <p:txStyles>
    <p:titleStyle>
      <a:lvl1pPr algn="l" rtl="0" eaLnBrk="0" fontAlgn="base" hangingPunct="0">
        <a:lnSpc>
          <a:spcPct val="95000"/>
        </a:lnSpc>
        <a:spcBef>
          <a:spcPct val="0"/>
        </a:spcBef>
        <a:spcAft>
          <a:spcPct val="0"/>
        </a:spcAft>
        <a:defRPr sz="2400">
          <a:solidFill>
            <a:schemeClr val="bg1"/>
          </a:solidFill>
          <a:latin typeface="+mj-lt"/>
          <a:ea typeface="+mj-ea"/>
          <a:cs typeface="+mj-cs"/>
        </a:defRPr>
      </a:lvl1pPr>
      <a:lvl2pPr algn="l" rtl="0" eaLnBrk="0" fontAlgn="base" hangingPunct="0">
        <a:lnSpc>
          <a:spcPct val="95000"/>
        </a:lnSpc>
        <a:spcBef>
          <a:spcPct val="0"/>
        </a:spcBef>
        <a:spcAft>
          <a:spcPct val="0"/>
        </a:spcAft>
        <a:defRPr sz="2400">
          <a:solidFill>
            <a:schemeClr val="bg1"/>
          </a:solidFill>
          <a:latin typeface="Verdana" pitchFamily="34" charset="0"/>
          <a:cs typeface="Arial" charset="0"/>
        </a:defRPr>
      </a:lvl2pPr>
      <a:lvl3pPr algn="l" rtl="0" eaLnBrk="0" fontAlgn="base" hangingPunct="0">
        <a:lnSpc>
          <a:spcPct val="95000"/>
        </a:lnSpc>
        <a:spcBef>
          <a:spcPct val="0"/>
        </a:spcBef>
        <a:spcAft>
          <a:spcPct val="0"/>
        </a:spcAft>
        <a:defRPr sz="2400">
          <a:solidFill>
            <a:schemeClr val="bg1"/>
          </a:solidFill>
          <a:latin typeface="Verdana" pitchFamily="34" charset="0"/>
          <a:cs typeface="Arial" charset="0"/>
        </a:defRPr>
      </a:lvl3pPr>
      <a:lvl4pPr algn="l" rtl="0" eaLnBrk="0" fontAlgn="base" hangingPunct="0">
        <a:lnSpc>
          <a:spcPct val="95000"/>
        </a:lnSpc>
        <a:spcBef>
          <a:spcPct val="0"/>
        </a:spcBef>
        <a:spcAft>
          <a:spcPct val="0"/>
        </a:spcAft>
        <a:defRPr sz="2400">
          <a:solidFill>
            <a:schemeClr val="bg1"/>
          </a:solidFill>
          <a:latin typeface="Verdana" pitchFamily="34" charset="0"/>
          <a:cs typeface="Arial" charset="0"/>
        </a:defRPr>
      </a:lvl4pPr>
      <a:lvl5pPr algn="l" rtl="0" eaLnBrk="0" fontAlgn="base" hangingPunct="0">
        <a:lnSpc>
          <a:spcPct val="95000"/>
        </a:lnSpc>
        <a:spcBef>
          <a:spcPct val="0"/>
        </a:spcBef>
        <a:spcAft>
          <a:spcPct val="0"/>
        </a:spcAft>
        <a:defRPr sz="2400">
          <a:solidFill>
            <a:schemeClr val="bg1"/>
          </a:solidFill>
          <a:latin typeface="Verdana" pitchFamily="34" charset="0"/>
          <a:cs typeface="Arial" charset="0"/>
        </a:defRPr>
      </a:lvl5pPr>
      <a:lvl6pPr marL="457200" algn="l" rtl="0" fontAlgn="base">
        <a:lnSpc>
          <a:spcPct val="95000"/>
        </a:lnSpc>
        <a:spcBef>
          <a:spcPct val="0"/>
        </a:spcBef>
        <a:spcAft>
          <a:spcPct val="0"/>
        </a:spcAft>
        <a:defRPr sz="2400">
          <a:solidFill>
            <a:schemeClr val="bg1"/>
          </a:solidFill>
          <a:latin typeface="Verdana" pitchFamily="34" charset="0"/>
          <a:cs typeface="Arial" charset="0"/>
        </a:defRPr>
      </a:lvl6pPr>
      <a:lvl7pPr marL="914400" algn="l" rtl="0" fontAlgn="base">
        <a:lnSpc>
          <a:spcPct val="95000"/>
        </a:lnSpc>
        <a:spcBef>
          <a:spcPct val="0"/>
        </a:spcBef>
        <a:spcAft>
          <a:spcPct val="0"/>
        </a:spcAft>
        <a:defRPr sz="2400">
          <a:solidFill>
            <a:schemeClr val="bg1"/>
          </a:solidFill>
          <a:latin typeface="Verdana" pitchFamily="34" charset="0"/>
          <a:cs typeface="Arial" charset="0"/>
        </a:defRPr>
      </a:lvl7pPr>
      <a:lvl8pPr marL="1371600" algn="l" rtl="0" fontAlgn="base">
        <a:lnSpc>
          <a:spcPct val="95000"/>
        </a:lnSpc>
        <a:spcBef>
          <a:spcPct val="0"/>
        </a:spcBef>
        <a:spcAft>
          <a:spcPct val="0"/>
        </a:spcAft>
        <a:defRPr sz="2400">
          <a:solidFill>
            <a:schemeClr val="bg1"/>
          </a:solidFill>
          <a:latin typeface="Verdana" pitchFamily="34" charset="0"/>
          <a:cs typeface="Arial" charset="0"/>
        </a:defRPr>
      </a:lvl8pPr>
      <a:lvl9pPr marL="1828800" algn="l" rtl="0" fontAlgn="base">
        <a:lnSpc>
          <a:spcPct val="95000"/>
        </a:lnSpc>
        <a:spcBef>
          <a:spcPct val="0"/>
        </a:spcBef>
        <a:spcAft>
          <a:spcPct val="0"/>
        </a:spcAft>
        <a:defRPr sz="2400">
          <a:solidFill>
            <a:schemeClr val="bg1"/>
          </a:solidFill>
          <a:latin typeface="Verdana" pitchFamily="34" charset="0"/>
          <a:cs typeface="Arial" charset="0"/>
        </a:defRPr>
      </a:lvl9pPr>
    </p:titleStyle>
    <p:bodyStyle>
      <a:lvl1pPr marL="122238" indent="-122238" algn="l" rtl="0" eaLnBrk="0" fontAlgn="base" hangingPunct="0">
        <a:lnSpc>
          <a:spcPct val="110000"/>
        </a:lnSpc>
        <a:spcBef>
          <a:spcPct val="30000"/>
        </a:spcBef>
        <a:spcAft>
          <a:spcPct val="30000"/>
        </a:spcAft>
        <a:buClr>
          <a:schemeClr val="bg1"/>
        </a:buClr>
        <a:buFont typeface="Verdana" pitchFamily="34" charset="0"/>
        <a:buChar char=" "/>
        <a:defRPr sz="2000">
          <a:solidFill>
            <a:srgbClr val="232323"/>
          </a:solidFill>
          <a:latin typeface="+mn-lt"/>
          <a:ea typeface="+mn-ea"/>
          <a:cs typeface="+mn-cs"/>
        </a:defRPr>
      </a:lvl1pPr>
      <a:lvl2pPr marL="407988" indent="-171450" algn="l" rtl="0" eaLnBrk="0" fontAlgn="base" hangingPunct="0">
        <a:lnSpc>
          <a:spcPct val="110000"/>
        </a:lnSpc>
        <a:spcBef>
          <a:spcPct val="30000"/>
        </a:spcBef>
        <a:spcAft>
          <a:spcPct val="30000"/>
        </a:spcAft>
        <a:buChar char="–"/>
        <a:defRPr sz="1600">
          <a:solidFill>
            <a:srgbClr val="232323"/>
          </a:solidFill>
          <a:latin typeface="+mn-lt"/>
          <a:cs typeface="+mn-cs"/>
        </a:defRPr>
      </a:lvl2pPr>
      <a:lvl3pPr marL="646113" indent="-123825" algn="l" rtl="0" eaLnBrk="0" fontAlgn="base" hangingPunct="0">
        <a:lnSpc>
          <a:spcPct val="110000"/>
        </a:lnSpc>
        <a:spcBef>
          <a:spcPct val="30000"/>
        </a:spcBef>
        <a:spcAft>
          <a:spcPct val="30000"/>
        </a:spcAft>
        <a:buSzPct val="75000"/>
        <a:buChar char="•"/>
        <a:defRPr sz="1400">
          <a:solidFill>
            <a:srgbClr val="232323"/>
          </a:solidFill>
          <a:latin typeface="+mn-lt"/>
          <a:cs typeface="+mn-cs"/>
        </a:defRPr>
      </a:lvl3pPr>
      <a:lvl4pPr marL="938213" indent="-177800" algn="l" rtl="0" eaLnBrk="0" fontAlgn="base" hangingPunct="0">
        <a:lnSpc>
          <a:spcPct val="110000"/>
        </a:lnSpc>
        <a:spcBef>
          <a:spcPct val="30000"/>
        </a:spcBef>
        <a:spcAft>
          <a:spcPct val="30000"/>
        </a:spcAft>
        <a:buChar char="–"/>
        <a:defRPr sz="1200">
          <a:solidFill>
            <a:srgbClr val="232323"/>
          </a:solidFill>
          <a:latin typeface="+mn-lt"/>
          <a:cs typeface="+mn-cs"/>
        </a:defRPr>
      </a:lvl4pPr>
      <a:lvl5pPr marL="1231900" indent="-179388" algn="l" rtl="0" eaLnBrk="0" fontAlgn="base" hangingPunct="0">
        <a:lnSpc>
          <a:spcPct val="110000"/>
        </a:lnSpc>
        <a:spcBef>
          <a:spcPct val="30000"/>
        </a:spcBef>
        <a:spcAft>
          <a:spcPct val="30000"/>
        </a:spcAft>
        <a:buChar char="»"/>
        <a:defRPr sz="1200">
          <a:solidFill>
            <a:srgbClr val="232323"/>
          </a:solidFill>
          <a:latin typeface="+mn-lt"/>
          <a:cs typeface="+mn-cs"/>
        </a:defRPr>
      </a:lvl5pPr>
      <a:lvl6pPr marL="1689100" indent="-179388" algn="l" rtl="0" fontAlgn="base">
        <a:lnSpc>
          <a:spcPct val="110000"/>
        </a:lnSpc>
        <a:spcBef>
          <a:spcPct val="30000"/>
        </a:spcBef>
        <a:spcAft>
          <a:spcPct val="30000"/>
        </a:spcAft>
        <a:buChar char="»"/>
        <a:defRPr sz="1200">
          <a:solidFill>
            <a:srgbClr val="232323"/>
          </a:solidFill>
          <a:latin typeface="+mn-lt"/>
          <a:cs typeface="+mn-cs"/>
        </a:defRPr>
      </a:lvl6pPr>
      <a:lvl7pPr marL="2146300" indent="-179388" algn="l" rtl="0" fontAlgn="base">
        <a:lnSpc>
          <a:spcPct val="110000"/>
        </a:lnSpc>
        <a:spcBef>
          <a:spcPct val="30000"/>
        </a:spcBef>
        <a:spcAft>
          <a:spcPct val="30000"/>
        </a:spcAft>
        <a:buChar char="»"/>
        <a:defRPr sz="1200">
          <a:solidFill>
            <a:srgbClr val="232323"/>
          </a:solidFill>
          <a:latin typeface="+mn-lt"/>
          <a:cs typeface="+mn-cs"/>
        </a:defRPr>
      </a:lvl7pPr>
      <a:lvl8pPr marL="2603500" indent="-179388" algn="l" rtl="0" fontAlgn="base">
        <a:lnSpc>
          <a:spcPct val="110000"/>
        </a:lnSpc>
        <a:spcBef>
          <a:spcPct val="30000"/>
        </a:spcBef>
        <a:spcAft>
          <a:spcPct val="30000"/>
        </a:spcAft>
        <a:buChar char="»"/>
        <a:defRPr sz="1200">
          <a:solidFill>
            <a:srgbClr val="232323"/>
          </a:solidFill>
          <a:latin typeface="+mn-lt"/>
          <a:cs typeface="+mn-cs"/>
        </a:defRPr>
      </a:lvl8pPr>
      <a:lvl9pPr marL="3060700" indent="-179388" algn="l" rtl="0" fontAlgn="base">
        <a:lnSpc>
          <a:spcPct val="110000"/>
        </a:lnSpc>
        <a:spcBef>
          <a:spcPct val="30000"/>
        </a:spcBef>
        <a:spcAft>
          <a:spcPct val="30000"/>
        </a:spcAft>
        <a:buChar char="»"/>
        <a:defRPr sz="1200">
          <a:solidFill>
            <a:srgbClr val="232323"/>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5.xml"/><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36.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7.xml"/><Relationship Id="rId1" Type="http://schemas.openxmlformats.org/officeDocument/2006/relationships/slideLayout" Target="../slideLayouts/slideLayout1.xml"/><Relationship Id="rId4" Type="http://schemas.openxmlformats.org/officeDocument/2006/relationships/image" Target="../media/image23.emf"/></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2.xml"/><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4.xml"/><Relationship Id="rId1" Type="http://schemas.openxmlformats.org/officeDocument/2006/relationships/slideLayout" Target="../slideLayouts/slideLayout1.xml"/><Relationship Id="rId5" Type="http://schemas.openxmlformats.org/officeDocument/2006/relationships/image" Target="../media/image27.png"/><Relationship Id="rId4" Type="http://schemas.openxmlformats.org/officeDocument/2006/relationships/image" Target="../media/image26.pn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7.xml"/><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2.xml"/><Relationship Id="rId1" Type="http://schemas.openxmlformats.org/officeDocument/2006/relationships/slideLayout" Target="../slideLayouts/slideLayout1.xml"/><Relationship Id="rId5" Type="http://schemas.openxmlformats.org/officeDocument/2006/relationships/image" Target="../media/image33.png"/><Relationship Id="rId4" Type="http://schemas.openxmlformats.org/officeDocument/2006/relationships/image" Target="../media/image32.png"/></Relationships>
</file>

<file path=ppt/slides/_rels/slide5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3.xml"/><Relationship Id="rId1" Type="http://schemas.openxmlformats.org/officeDocument/2006/relationships/slideLayout" Target="../slideLayouts/slideLayout1.xml"/><Relationship Id="rId5" Type="http://schemas.openxmlformats.org/officeDocument/2006/relationships/image" Target="../media/image33.png"/><Relationship Id="rId4" Type="http://schemas.openxmlformats.org/officeDocument/2006/relationships/image" Target="../media/image34.png"/></Relationships>
</file>

<file path=ppt/slides/_rels/slide5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54.xml"/><Relationship Id="rId1" Type="http://schemas.openxmlformats.org/officeDocument/2006/relationships/slideLayout" Target="../slideLayouts/slideLayout1.xml"/><Relationship Id="rId4" Type="http://schemas.openxmlformats.org/officeDocument/2006/relationships/image" Target="../media/image36.png"/></Relationships>
</file>

<file path=ppt/slides/_rels/slide5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55.xml"/><Relationship Id="rId1" Type="http://schemas.openxmlformats.org/officeDocument/2006/relationships/slideLayout" Target="../slideLayouts/slideLayout1.xml"/><Relationship Id="rId5" Type="http://schemas.openxmlformats.org/officeDocument/2006/relationships/image" Target="../media/image39.png"/><Relationship Id="rId4" Type="http://schemas.openxmlformats.org/officeDocument/2006/relationships/image" Target="../media/image38.png"/></Relationships>
</file>

<file path=ppt/slides/_rels/slide5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56.xml"/><Relationship Id="rId1" Type="http://schemas.openxmlformats.org/officeDocument/2006/relationships/slideLayout" Target="../slideLayouts/slideLayout1.xml"/><Relationship Id="rId6" Type="http://schemas.microsoft.com/office/2007/relationships/hdphoto" Target="../media/hdphoto2.wdp"/><Relationship Id="rId5" Type="http://schemas.openxmlformats.org/officeDocument/2006/relationships/image" Target="../media/image41.png"/><Relationship Id="rId4" Type="http://schemas.microsoft.com/office/2007/relationships/hdphoto" Target="../media/hdphoto1.wdp"/></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58.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1.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2.xml"/><Relationship Id="rId1" Type="http://schemas.openxmlformats.org/officeDocument/2006/relationships/slideLayout" Target="../slideLayouts/slideLayout8.xml"/></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63.xml"/><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image" Target="../media/image43.emf"/><Relationship Id="rId5" Type="http://schemas.openxmlformats.org/officeDocument/2006/relationships/oleObject" Target="../embeddings/Microsoft_Excel_97-2003_Worksheet1.xls"/><Relationship Id="rId4" Type="http://schemas.openxmlformats.org/officeDocument/2006/relationships/oleObject" Target="../embeddings/oleObject1.bin"/></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5.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6.xml"/><Relationship Id="rId1" Type="http://schemas.openxmlformats.org/officeDocument/2006/relationships/slideLayout" Target="../slideLayouts/slideLayout8.xml"/></Relationships>
</file>

<file path=ppt/slides/_rels/slide67.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notesSlide" Target="../notesSlides/notesSlide67.xml"/><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notesSlide" Target="../notesSlides/notesSlide68.xml"/><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9.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0.xml"/><Relationship Id="rId1" Type="http://schemas.openxmlformats.org/officeDocument/2006/relationships/slideLayout" Target="../slideLayouts/slideLayout8.xml"/></Relationships>
</file>

<file path=ppt/slides/_rels/slide7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1.xml"/><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72.xml"/><Relationship Id="rId1" Type="http://schemas.openxmlformats.org/officeDocument/2006/relationships/slideLayout" Target="../slideLayouts/slideLayout1.xml"/><Relationship Id="rId4" Type="http://schemas.openxmlformats.org/officeDocument/2006/relationships/image" Target="../media/image47.png"/></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7.xml"/><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8.xml"/><Relationship Id="rId1" Type="http://schemas.openxmlformats.org/officeDocument/2006/relationships/slideLayout" Target="../slideLayouts/slideLayout8.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0.xml"/><Relationship Id="rId1" Type="http://schemas.openxmlformats.org/officeDocument/2006/relationships/slideLayout" Target="../slideLayouts/slideLayout8.xml"/></Relationships>
</file>

<file path=ppt/slides/_rels/slide81.xml.rels><?xml version="1.0" encoding="UTF-8" standalone="yes"?>
<Relationships xmlns="http://schemas.openxmlformats.org/package/2006/relationships"><Relationship Id="rId3" Type="http://schemas.openxmlformats.org/officeDocument/2006/relationships/image" Target="../media/image48.emf"/><Relationship Id="rId2" Type="http://schemas.openxmlformats.org/officeDocument/2006/relationships/notesSlide" Target="../notesSlides/notesSlide81.xml"/><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2.xml"/><Relationship Id="rId1" Type="http://schemas.openxmlformats.org/officeDocument/2006/relationships/slideLayout" Target="../slideLayouts/slideLayout8.xml"/></Relationships>
</file>

<file path=ppt/slides/_rels/slide8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83.xml"/><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notesSlide" Target="../notesSlides/notesSlide86.xml"/><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7.xml"/><Relationship Id="rId1" Type="http://schemas.openxmlformats.org/officeDocument/2006/relationships/slideLayout" Target="../slideLayouts/slideLayout8.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3" Type="http://schemas.openxmlformats.org/officeDocument/2006/relationships/image" Target="../media/image51.emf"/><Relationship Id="rId2" Type="http://schemas.openxmlformats.org/officeDocument/2006/relationships/notesSlide" Target="../notesSlides/notesSlide89.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3" Type="http://schemas.openxmlformats.org/officeDocument/2006/relationships/notesSlide" Target="../notesSlides/notesSlide90.xml"/><Relationship Id="rId2" Type="http://schemas.openxmlformats.org/officeDocument/2006/relationships/slideLayout" Target="../slideLayouts/slideLayout1.xml"/><Relationship Id="rId1" Type="http://schemas.openxmlformats.org/officeDocument/2006/relationships/vmlDrawing" Target="../drawings/vmlDrawing2.vml"/><Relationship Id="rId6" Type="http://schemas.openxmlformats.org/officeDocument/2006/relationships/image" Target="../media/image52.emf"/><Relationship Id="rId5" Type="http://schemas.openxmlformats.org/officeDocument/2006/relationships/oleObject" Target="../embeddings/Microsoft_Excel_97-2003_Worksheet2.xls"/><Relationship Id="rId4" Type="http://schemas.openxmlformats.org/officeDocument/2006/relationships/oleObject" Target="../embeddings/oleObject2.bin"/></Relationships>
</file>

<file path=ppt/slides/_rels/slide9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1.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ap-wave.jpg"/>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0" y="11875"/>
            <a:ext cx="9144000" cy="1747322"/>
          </a:xfrm>
          <a:prstGeom prst="rect">
            <a:avLst/>
          </a:prstGeom>
          <a:effectLst>
            <a:outerShdw blurRad="50800" dist="38100" dir="2700000" algn="tl" rotWithShape="0">
              <a:srgbClr val="000000">
                <a:alpha val="43000"/>
              </a:srgbClr>
            </a:outerShdw>
            <a:reflection stA="50000" endPos="75000" dist="12700" dir="5400000" sy="-100000" algn="bl" rotWithShape="0"/>
          </a:effectLst>
        </p:spPr>
      </p:pic>
      <p:sp>
        <p:nvSpPr>
          <p:cNvPr id="9" name="Title 7"/>
          <p:cNvSpPr txBox="1">
            <a:spLocks/>
          </p:cNvSpPr>
          <p:nvPr/>
        </p:nvSpPr>
        <p:spPr>
          <a:xfrm>
            <a:off x="117474" y="2638425"/>
            <a:ext cx="8531225" cy="1371600"/>
          </a:xfrm>
          <a:prstGeom prst="rect">
            <a:avLst/>
          </a:prstGeom>
        </p:spPr>
        <p:txBody>
          <a:bodyPr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defTabSz="914400" eaLnBrk="1" hangingPunct="1"/>
            <a:endParaRPr lang="en-US" sz="4800" dirty="0">
              <a:solidFill>
                <a:srgbClr val="1D2C64"/>
              </a:solidFill>
              <a:effectLst>
                <a:outerShdw blurRad="38100" dist="38100" dir="2700000" algn="tl">
                  <a:srgbClr val="C0C0C0"/>
                </a:outerShdw>
              </a:effectLst>
              <a:latin typeface="Trebuchet MS" pitchFamily="34" charset="0"/>
            </a:endParaRPr>
          </a:p>
        </p:txBody>
      </p:sp>
      <p:sp>
        <p:nvSpPr>
          <p:cNvPr id="5" name="Title 7"/>
          <p:cNvSpPr txBox="1">
            <a:spLocks/>
          </p:cNvSpPr>
          <p:nvPr/>
        </p:nvSpPr>
        <p:spPr>
          <a:xfrm>
            <a:off x="5553075" y="4338638"/>
            <a:ext cx="3171825" cy="314325"/>
          </a:xfrm>
          <a:prstGeom prst="rect">
            <a:avLst/>
          </a:prstGeom>
        </p:spPr>
        <p:txBody>
          <a:bodyPr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defTabSz="914400" eaLnBrk="1" hangingPunct="1"/>
            <a:endParaRPr lang="en-US" sz="3200" dirty="0">
              <a:solidFill>
                <a:srgbClr val="1D2C64"/>
              </a:solidFill>
              <a:effectLst>
                <a:outerShdw blurRad="38100" dist="38100" dir="2700000" algn="tl">
                  <a:srgbClr val="C0C0C0"/>
                </a:outerShdw>
              </a:effectLst>
              <a:latin typeface="Trebuchet MS" pitchFamily="34" charset="0"/>
            </a:endParaRPr>
          </a:p>
        </p:txBody>
      </p:sp>
      <p:sp>
        <p:nvSpPr>
          <p:cNvPr id="7" name="Title 7"/>
          <p:cNvSpPr txBox="1">
            <a:spLocks/>
          </p:cNvSpPr>
          <p:nvPr/>
        </p:nvSpPr>
        <p:spPr>
          <a:xfrm>
            <a:off x="1538287" y="2967038"/>
            <a:ext cx="5895975" cy="1371600"/>
          </a:xfrm>
          <a:prstGeom prst="rect">
            <a:avLst/>
          </a:prstGeom>
        </p:spPr>
        <p:txBody>
          <a:bodyPr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defTabSz="914400" eaLnBrk="1" hangingPunct="1"/>
            <a:endParaRPr lang="en-US" sz="4000" dirty="0">
              <a:solidFill>
                <a:srgbClr val="1D2C64"/>
              </a:solidFill>
              <a:effectLst>
                <a:outerShdw blurRad="38100" dist="38100" dir="2700000" algn="tl">
                  <a:srgbClr val="C0C0C0"/>
                </a:outerShdw>
              </a:effectLst>
              <a:latin typeface="Trebuchet MS" pitchFamily="34" charset="0"/>
            </a:endParaRPr>
          </a:p>
        </p:txBody>
      </p:sp>
      <p:sp>
        <p:nvSpPr>
          <p:cNvPr id="8" name="Title 7"/>
          <p:cNvSpPr txBox="1">
            <a:spLocks/>
          </p:cNvSpPr>
          <p:nvPr/>
        </p:nvSpPr>
        <p:spPr>
          <a:xfrm>
            <a:off x="5705475" y="4491038"/>
            <a:ext cx="3171825" cy="314325"/>
          </a:xfrm>
          <a:prstGeom prst="rect">
            <a:avLst/>
          </a:prstGeom>
        </p:spPr>
        <p:txBody>
          <a:bodyPr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defTabSz="914400" eaLnBrk="1" hangingPunct="1"/>
            <a:endParaRPr lang="en-US" sz="3200" dirty="0">
              <a:solidFill>
                <a:srgbClr val="1D2C64"/>
              </a:solidFill>
              <a:effectLst>
                <a:outerShdw blurRad="38100" dist="38100" dir="2700000" algn="tl">
                  <a:srgbClr val="C0C0C0"/>
                </a:outerShdw>
              </a:effectLst>
              <a:latin typeface="Trebuchet MS" pitchFamily="34" charset="0"/>
            </a:endParaRPr>
          </a:p>
        </p:txBody>
      </p:sp>
      <p:sp>
        <p:nvSpPr>
          <p:cNvPr id="6" name="Footer Placeholder 5"/>
          <p:cNvSpPr>
            <a:spLocks noGrp="1"/>
          </p:cNvSpPr>
          <p:nvPr>
            <p:ph type="ftr" sz="quarter" idx="11"/>
          </p:nvPr>
        </p:nvSpPr>
        <p:spPr/>
        <p:txBody>
          <a:bodyPr/>
          <a:lstStyle/>
          <a:p>
            <a:pPr>
              <a:defRPr/>
            </a:pPr>
            <a:r>
              <a:rPr lang="en-US" smtClean="0"/>
              <a:t>Business Confidential &amp; Proprietary Information  Rev: 00</a:t>
            </a:r>
            <a:endParaRPr lang="en-US" dirty="0"/>
          </a:p>
        </p:txBody>
      </p:sp>
      <p:sp>
        <p:nvSpPr>
          <p:cNvPr id="2" name="Rectangle 1"/>
          <p:cNvSpPr/>
          <p:nvPr/>
        </p:nvSpPr>
        <p:spPr>
          <a:xfrm>
            <a:off x="937036" y="2616875"/>
            <a:ext cx="7269939" cy="2031325"/>
          </a:xfrm>
          <a:prstGeom prst="rect">
            <a:avLst/>
          </a:prstGeom>
        </p:spPr>
        <p:txBody>
          <a:bodyPr wrap="none">
            <a:spAutoFit/>
          </a:bodyPr>
          <a:lstStyle/>
          <a:p>
            <a:pPr algn="ctr" eaLnBrk="1" hangingPunct="1">
              <a:lnSpc>
                <a:spcPct val="250000"/>
              </a:lnSpc>
              <a:defRPr/>
            </a:pPr>
            <a:r>
              <a:rPr lang="en-US" sz="3600" b="1" dirty="0" smtClean="0">
                <a:solidFill>
                  <a:srgbClr val="1D2C64"/>
                </a:solidFill>
                <a:effectLst>
                  <a:outerShdw blurRad="38100" dist="38100" dir="2700000" algn="tl">
                    <a:schemeClr val="bg1"/>
                  </a:outerShdw>
                </a:effectLst>
                <a:latin typeface="Verdana" pitchFamily="34" charset="0"/>
                <a:ea typeface="Verdana" pitchFamily="34" charset="0"/>
                <a:cs typeface="Verdana" pitchFamily="34" charset="0"/>
              </a:rPr>
              <a:t>Watts Waters Technologies</a:t>
            </a:r>
          </a:p>
          <a:p>
            <a:pPr algn="ctr" eaLnBrk="1" hangingPunct="1">
              <a:defRPr/>
            </a:pPr>
            <a:r>
              <a:rPr lang="en-US" sz="3600" b="1" dirty="0" smtClean="0">
                <a:solidFill>
                  <a:srgbClr val="1D2C64"/>
                </a:solidFill>
                <a:effectLst>
                  <a:outerShdw blurRad="38100" dist="38100" dir="2700000" algn="tl">
                    <a:schemeClr val="bg1"/>
                  </a:outerShdw>
                </a:effectLst>
                <a:latin typeface="Verdana" pitchFamily="34" charset="0"/>
                <a:ea typeface="Verdana" pitchFamily="34" charset="0"/>
                <a:cs typeface="Verdana" pitchFamily="34" charset="0"/>
              </a:rPr>
              <a:t>PPAP Requirements</a:t>
            </a:r>
          </a:p>
        </p:txBody>
      </p:sp>
    </p:spTree>
    <p:extLst>
      <p:ext uri="{BB962C8B-B14F-4D97-AF65-F5344CB8AC3E}">
        <p14:creationId xmlns:p14="http://schemas.microsoft.com/office/powerpoint/2010/main" val="42941344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Watts PPAP Requirements</a:t>
            </a:r>
            <a:endParaRPr lang="en-US" dirty="0"/>
          </a:p>
        </p:txBody>
      </p:sp>
      <p:sp>
        <p:nvSpPr>
          <p:cNvPr id="3" name="Content Placeholder 2"/>
          <p:cNvSpPr>
            <a:spLocks noGrp="1"/>
          </p:cNvSpPr>
          <p:nvPr>
            <p:ph idx="1"/>
          </p:nvPr>
        </p:nvSpPr>
        <p:spPr>
          <a:xfrm>
            <a:off x="260350" y="1439666"/>
            <a:ext cx="8674100" cy="5221429"/>
          </a:xfrm>
        </p:spPr>
        <p:txBody>
          <a:bodyPr>
            <a:normAutofit/>
          </a:bodyPr>
          <a:lstStyle/>
          <a:p>
            <a:pPr marL="381000" lvl="0" indent="-381000" eaLnBrk="1" hangingPunct="1">
              <a:lnSpc>
                <a:spcPct val="90000"/>
              </a:lnSpc>
              <a:spcBef>
                <a:spcPct val="30000"/>
              </a:spcBef>
              <a:spcAft>
                <a:spcPct val="30000"/>
              </a:spcAft>
              <a:buClr>
                <a:srgbClr val="A50021"/>
              </a:buClr>
              <a:buSzTx/>
              <a:buFont typeface="Verdana" pitchFamily="34" charset="0"/>
              <a:buAutoNum type="arabicPeriod"/>
              <a:defRPr/>
            </a:pPr>
            <a:endParaRPr lang="en-US" sz="1300" b="1" kern="0" dirty="0" smtClean="0">
              <a:solidFill>
                <a:srgbClr val="7F7F7F"/>
              </a:solidFill>
              <a:latin typeface="Verdana"/>
              <a:ea typeface="+mn-ea"/>
              <a:cs typeface="Arial"/>
            </a:endParaRPr>
          </a:p>
          <a:p>
            <a:pPr marL="0" lvl="0" indent="0" eaLnBrk="1" hangingPunct="1">
              <a:lnSpc>
                <a:spcPct val="90000"/>
              </a:lnSpc>
              <a:spcBef>
                <a:spcPct val="30000"/>
              </a:spcBef>
              <a:spcAft>
                <a:spcPct val="30000"/>
              </a:spcAft>
              <a:buClr>
                <a:srgbClr val="A50021"/>
              </a:buClr>
              <a:buSzTx/>
              <a:buNone/>
              <a:defRPr/>
            </a:pPr>
            <a:endParaRPr lang="en-US" sz="1300" b="1" kern="0" dirty="0">
              <a:solidFill>
                <a:srgbClr val="FF0000"/>
              </a:solidFill>
              <a:effectLst>
                <a:outerShdw blurRad="38100" dist="38100" dir="2700000" algn="tl">
                  <a:srgbClr val="C0C0C0"/>
                </a:outerShdw>
              </a:effectLst>
              <a:latin typeface="Verdana"/>
              <a:ea typeface="+mn-ea"/>
              <a:cs typeface="Arial"/>
            </a:endParaRPr>
          </a:p>
          <a:p>
            <a:endParaRPr lang="en-US" dirty="0"/>
          </a:p>
        </p:txBody>
      </p:sp>
      <p:sp>
        <p:nvSpPr>
          <p:cNvPr id="6" name="Footer Placeholder 5"/>
          <p:cNvSpPr>
            <a:spLocks noGrp="1"/>
          </p:cNvSpPr>
          <p:nvPr>
            <p:ph type="ftr" sz="quarter" idx="11"/>
          </p:nvPr>
        </p:nvSpPr>
        <p:spPr/>
        <p:txBody>
          <a:bodyPr/>
          <a:lstStyle/>
          <a:p>
            <a:pPr>
              <a:defRPr/>
            </a:pPr>
            <a:r>
              <a:rPr lang="en-US" smtClean="0"/>
              <a:t>Business Confidential &amp; Proprietary Information  Rev: 00</a:t>
            </a:r>
            <a:endParaRPr lang="en-US" dirty="0"/>
          </a:p>
        </p:txBody>
      </p:sp>
      <p:sp>
        <p:nvSpPr>
          <p:cNvPr id="4" name="Rectangle 3"/>
          <p:cNvSpPr/>
          <p:nvPr/>
        </p:nvSpPr>
        <p:spPr>
          <a:xfrm>
            <a:off x="571500" y="1439666"/>
            <a:ext cx="6991350" cy="5152180"/>
          </a:xfrm>
          <a:prstGeom prst="rect">
            <a:avLst/>
          </a:prstGeom>
          <a:effectLst>
            <a:outerShdw blurRad="50800" dist="50800" dir="5400000" algn="ctr" rotWithShape="0">
              <a:schemeClr val="bg1"/>
            </a:outerShdw>
          </a:effectLst>
        </p:spPr>
        <p:txBody>
          <a:bodyPr wrap="square">
            <a:spAutoFit/>
          </a:bodyPr>
          <a:lstStyle/>
          <a:p>
            <a:pPr marL="342900" lvl="0" indent="-342900" defTabSz="914400">
              <a:lnSpc>
                <a:spcPct val="70000"/>
              </a:lnSpc>
              <a:spcBef>
                <a:spcPct val="30000"/>
              </a:spcBef>
              <a:spcAft>
                <a:spcPct val="30000"/>
              </a:spcAft>
              <a:buClr>
                <a:schemeClr val="tx1"/>
              </a:buClr>
              <a:buFont typeface="Verdana" pitchFamily="34" charset="0"/>
              <a:buAutoNum type="arabicPeriod"/>
              <a:defRPr/>
            </a:pPr>
            <a:r>
              <a:rPr lang="en-US" sz="1200" b="1" kern="0" dirty="0" smtClean="0">
                <a:effectLst>
                  <a:outerShdw blurRad="38100" dist="38100" dir="2700000" algn="tl">
                    <a:srgbClr val="C0C0C0"/>
                  </a:outerShdw>
                </a:effectLst>
                <a:latin typeface="Verdana"/>
                <a:ea typeface="ＭＳ Ｐゴシック" charset="-128"/>
                <a:cs typeface="Arial"/>
              </a:rPr>
              <a:t> </a:t>
            </a:r>
            <a:r>
              <a:rPr lang="en-US" sz="1200" b="1" kern="0" dirty="0" smtClean="0">
                <a:solidFill>
                  <a:srgbClr val="7F7F7F"/>
                </a:solidFill>
                <a:effectLst>
                  <a:outerShdw blurRad="38100" dist="38100" dir="2700000" algn="tl">
                    <a:schemeClr val="bg1"/>
                  </a:outerShdw>
                </a:effectLst>
                <a:latin typeface="Verdana"/>
                <a:ea typeface="ＭＳ Ｐゴシック" charset="-128"/>
                <a:cs typeface="Arial"/>
              </a:rPr>
              <a:t>Design Records *  </a:t>
            </a:r>
            <a:endParaRPr lang="en-US" sz="1200" b="1" kern="0" dirty="0" smtClean="0">
              <a:effectLst>
                <a:outerShdw blurRad="38100" dist="38100" dir="2700000" algn="tl">
                  <a:schemeClr val="bg1"/>
                </a:outerShdw>
              </a:effectLst>
              <a:latin typeface="Verdana"/>
              <a:ea typeface="ＭＳ Ｐゴシック" charset="-128"/>
              <a:cs typeface="Arial"/>
            </a:endParaRPr>
          </a:p>
          <a:p>
            <a:pPr marL="381000" lvl="0" indent="-381000" defTabSz="914400">
              <a:lnSpc>
                <a:spcPct val="70000"/>
              </a:lnSpc>
              <a:spcBef>
                <a:spcPct val="30000"/>
              </a:spcBef>
              <a:spcAft>
                <a:spcPct val="30000"/>
              </a:spcAft>
              <a:buClr>
                <a:schemeClr val="tx1"/>
              </a:buClr>
              <a:buFont typeface="Verdana" pitchFamily="34" charset="0"/>
              <a:buAutoNum type="arabicPeriod"/>
              <a:defRPr/>
            </a:pPr>
            <a:r>
              <a:rPr lang="en-US" sz="1200" b="1" kern="0" dirty="0" smtClean="0">
                <a:latin typeface="Verdana"/>
                <a:ea typeface="ＭＳ Ｐゴシック" charset="-128"/>
                <a:cs typeface="Arial"/>
              </a:rPr>
              <a:t>Authorized </a:t>
            </a:r>
            <a:r>
              <a:rPr lang="en-US" sz="1200" b="1" kern="0" dirty="0">
                <a:latin typeface="Verdana"/>
                <a:ea typeface="ＭＳ Ｐゴシック" charset="-128"/>
                <a:cs typeface="Arial"/>
              </a:rPr>
              <a:t>Engineering Change </a:t>
            </a:r>
            <a:r>
              <a:rPr lang="en-US" sz="1200" b="1" kern="0" dirty="0" smtClean="0">
                <a:latin typeface="Verdana"/>
                <a:ea typeface="ＭＳ Ｐゴシック" charset="-128"/>
                <a:cs typeface="Arial"/>
              </a:rPr>
              <a:t>Documents</a:t>
            </a:r>
          </a:p>
          <a:p>
            <a:pPr marL="381000" lvl="0" indent="-381000" defTabSz="914400">
              <a:lnSpc>
                <a:spcPct val="70000"/>
              </a:lnSpc>
              <a:spcBef>
                <a:spcPct val="30000"/>
              </a:spcBef>
              <a:spcAft>
                <a:spcPct val="30000"/>
              </a:spcAft>
              <a:buClr>
                <a:schemeClr val="tx1"/>
              </a:buClr>
              <a:buFont typeface="Verdana" pitchFamily="34" charset="0"/>
              <a:buAutoNum type="arabicPeriod"/>
              <a:defRPr/>
            </a:pPr>
            <a:r>
              <a:rPr lang="en-US" sz="1200" b="1" kern="0" dirty="0" smtClean="0">
                <a:latin typeface="Verdana"/>
                <a:ea typeface="ＭＳ Ｐゴシック" charset="-128"/>
                <a:cs typeface="Arial"/>
              </a:rPr>
              <a:t>Team Feasibility Commitment (HQMS)</a:t>
            </a:r>
            <a:endParaRPr lang="en-US" sz="1200" b="1" kern="0" dirty="0">
              <a:latin typeface="Verdana"/>
              <a:ea typeface="ＭＳ Ｐゴシック" charset="-128"/>
              <a:cs typeface="Arial"/>
            </a:endParaRPr>
          </a:p>
          <a:p>
            <a:pPr marL="381000" lvl="0" indent="-381000" defTabSz="914400">
              <a:lnSpc>
                <a:spcPct val="70000"/>
              </a:lnSpc>
              <a:spcBef>
                <a:spcPct val="30000"/>
              </a:spcBef>
              <a:spcAft>
                <a:spcPct val="30000"/>
              </a:spcAft>
              <a:buClr>
                <a:schemeClr val="tx1"/>
              </a:buClr>
              <a:buFont typeface="Verdana" pitchFamily="34" charset="0"/>
              <a:buAutoNum type="arabicPeriod"/>
              <a:defRPr/>
            </a:pPr>
            <a:r>
              <a:rPr lang="en-US" sz="1200" b="1" kern="0" dirty="0">
                <a:latin typeface="Verdana"/>
                <a:ea typeface="ＭＳ Ｐゴシック" charset="-128"/>
                <a:cs typeface="Arial"/>
              </a:rPr>
              <a:t>Customer Engineering Approval, </a:t>
            </a:r>
            <a:r>
              <a:rPr lang="en-US" sz="1200" b="1" kern="0" dirty="0" smtClean="0">
                <a:latin typeface="Verdana"/>
                <a:ea typeface="ＭＳ Ｐゴシック" charset="-128"/>
                <a:cs typeface="Arial"/>
              </a:rPr>
              <a:t>(if required)</a:t>
            </a:r>
          </a:p>
          <a:p>
            <a:pPr marL="381000" lvl="0" indent="-381000" defTabSz="914400">
              <a:lnSpc>
                <a:spcPct val="70000"/>
              </a:lnSpc>
              <a:spcBef>
                <a:spcPct val="30000"/>
              </a:spcBef>
              <a:spcAft>
                <a:spcPct val="30000"/>
              </a:spcAft>
              <a:buClr>
                <a:schemeClr val="tx1"/>
              </a:buClr>
              <a:buFont typeface="Verdana" pitchFamily="34" charset="0"/>
              <a:buAutoNum type="arabicPeriod"/>
              <a:defRPr/>
            </a:pPr>
            <a:r>
              <a:rPr lang="en-US" sz="1200" b="1" kern="0" dirty="0" smtClean="0">
                <a:latin typeface="Verdana"/>
                <a:ea typeface="ＭＳ Ｐゴシック" charset="-128"/>
                <a:cs typeface="Arial"/>
              </a:rPr>
              <a:t>PPAP Report (Watts Requirements Checklist)</a:t>
            </a:r>
            <a:endParaRPr lang="en-US" sz="1200" b="1" kern="0" dirty="0">
              <a:latin typeface="Verdana"/>
              <a:ea typeface="ＭＳ Ｐゴシック" charset="-128"/>
              <a:cs typeface="Arial"/>
            </a:endParaRPr>
          </a:p>
          <a:p>
            <a:pPr marL="381000" lvl="0" indent="-381000" defTabSz="914400">
              <a:lnSpc>
                <a:spcPct val="70000"/>
              </a:lnSpc>
              <a:spcBef>
                <a:spcPct val="30000"/>
              </a:spcBef>
              <a:spcAft>
                <a:spcPct val="30000"/>
              </a:spcAft>
              <a:buClr>
                <a:schemeClr val="tx1"/>
              </a:buClr>
              <a:buFont typeface="Verdana" pitchFamily="34" charset="0"/>
              <a:buAutoNum type="arabicPeriod"/>
              <a:defRPr/>
            </a:pPr>
            <a:r>
              <a:rPr lang="en-US" sz="1200" b="1" kern="0" dirty="0">
                <a:solidFill>
                  <a:schemeClr val="bg1">
                    <a:lumMod val="50000"/>
                  </a:schemeClr>
                </a:solidFill>
                <a:effectLst>
                  <a:outerShdw blurRad="38100" dist="38100" dir="2700000" algn="tl">
                    <a:schemeClr val="bg1"/>
                  </a:outerShdw>
                </a:effectLst>
                <a:latin typeface="Verdana"/>
                <a:ea typeface="ＭＳ Ｐゴシック" charset="-128"/>
                <a:cs typeface="Arial"/>
              </a:rPr>
              <a:t>Design Failure Modes and Effects Analysis (DFMEA) applied in special </a:t>
            </a:r>
            <a:r>
              <a:rPr lang="en-US" sz="1200" b="1" kern="0" dirty="0" smtClean="0">
                <a:solidFill>
                  <a:schemeClr val="bg1">
                    <a:lumMod val="50000"/>
                  </a:schemeClr>
                </a:solidFill>
                <a:effectLst>
                  <a:outerShdw blurRad="38100" dist="38100" dir="2700000" algn="tl">
                    <a:schemeClr val="bg1"/>
                  </a:outerShdw>
                </a:effectLst>
                <a:latin typeface="Verdana"/>
                <a:ea typeface="ＭＳ Ｐゴシック" charset="-128"/>
                <a:cs typeface="Arial"/>
              </a:rPr>
              <a:t>situations*</a:t>
            </a:r>
            <a:endParaRPr lang="en-US" sz="1200" b="1" kern="0" dirty="0">
              <a:solidFill>
                <a:schemeClr val="bg1">
                  <a:lumMod val="50000"/>
                </a:schemeClr>
              </a:solidFill>
              <a:effectLst>
                <a:outerShdw blurRad="38100" dist="38100" dir="2700000" algn="tl">
                  <a:schemeClr val="bg1"/>
                </a:outerShdw>
              </a:effectLst>
              <a:latin typeface="Verdana"/>
              <a:ea typeface="ＭＳ Ｐゴシック" charset="-128"/>
              <a:cs typeface="Arial"/>
            </a:endParaRPr>
          </a:p>
          <a:p>
            <a:pPr marL="381000" lvl="0" indent="-381000" defTabSz="914400">
              <a:lnSpc>
                <a:spcPct val="70000"/>
              </a:lnSpc>
              <a:spcBef>
                <a:spcPct val="30000"/>
              </a:spcBef>
              <a:spcAft>
                <a:spcPct val="30000"/>
              </a:spcAft>
              <a:buClr>
                <a:schemeClr val="tx1"/>
              </a:buClr>
              <a:buFont typeface="Verdana" pitchFamily="34" charset="0"/>
              <a:buAutoNum type="arabicPeriod"/>
              <a:defRPr/>
            </a:pPr>
            <a:r>
              <a:rPr lang="en-US" sz="1200" b="1" kern="0" dirty="0">
                <a:latin typeface="Verdana"/>
                <a:ea typeface="ＭＳ Ｐゴシック" charset="-128"/>
                <a:cs typeface="Arial"/>
              </a:rPr>
              <a:t>Process Flow </a:t>
            </a:r>
            <a:r>
              <a:rPr lang="en-US" sz="1200" b="1" kern="0" dirty="0" smtClean="0">
                <a:latin typeface="Verdana"/>
                <a:ea typeface="ＭＳ Ｐゴシック" charset="-128"/>
                <a:cs typeface="Arial"/>
              </a:rPr>
              <a:t>Diagram</a:t>
            </a:r>
            <a:endParaRPr lang="en-US" sz="1200" b="1" kern="0" dirty="0">
              <a:latin typeface="Verdana"/>
              <a:ea typeface="ＭＳ Ｐゴシック" charset="-128"/>
              <a:cs typeface="Arial"/>
            </a:endParaRPr>
          </a:p>
          <a:p>
            <a:pPr marL="381000" lvl="0" indent="-381000" defTabSz="914400">
              <a:lnSpc>
                <a:spcPct val="70000"/>
              </a:lnSpc>
              <a:spcBef>
                <a:spcPct val="30000"/>
              </a:spcBef>
              <a:spcAft>
                <a:spcPct val="30000"/>
              </a:spcAft>
              <a:buClr>
                <a:schemeClr val="tx1"/>
              </a:buClr>
              <a:buFont typeface="Verdana" pitchFamily="34" charset="0"/>
              <a:buAutoNum type="arabicPeriod"/>
              <a:defRPr/>
            </a:pPr>
            <a:r>
              <a:rPr lang="en-US" sz="1200" b="1" kern="0" dirty="0">
                <a:latin typeface="Verdana"/>
                <a:ea typeface="ＭＳ Ｐゴシック" charset="-128"/>
                <a:cs typeface="Arial"/>
              </a:rPr>
              <a:t>Process Failure Modes and Effects Analysis (PFMEA)</a:t>
            </a:r>
          </a:p>
          <a:p>
            <a:pPr marL="381000" lvl="0" indent="-381000" defTabSz="914400">
              <a:lnSpc>
                <a:spcPct val="70000"/>
              </a:lnSpc>
              <a:spcBef>
                <a:spcPct val="30000"/>
              </a:spcBef>
              <a:spcAft>
                <a:spcPct val="30000"/>
              </a:spcAft>
              <a:buClr>
                <a:schemeClr val="tx1"/>
              </a:buClr>
              <a:buFont typeface="Verdana" pitchFamily="34" charset="0"/>
              <a:buAutoNum type="arabicPeriod"/>
              <a:defRPr/>
            </a:pPr>
            <a:r>
              <a:rPr lang="en-US" sz="1200" b="1" kern="0" dirty="0">
                <a:latin typeface="Verdana"/>
                <a:ea typeface="ＭＳ Ｐゴシック" charset="-128"/>
                <a:cs typeface="Arial"/>
              </a:rPr>
              <a:t>Control Plan</a:t>
            </a:r>
          </a:p>
          <a:p>
            <a:pPr marL="381000" lvl="0" indent="-381000" defTabSz="914400">
              <a:lnSpc>
                <a:spcPct val="70000"/>
              </a:lnSpc>
              <a:spcBef>
                <a:spcPct val="30000"/>
              </a:spcBef>
              <a:spcAft>
                <a:spcPct val="30000"/>
              </a:spcAft>
              <a:buClr>
                <a:schemeClr val="tx1"/>
              </a:buClr>
              <a:buFont typeface="Verdana" pitchFamily="34" charset="0"/>
              <a:buAutoNum type="arabicPeriod"/>
              <a:defRPr/>
            </a:pPr>
            <a:r>
              <a:rPr lang="en-US" sz="1200" b="1" kern="0" dirty="0">
                <a:latin typeface="Verdana"/>
                <a:ea typeface="ＭＳ Ｐゴシック" charset="-128"/>
                <a:cs typeface="Arial"/>
              </a:rPr>
              <a:t>Measurement Systems Analysis (MSA)</a:t>
            </a:r>
          </a:p>
          <a:p>
            <a:pPr marL="381000" lvl="0" indent="-381000" defTabSz="914400">
              <a:lnSpc>
                <a:spcPct val="70000"/>
              </a:lnSpc>
              <a:spcBef>
                <a:spcPct val="30000"/>
              </a:spcBef>
              <a:spcAft>
                <a:spcPct val="30000"/>
              </a:spcAft>
              <a:buClr>
                <a:schemeClr val="tx1"/>
              </a:buClr>
              <a:buFont typeface="Verdana" pitchFamily="34" charset="0"/>
              <a:buAutoNum type="arabicPeriod"/>
              <a:defRPr/>
            </a:pPr>
            <a:r>
              <a:rPr lang="en-US" sz="1200" b="1" kern="0" dirty="0">
                <a:latin typeface="Verdana"/>
                <a:ea typeface="ＭＳ Ｐゴシック" charset="-128"/>
                <a:cs typeface="Arial"/>
              </a:rPr>
              <a:t>Dimensional </a:t>
            </a:r>
            <a:r>
              <a:rPr lang="en-US" sz="1200" b="1" kern="0" dirty="0" smtClean="0">
                <a:latin typeface="Verdana"/>
                <a:ea typeface="ＭＳ Ｐゴシック" charset="-128"/>
                <a:cs typeface="Arial"/>
              </a:rPr>
              <a:t>Results (HQMS)</a:t>
            </a:r>
            <a:endParaRPr lang="en-US" sz="1200" b="1" kern="0" dirty="0">
              <a:latin typeface="Verdana"/>
              <a:ea typeface="ＭＳ Ｐゴシック" charset="-128"/>
              <a:cs typeface="Arial"/>
            </a:endParaRPr>
          </a:p>
          <a:p>
            <a:pPr marL="381000" lvl="0" indent="-381000" defTabSz="914400">
              <a:lnSpc>
                <a:spcPct val="70000"/>
              </a:lnSpc>
              <a:spcBef>
                <a:spcPct val="30000"/>
              </a:spcBef>
              <a:spcAft>
                <a:spcPct val="30000"/>
              </a:spcAft>
              <a:buClr>
                <a:schemeClr val="tx1"/>
              </a:buClr>
              <a:buFont typeface="Verdana" pitchFamily="34" charset="0"/>
              <a:buAutoNum type="arabicPeriod"/>
              <a:defRPr/>
            </a:pPr>
            <a:r>
              <a:rPr lang="en-US" sz="1200" b="1" kern="0" dirty="0">
                <a:latin typeface="Verdana"/>
                <a:ea typeface="ＭＳ Ｐゴシック" charset="-128"/>
                <a:cs typeface="Arial"/>
              </a:rPr>
              <a:t>Records of Material / Performance Test </a:t>
            </a:r>
            <a:r>
              <a:rPr lang="en-US" sz="1200" b="1" kern="0" dirty="0" smtClean="0">
                <a:latin typeface="Verdana"/>
                <a:ea typeface="ＭＳ Ｐゴシック" charset="-128"/>
                <a:cs typeface="Arial"/>
              </a:rPr>
              <a:t>Results (HQMS)</a:t>
            </a:r>
            <a:endParaRPr lang="en-US" sz="1200" b="1" kern="0" dirty="0">
              <a:latin typeface="Verdana"/>
              <a:ea typeface="ＭＳ Ｐゴシック" charset="-128"/>
              <a:cs typeface="Arial"/>
            </a:endParaRPr>
          </a:p>
          <a:p>
            <a:pPr marL="381000" lvl="0" indent="-381000" defTabSz="914400">
              <a:lnSpc>
                <a:spcPct val="70000"/>
              </a:lnSpc>
              <a:spcBef>
                <a:spcPct val="30000"/>
              </a:spcBef>
              <a:spcAft>
                <a:spcPct val="30000"/>
              </a:spcAft>
              <a:buClr>
                <a:schemeClr val="tx1"/>
              </a:buClr>
              <a:buFont typeface="Verdana" pitchFamily="34" charset="0"/>
              <a:buAutoNum type="arabicPeriod"/>
              <a:defRPr/>
            </a:pPr>
            <a:r>
              <a:rPr lang="en-US" sz="1200" b="1" kern="0" dirty="0" smtClean="0">
                <a:solidFill>
                  <a:srgbClr val="7F7F7F"/>
                </a:solidFill>
                <a:effectLst>
                  <a:outerShdw blurRad="38100" dist="38100" dir="2700000" algn="tl">
                    <a:schemeClr val="bg1"/>
                  </a:outerShdw>
                </a:effectLst>
                <a:latin typeface="Verdana"/>
                <a:ea typeface="ＭＳ Ｐゴシック" charset="-128"/>
                <a:cs typeface="Arial"/>
              </a:rPr>
              <a:t>Initial Process Studies*</a:t>
            </a:r>
            <a:endParaRPr lang="en-US" sz="1200" b="1" kern="0" dirty="0">
              <a:solidFill>
                <a:srgbClr val="7F7F7F"/>
              </a:solidFill>
              <a:effectLst>
                <a:outerShdw blurRad="38100" dist="38100" dir="2700000" algn="tl">
                  <a:schemeClr val="bg1"/>
                </a:outerShdw>
              </a:effectLst>
              <a:latin typeface="Verdana"/>
              <a:ea typeface="ＭＳ Ｐゴシック" charset="-128"/>
              <a:cs typeface="Arial"/>
            </a:endParaRPr>
          </a:p>
          <a:p>
            <a:pPr marL="381000" lvl="0" indent="-381000" defTabSz="914400">
              <a:lnSpc>
                <a:spcPct val="70000"/>
              </a:lnSpc>
              <a:spcBef>
                <a:spcPct val="30000"/>
              </a:spcBef>
              <a:spcAft>
                <a:spcPct val="30000"/>
              </a:spcAft>
              <a:buClr>
                <a:schemeClr val="tx1"/>
              </a:buClr>
              <a:buFont typeface="Verdana" pitchFamily="34" charset="0"/>
              <a:buAutoNum type="arabicPeriod"/>
              <a:defRPr/>
            </a:pPr>
            <a:r>
              <a:rPr lang="en-US" sz="1200" b="1" kern="0" dirty="0">
                <a:latin typeface="Verdana"/>
                <a:ea typeface="ＭＳ Ｐゴシック" charset="-128"/>
                <a:cs typeface="Arial"/>
              </a:rPr>
              <a:t>Qualified Laboratory Documentation</a:t>
            </a:r>
          </a:p>
          <a:p>
            <a:pPr marL="381000" lvl="0" indent="-381000" defTabSz="914400">
              <a:lnSpc>
                <a:spcPct val="70000"/>
              </a:lnSpc>
              <a:spcBef>
                <a:spcPct val="30000"/>
              </a:spcBef>
              <a:spcAft>
                <a:spcPct val="30000"/>
              </a:spcAft>
              <a:buClr>
                <a:schemeClr val="tx1"/>
              </a:buClr>
              <a:buFont typeface="Verdana" pitchFamily="34" charset="0"/>
              <a:buAutoNum type="arabicPeriod"/>
              <a:defRPr/>
            </a:pPr>
            <a:r>
              <a:rPr lang="en-US" sz="1200" b="1" kern="0" dirty="0">
                <a:latin typeface="Verdana"/>
                <a:ea typeface="ＭＳ Ｐゴシック" charset="-128"/>
                <a:cs typeface="Arial"/>
              </a:rPr>
              <a:t>Appearance Approval Report </a:t>
            </a:r>
            <a:r>
              <a:rPr lang="en-US" sz="1200" b="1" kern="0" dirty="0" smtClean="0">
                <a:latin typeface="Verdana"/>
                <a:ea typeface="ＭＳ Ｐゴシック" charset="-128"/>
                <a:cs typeface="Arial"/>
              </a:rPr>
              <a:t>(HQMS)</a:t>
            </a:r>
            <a:endParaRPr lang="en-US" sz="1200" b="1" kern="0" dirty="0">
              <a:latin typeface="Verdana"/>
              <a:ea typeface="ＭＳ Ｐゴシック" charset="-128"/>
              <a:cs typeface="Arial"/>
            </a:endParaRPr>
          </a:p>
          <a:p>
            <a:pPr marL="381000" lvl="0" indent="-381000" defTabSz="914400">
              <a:lnSpc>
                <a:spcPct val="70000"/>
              </a:lnSpc>
              <a:spcBef>
                <a:spcPct val="30000"/>
              </a:spcBef>
              <a:spcAft>
                <a:spcPct val="30000"/>
              </a:spcAft>
              <a:buClr>
                <a:schemeClr val="tx1"/>
              </a:buClr>
              <a:buFont typeface="Verdana" pitchFamily="34" charset="0"/>
              <a:buAutoNum type="arabicPeriod"/>
              <a:defRPr/>
            </a:pPr>
            <a:r>
              <a:rPr lang="en-US" sz="1200" b="1" kern="0" dirty="0">
                <a:latin typeface="Verdana"/>
                <a:ea typeface="ＭＳ Ｐゴシック" charset="-128"/>
                <a:cs typeface="Arial"/>
              </a:rPr>
              <a:t>Sample Production Parts</a:t>
            </a:r>
          </a:p>
          <a:p>
            <a:pPr marL="381000" lvl="0" indent="-381000" defTabSz="914400">
              <a:lnSpc>
                <a:spcPct val="70000"/>
              </a:lnSpc>
              <a:spcBef>
                <a:spcPct val="30000"/>
              </a:spcBef>
              <a:spcAft>
                <a:spcPct val="30000"/>
              </a:spcAft>
              <a:buClr>
                <a:schemeClr val="tx1"/>
              </a:buClr>
              <a:buFont typeface="Verdana" pitchFamily="34" charset="0"/>
              <a:buAutoNum type="arabicPeriod"/>
              <a:defRPr/>
            </a:pPr>
            <a:r>
              <a:rPr lang="en-US" sz="1200" b="1" kern="0" dirty="0">
                <a:solidFill>
                  <a:schemeClr val="bg1">
                    <a:lumMod val="50000"/>
                  </a:schemeClr>
                </a:solidFill>
                <a:effectLst>
                  <a:outerShdw blurRad="38100" dist="38100" dir="2700000" algn="tl">
                    <a:schemeClr val="bg1"/>
                  </a:outerShdw>
                </a:effectLst>
                <a:latin typeface="Verdana"/>
                <a:ea typeface="ＭＳ Ｐゴシック" charset="-128"/>
                <a:cs typeface="Arial"/>
              </a:rPr>
              <a:t>Master </a:t>
            </a:r>
            <a:r>
              <a:rPr lang="en-US" sz="1200" b="1" kern="0" dirty="0" smtClean="0">
                <a:solidFill>
                  <a:schemeClr val="bg1">
                    <a:lumMod val="50000"/>
                  </a:schemeClr>
                </a:solidFill>
                <a:effectLst>
                  <a:outerShdw blurRad="38100" dist="38100" dir="2700000" algn="tl">
                    <a:schemeClr val="bg1"/>
                  </a:outerShdw>
                </a:effectLst>
                <a:latin typeface="Verdana"/>
                <a:ea typeface="ＭＳ Ｐゴシック" charset="-128"/>
                <a:cs typeface="Arial"/>
              </a:rPr>
              <a:t>Sample*</a:t>
            </a:r>
            <a:endParaRPr lang="en-US" sz="1200" b="1" kern="0" dirty="0">
              <a:solidFill>
                <a:schemeClr val="bg1">
                  <a:lumMod val="50000"/>
                </a:schemeClr>
              </a:solidFill>
              <a:effectLst>
                <a:outerShdw blurRad="38100" dist="38100" dir="2700000" algn="tl">
                  <a:schemeClr val="bg1"/>
                </a:outerShdw>
              </a:effectLst>
              <a:latin typeface="Verdana"/>
              <a:ea typeface="ＭＳ Ｐゴシック" charset="-128"/>
              <a:cs typeface="Arial"/>
            </a:endParaRPr>
          </a:p>
          <a:p>
            <a:pPr marL="381000" lvl="0" indent="-381000" defTabSz="914400">
              <a:lnSpc>
                <a:spcPct val="70000"/>
              </a:lnSpc>
              <a:spcBef>
                <a:spcPct val="30000"/>
              </a:spcBef>
              <a:spcAft>
                <a:spcPct val="30000"/>
              </a:spcAft>
              <a:buClr>
                <a:schemeClr val="tx1"/>
              </a:buClr>
              <a:buFont typeface="Verdana" pitchFamily="34" charset="0"/>
              <a:buAutoNum type="arabicPeriod"/>
              <a:defRPr/>
            </a:pPr>
            <a:r>
              <a:rPr lang="en-US" sz="1200" b="1" kern="0" dirty="0" smtClean="0">
                <a:solidFill>
                  <a:srgbClr val="7F7F7F"/>
                </a:solidFill>
                <a:effectLst>
                  <a:outerShdw blurRad="38100" dist="38100" dir="2700000" algn="tl">
                    <a:schemeClr val="bg1"/>
                  </a:outerShdw>
                </a:effectLst>
                <a:latin typeface="Verdana"/>
                <a:ea typeface="ＭＳ Ｐゴシック" charset="-128"/>
                <a:cs typeface="Arial"/>
              </a:rPr>
              <a:t>Checking aids (drawings)*</a:t>
            </a:r>
            <a:endParaRPr lang="en-US" sz="1200" b="1" kern="0" dirty="0">
              <a:solidFill>
                <a:srgbClr val="7F7F7F"/>
              </a:solidFill>
              <a:effectLst>
                <a:outerShdw blurRad="38100" dist="38100" dir="2700000" algn="tl">
                  <a:schemeClr val="bg1"/>
                </a:outerShdw>
              </a:effectLst>
              <a:latin typeface="Verdana"/>
              <a:ea typeface="ＭＳ Ｐゴシック" charset="-128"/>
              <a:cs typeface="Arial"/>
            </a:endParaRPr>
          </a:p>
          <a:p>
            <a:pPr marL="381000" lvl="0" indent="-381000" defTabSz="914400">
              <a:lnSpc>
                <a:spcPct val="70000"/>
              </a:lnSpc>
              <a:spcBef>
                <a:spcPct val="30000"/>
              </a:spcBef>
              <a:spcAft>
                <a:spcPct val="30000"/>
              </a:spcAft>
              <a:buClr>
                <a:schemeClr val="tx1"/>
              </a:buClr>
              <a:buFont typeface="Verdana" pitchFamily="34" charset="0"/>
              <a:buAutoNum type="arabicPeriod"/>
              <a:defRPr/>
            </a:pPr>
            <a:r>
              <a:rPr lang="en-US" sz="1200" b="1" kern="0" dirty="0" smtClean="0">
                <a:solidFill>
                  <a:schemeClr val="bg1">
                    <a:lumMod val="50000"/>
                  </a:schemeClr>
                </a:solidFill>
                <a:effectLst>
                  <a:outerShdw blurRad="38100" dist="38100" dir="2700000" algn="tl">
                    <a:schemeClr val="bg1"/>
                  </a:outerShdw>
                </a:effectLst>
                <a:latin typeface="Verdana"/>
                <a:ea typeface="ＭＳ Ｐゴシック" charset="-128"/>
                <a:cs typeface="Arial"/>
              </a:rPr>
              <a:t>Watts -Specific Requirements*</a:t>
            </a:r>
            <a:endParaRPr lang="en-US" sz="1200" b="1" kern="0" dirty="0">
              <a:solidFill>
                <a:schemeClr val="bg1">
                  <a:lumMod val="50000"/>
                </a:schemeClr>
              </a:solidFill>
              <a:effectLst>
                <a:outerShdw blurRad="38100" dist="38100" dir="2700000" algn="tl">
                  <a:schemeClr val="bg1"/>
                </a:outerShdw>
              </a:effectLst>
              <a:latin typeface="Verdana"/>
              <a:ea typeface="ＭＳ Ｐゴシック" charset="-128"/>
              <a:cs typeface="Arial"/>
            </a:endParaRPr>
          </a:p>
          <a:p>
            <a:pPr marL="381000" lvl="0" indent="-381000" defTabSz="914400">
              <a:lnSpc>
                <a:spcPct val="70000"/>
              </a:lnSpc>
              <a:spcBef>
                <a:spcPct val="30000"/>
              </a:spcBef>
              <a:spcAft>
                <a:spcPct val="30000"/>
              </a:spcAft>
              <a:buClr>
                <a:schemeClr val="tx1"/>
              </a:buClr>
              <a:buFont typeface="Verdana" pitchFamily="34" charset="0"/>
              <a:buAutoNum type="arabicPeriod"/>
              <a:defRPr/>
            </a:pPr>
            <a:r>
              <a:rPr lang="en-US" sz="1200" b="1" kern="0" dirty="0">
                <a:latin typeface="Verdana"/>
                <a:ea typeface="ＭＳ Ｐゴシック" charset="-128"/>
                <a:cs typeface="Arial"/>
              </a:rPr>
              <a:t>Part Submission Warrant (PSW) – “Production </a:t>
            </a:r>
            <a:r>
              <a:rPr lang="en-US" sz="1200" b="1" kern="0" dirty="0" smtClean="0">
                <a:latin typeface="Verdana"/>
                <a:ea typeface="ＭＳ Ｐゴシック" charset="-128"/>
                <a:cs typeface="Arial"/>
              </a:rPr>
              <a:t>Warrant</a:t>
            </a:r>
          </a:p>
          <a:p>
            <a:pPr marL="381000" lvl="0" indent="-381000" defTabSz="914400">
              <a:lnSpc>
                <a:spcPct val="70000"/>
              </a:lnSpc>
              <a:spcBef>
                <a:spcPct val="30000"/>
              </a:spcBef>
              <a:spcAft>
                <a:spcPct val="30000"/>
              </a:spcAft>
              <a:buClr>
                <a:schemeClr val="tx1"/>
              </a:buClr>
              <a:buFont typeface="Verdana" pitchFamily="34" charset="0"/>
              <a:buAutoNum type="arabicPeriod"/>
              <a:defRPr/>
            </a:pPr>
            <a:r>
              <a:rPr lang="en-US" sz="1200" b="1" kern="0" dirty="0" smtClean="0">
                <a:latin typeface="Verdana"/>
                <a:ea typeface="ＭＳ Ｐゴシック" charset="-128"/>
                <a:cs typeface="Arial"/>
              </a:rPr>
              <a:t>Packaging Requirements</a:t>
            </a:r>
          </a:p>
        </p:txBody>
      </p:sp>
      <p:pic>
        <p:nvPicPr>
          <p:cNvPr id="7" name="Picture 3" descr="C:\Users\brugger\AppData\Local\Microsoft\Windows\Temporary Internet Files\Content.IE5\RXRYDYB5\MC900431579[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0" y="1744466"/>
            <a:ext cx="2152650" cy="2167000"/>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up 12"/>
          <p:cNvGrpSpPr>
            <a:grpSpLocks/>
          </p:cNvGrpSpPr>
          <p:nvPr/>
        </p:nvGrpSpPr>
        <p:grpSpPr bwMode="auto">
          <a:xfrm>
            <a:off x="5648516" y="4612212"/>
            <a:ext cx="3285934" cy="1225924"/>
            <a:chOff x="2928" y="2688"/>
            <a:chExt cx="2400" cy="864"/>
          </a:xfrm>
          <a:solidFill>
            <a:schemeClr val="bg2">
              <a:lumMod val="60000"/>
              <a:lumOff val="40000"/>
            </a:schemeClr>
          </a:solidFill>
        </p:grpSpPr>
        <p:sp>
          <p:nvSpPr>
            <p:cNvPr id="9" name="AutoShape 5"/>
            <p:cNvSpPr>
              <a:spLocks noChangeArrowheads="1"/>
            </p:cNvSpPr>
            <p:nvPr/>
          </p:nvSpPr>
          <p:spPr bwMode="gray">
            <a:xfrm>
              <a:off x="2928" y="2688"/>
              <a:ext cx="2400" cy="864"/>
            </a:xfrm>
            <a:prstGeom prst="roundRect">
              <a:avLst>
                <a:gd name="adj" fmla="val 16667"/>
              </a:avLst>
            </a:prstGeom>
            <a:solidFill>
              <a:srgbClr val="105CA4"/>
            </a:solidFill>
            <a:ln w="9525">
              <a:noFill/>
              <a:round/>
              <a:headEnd/>
              <a:tailEnd/>
            </a:ln>
            <a:effectLst>
              <a:outerShdw dist="81320" dir="2319588" algn="ctr" rotWithShape="0">
                <a:schemeClr val="bg1">
                  <a:alpha val="50000"/>
                </a:schemeClr>
              </a:outerShdw>
            </a:effectLst>
          </p:spPr>
          <p:txBody>
            <a:bodyPr wrap="none"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rgbClr val="FFFFFF"/>
                </a:solidFill>
                <a:effectLst/>
                <a:uLnTx/>
                <a:uFillTx/>
                <a:latin typeface="Verdana" pitchFamily="34" charset="0"/>
                <a:cs typeface="Arial" charset="0"/>
              </a:endParaRPr>
            </a:p>
          </p:txBody>
        </p:sp>
        <p:sp>
          <p:nvSpPr>
            <p:cNvPr id="10" name="Rectangle 6"/>
            <p:cNvSpPr>
              <a:spLocks noChangeArrowheads="1"/>
            </p:cNvSpPr>
            <p:nvPr/>
          </p:nvSpPr>
          <p:spPr bwMode="gray">
            <a:xfrm>
              <a:off x="3067" y="2718"/>
              <a:ext cx="2191" cy="803"/>
            </a:xfrm>
            <a:prstGeom prst="rect">
              <a:avLst/>
            </a:prstGeom>
            <a:solidFill>
              <a:srgbClr val="105CA4"/>
            </a:solidFill>
            <a:ln w="9525">
              <a:noFill/>
              <a:miter lim="800000"/>
              <a:headEnd/>
              <a:tailEnd/>
            </a:ln>
            <a:extLst/>
          </p:spPr>
          <p:txBody>
            <a:bodyPr wrap="square">
              <a:spAutoFit/>
            </a:bodyPr>
            <a:lstStyle/>
            <a:p>
              <a:pPr marL="0" marR="0" lvl="0" indent="0" algn="ctr" defTabSz="914400" eaLnBrk="1" fontAlgn="auto" latinLnBrk="0" hangingPunct="1">
                <a:lnSpc>
                  <a:spcPct val="85000"/>
                </a:lnSpc>
                <a:spcBef>
                  <a:spcPct val="50000"/>
                </a:spcBef>
                <a:spcAft>
                  <a:spcPts val="0"/>
                </a:spcAft>
                <a:buClr>
                  <a:srgbClr val="1F3F5F"/>
                </a:buClr>
                <a:buSzTx/>
                <a:buFontTx/>
                <a:buNone/>
                <a:tabLst/>
                <a:defRPr/>
              </a:pPr>
              <a:r>
                <a:rPr kumimoji="0" lang="en-US" sz="1600" b="1" i="0" u="none" strike="noStrike" kern="0" cap="none" spc="0" normalizeH="0" baseline="0" noProof="0" dirty="0" smtClean="0">
                  <a:ln>
                    <a:noFill/>
                  </a:ln>
                  <a:solidFill>
                    <a:srgbClr val="FFFFFF"/>
                  </a:solidFill>
                  <a:effectLst/>
                  <a:uLnTx/>
                  <a:uFillTx/>
                  <a:latin typeface="Verdana" pitchFamily="34" charset="0"/>
                </a:rPr>
                <a:t>Supplier shall retain these *6 items</a:t>
              </a:r>
              <a:r>
                <a:rPr kumimoji="0" lang="en-US" sz="1600" b="1" i="0" u="none" strike="noStrike" kern="0" cap="none" spc="0" normalizeH="0" baseline="0" noProof="0" dirty="0" smtClean="0">
                  <a:ln>
                    <a:noFill/>
                  </a:ln>
                  <a:effectLst/>
                  <a:uLnTx/>
                  <a:uFillTx/>
                  <a:latin typeface="Verdana" pitchFamily="34" charset="0"/>
                </a:rPr>
                <a:t> </a:t>
              </a:r>
              <a:r>
                <a:rPr kumimoji="0" lang="en-US" sz="1600" b="1" i="0" u="none" strike="noStrike" kern="0" cap="none" spc="0" normalizeH="0" baseline="0" noProof="0" dirty="0" smtClean="0">
                  <a:ln>
                    <a:noFill/>
                  </a:ln>
                  <a:solidFill>
                    <a:srgbClr val="FFFFFF"/>
                  </a:solidFill>
                  <a:effectLst/>
                  <a:uLnTx/>
                  <a:uFillTx/>
                  <a:latin typeface="Verdana" pitchFamily="34" charset="0"/>
                </a:rPr>
                <a:t>at appropriate locations, and make readily available</a:t>
              </a:r>
              <a:r>
                <a:rPr kumimoji="0" lang="en-US" sz="1600" b="1" i="0" u="none" strike="noStrike" kern="0" cap="none" spc="0" normalizeH="0" noProof="0" dirty="0" smtClean="0">
                  <a:ln>
                    <a:noFill/>
                  </a:ln>
                  <a:solidFill>
                    <a:srgbClr val="FFFFFF"/>
                  </a:solidFill>
                  <a:effectLst/>
                  <a:uLnTx/>
                  <a:uFillTx/>
                  <a:latin typeface="Verdana" pitchFamily="34" charset="0"/>
                </a:rPr>
                <a:t> </a:t>
              </a:r>
              <a:r>
                <a:rPr kumimoji="0" lang="en-US" sz="1600" b="1" i="0" u="none" strike="noStrike" kern="0" cap="none" spc="0" normalizeH="0" baseline="0" noProof="0" dirty="0" smtClean="0">
                  <a:ln>
                    <a:noFill/>
                  </a:ln>
                  <a:solidFill>
                    <a:srgbClr val="FFFFFF"/>
                  </a:solidFill>
                  <a:effectLst/>
                  <a:uLnTx/>
                  <a:uFillTx/>
                  <a:latin typeface="Verdana" pitchFamily="34" charset="0"/>
                </a:rPr>
                <a:t>upon request.</a:t>
              </a:r>
            </a:p>
          </p:txBody>
        </p:sp>
      </p:grpSp>
    </p:spTree>
    <p:extLst>
      <p:ext uri="{BB962C8B-B14F-4D97-AF65-F5344CB8AC3E}">
        <p14:creationId xmlns:p14="http://schemas.microsoft.com/office/powerpoint/2010/main" val="231215416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PPAP Submission Levels </a:t>
            </a:r>
            <a:endParaRPr lang="en-US" dirty="0"/>
          </a:p>
        </p:txBody>
      </p:sp>
      <p:sp>
        <p:nvSpPr>
          <p:cNvPr id="3" name="Content Placeholder 2"/>
          <p:cNvSpPr>
            <a:spLocks noGrp="1"/>
          </p:cNvSpPr>
          <p:nvPr>
            <p:ph idx="1"/>
          </p:nvPr>
        </p:nvSpPr>
        <p:spPr>
          <a:xfrm>
            <a:off x="295275" y="1771650"/>
            <a:ext cx="8410576" cy="4616903"/>
          </a:xfrm>
        </p:spPr>
        <p:txBody>
          <a:bodyPr>
            <a:normAutofit fontScale="25000" lnSpcReduction="20000"/>
          </a:bodyPr>
          <a:lstStyle/>
          <a:p>
            <a:pPr marL="0" lvl="0" indent="0" eaLnBrk="1" hangingPunct="1">
              <a:lnSpc>
                <a:spcPct val="90000"/>
              </a:lnSpc>
              <a:spcBef>
                <a:spcPct val="30000"/>
              </a:spcBef>
              <a:spcAft>
                <a:spcPct val="30000"/>
              </a:spcAft>
              <a:buClr>
                <a:srgbClr val="A50021"/>
              </a:buClr>
              <a:buSzTx/>
              <a:buNone/>
              <a:defRPr/>
            </a:pPr>
            <a:endParaRPr lang="en-US" b="1" kern="0" dirty="0" smtClean="0">
              <a:solidFill>
                <a:schemeClr val="tx1"/>
              </a:solidFill>
              <a:latin typeface="Verdana" pitchFamily="34" charset="0"/>
              <a:ea typeface="Verdana" pitchFamily="34" charset="0"/>
              <a:cs typeface="Verdana" pitchFamily="34" charset="0"/>
            </a:endParaRPr>
          </a:p>
          <a:p>
            <a:pPr marL="0" lvl="0" indent="0" eaLnBrk="1" hangingPunct="1">
              <a:lnSpc>
                <a:spcPct val="90000"/>
              </a:lnSpc>
              <a:spcBef>
                <a:spcPct val="30000"/>
              </a:spcBef>
              <a:spcAft>
                <a:spcPct val="30000"/>
              </a:spcAft>
              <a:buClr>
                <a:srgbClr val="A50021"/>
              </a:buClr>
              <a:buSzTx/>
              <a:buNone/>
              <a:defRPr/>
            </a:pPr>
            <a:r>
              <a:rPr lang="en-US" kern="0" dirty="0" smtClean="0">
                <a:solidFill>
                  <a:schemeClr val="tx1"/>
                </a:solidFill>
                <a:latin typeface="Verdana" pitchFamily="34" charset="0"/>
                <a:ea typeface="Verdana" pitchFamily="34" charset="0"/>
                <a:cs typeface="Verdana" pitchFamily="34" charset="0"/>
              </a:rPr>
              <a:t>     	</a:t>
            </a:r>
            <a:r>
              <a:rPr lang="en-US" sz="6400" b="1" kern="0" dirty="0" smtClean="0">
                <a:solidFill>
                  <a:schemeClr val="tx1"/>
                </a:solidFill>
                <a:latin typeface="Verdana" pitchFamily="34" charset="0"/>
                <a:ea typeface="Verdana" pitchFamily="34" charset="0"/>
                <a:cs typeface="Verdana" pitchFamily="34" charset="0"/>
              </a:rPr>
              <a:t>Level 1  Production Warrant and Appearance Approval Report </a:t>
            </a:r>
            <a:endParaRPr lang="en-US" sz="6400" b="1" kern="0" dirty="0">
              <a:solidFill>
                <a:schemeClr val="tx1"/>
              </a:solidFill>
              <a:latin typeface="Verdana" pitchFamily="34" charset="0"/>
              <a:ea typeface="Verdana" pitchFamily="34" charset="0"/>
              <a:cs typeface="Verdana" pitchFamily="34" charset="0"/>
            </a:endParaRPr>
          </a:p>
          <a:p>
            <a:pPr marL="0" lvl="0" indent="0" eaLnBrk="1" hangingPunct="1">
              <a:lnSpc>
                <a:spcPct val="90000"/>
              </a:lnSpc>
              <a:spcBef>
                <a:spcPct val="30000"/>
              </a:spcBef>
              <a:spcAft>
                <a:spcPct val="30000"/>
              </a:spcAft>
              <a:buClr>
                <a:srgbClr val="A50021"/>
              </a:buClr>
              <a:buSzTx/>
              <a:buNone/>
              <a:defRPr/>
            </a:pPr>
            <a:r>
              <a:rPr lang="en-US" sz="6400" b="1" kern="0" dirty="0" smtClean="0">
                <a:solidFill>
                  <a:schemeClr val="tx1"/>
                </a:solidFill>
                <a:latin typeface="Verdana" pitchFamily="34" charset="0"/>
                <a:ea typeface="Verdana" pitchFamily="34" charset="0"/>
                <a:cs typeface="Verdana" pitchFamily="34" charset="0"/>
              </a:rPr>
              <a:t>	(if applicable) submitted to Watts</a:t>
            </a:r>
            <a:r>
              <a:rPr lang="en-US" sz="6400" kern="0" dirty="0" smtClean="0">
                <a:solidFill>
                  <a:schemeClr val="tx1"/>
                </a:solidFill>
                <a:latin typeface="Verdana" pitchFamily="34" charset="0"/>
                <a:ea typeface="Verdana" pitchFamily="34" charset="0"/>
                <a:cs typeface="Verdana" pitchFamily="34" charset="0"/>
              </a:rPr>
              <a:t>.</a:t>
            </a:r>
          </a:p>
          <a:p>
            <a:pPr marL="0" lvl="0" indent="0" eaLnBrk="1" hangingPunct="1">
              <a:lnSpc>
                <a:spcPct val="90000"/>
              </a:lnSpc>
              <a:spcBef>
                <a:spcPct val="30000"/>
              </a:spcBef>
              <a:spcAft>
                <a:spcPct val="30000"/>
              </a:spcAft>
              <a:buClr>
                <a:srgbClr val="A50021"/>
              </a:buClr>
              <a:buSzTx/>
              <a:buNone/>
              <a:defRPr/>
            </a:pPr>
            <a:endParaRPr lang="en-US" sz="6400" kern="0" dirty="0" smtClean="0">
              <a:solidFill>
                <a:schemeClr val="tx1"/>
              </a:solidFill>
              <a:latin typeface="Verdana" pitchFamily="34" charset="0"/>
              <a:ea typeface="Verdana" pitchFamily="34" charset="0"/>
              <a:cs typeface="Verdana" pitchFamily="34" charset="0"/>
            </a:endParaRPr>
          </a:p>
          <a:p>
            <a:pPr marL="0" indent="0" eaLnBrk="1" hangingPunct="1">
              <a:lnSpc>
                <a:spcPct val="90000"/>
              </a:lnSpc>
              <a:spcBef>
                <a:spcPct val="30000"/>
              </a:spcBef>
              <a:spcAft>
                <a:spcPct val="30000"/>
              </a:spcAft>
              <a:buClr>
                <a:srgbClr val="A50021"/>
              </a:buClr>
              <a:buSzTx/>
              <a:buNone/>
              <a:defRPr/>
            </a:pPr>
            <a:r>
              <a:rPr lang="en-US" sz="6400" kern="0" dirty="0">
                <a:solidFill>
                  <a:schemeClr val="tx1"/>
                </a:solidFill>
                <a:latin typeface="Verdana" pitchFamily="34" charset="0"/>
                <a:ea typeface="Verdana" pitchFamily="34" charset="0"/>
                <a:cs typeface="Verdana" pitchFamily="34" charset="0"/>
              </a:rPr>
              <a:t>	</a:t>
            </a:r>
            <a:r>
              <a:rPr lang="en-US" sz="6400" b="1" kern="0" dirty="0" smtClean="0">
                <a:solidFill>
                  <a:schemeClr val="tx1"/>
                </a:solidFill>
                <a:latin typeface="Verdana" pitchFamily="34" charset="0"/>
                <a:ea typeface="Verdana" pitchFamily="34" charset="0"/>
                <a:cs typeface="Verdana" pitchFamily="34" charset="0"/>
              </a:rPr>
              <a:t>Level 2  Production Warrant, product samples and dimensional 	results submitted </a:t>
            </a:r>
            <a:r>
              <a:rPr lang="en-US" sz="6400" b="1" kern="0" dirty="0">
                <a:solidFill>
                  <a:schemeClr val="tx1"/>
                </a:solidFill>
                <a:latin typeface="Verdana" pitchFamily="34" charset="0"/>
                <a:ea typeface="Verdana" pitchFamily="34" charset="0"/>
                <a:cs typeface="Verdana" pitchFamily="34" charset="0"/>
              </a:rPr>
              <a:t>to </a:t>
            </a:r>
            <a:r>
              <a:rPr lang="en-US" sz="6400" b="1" kern="0" dirty="0" smtClean="0">
                <a:solidFill>
                  <a:schemeClr val="tx1"/>
                </a:solidFill>
                <a:latin typeface="Verdana" pitchFamily="34" charset="0"/>
                <a:ea typeface="Verdana" pitchFamily="34" charset="0"/>
                <a:cs typeface="Verdana" pitchFamily="34" charset="0"/>
              </a:rPr>
              <a:t>Watts.</a:t>
            </a:r>
          </a:p>
          <a:p>
            <a:pPr marL="0" indent="0" eaLnBrk="1" hangingPunct="1">
              <a:lnSpc>
                <a:spcPct val="90000"/>
              </a:lnSpc>
              <a:spcBef>
                <a:spcPct val="30000"/>
              </a:spcBef>
              <a:spcAft>
                <a:spcPct val="30000"/>
              </a:spcAft>
              <a:buClr>
                <a:srgbClr val="A50021"/>
              </a:buClr>
              <a:buSzTx/>
              <a:buNone/>
              <a:defRPr/>
            </a:pPr>
            <a:endParaRPr lang="en-US" sz="6400" kern="0" dirty="0" smtClean="0">
              <a:solidFill>
                <a:schemeClr val="tx1"/>
              </a:solidFill>
              <a:latin typeface="Verdana" pitchFamily="34" charset="0"/>
              <a:ea typeface="Verdana" pitchFamily="34" charset="0"/>
              <a:cs typeface="Verdana" pitchFamily="34" charset="0"/>
            </a:endParaRPr>
          </a:p>
          <a:p>
            <a:pPr marL="0" indent="0" eaLnBrk="1" hangingPunct="1">
              <a:lnSpc>
                <a:spcPct val="90000"/>
              </a:lnSpc>
              <a:spcBef>
                <a:spcPct val="30000"/>
              </a:spcBef>
              <a:spcAft>
                <a:spcPct val="30000"/>
              </a:spcAft>
              <a:buClr>
                <a:srgbClr val="A50021"/>
              </a:buClr>
              <a:buSzTx/>
              <a:buNone/>
              <a:defRPr/>
            </a:pPr>
            <a:r>
              <a:rPr lang="en-US" sz="6400" kern="0" dirty="0">
                <a:solidFill>
                  <a:schemeClr val="tx1"/>
                </a:solidFill>
                <a:latin typeface="Verdana" pitchFamily="34" charset="0"/>
                <a:ea typeface="Verdana" pitchFamily="34" charset="0"/>
                <a:cs typeface="Verdana" pitchFamily="34" charset="0"/>
              </a:rPr>
              <a:t>	</a:t>
            </a:r>
            <a:r>
              <a:rPr lang="en-US" sz="6400" b="1" kern="0" dirty="0" smtClean="0">
                <a:solidFill>
                  <a:schemeClr val="tx1"/>
                </a:solidFill>
                <a:latin typeface="Verdana" pitchFamily="34" charset="0"/>
                <a:ea typeface="Verdana" pitchFamily="34" charset="0"/>
                <a:cs typeface="Verdana" pitchFamily="34" charset="0"/>
              </a:rPr>
              <a:t>Level 3  Production </a:t>
            </a:r>
            <a:r>
              <a:rPr lang="en-US" sz="6400" b="1" kern="0" dirty="0">
                <a:solidFill>
                  <a:schemeClr val="tx1"/>
                </a:solidFill>
                <a:latin typeface="Verdana" pitchFamily="34" charset="0"/>
                <a:ea typeface="Verdana" pitchFamily="34" charset="0"/>
                <a:cs typeface="Verdana" pitchFamily="34" charset="0"/>
              </a:rPr>
              <a:t>Warrant, product samples and </a:t>
            </a:r>
            <a:r>
              <a:rPr lang="en-US" sz="6400" b="1" kern="0" dirty="0" smtClean="0">
                <a:solidFill>
                  <a:schemeClr val="tx1"/>
                </a:solidFill>
                <a:latin typeface="Verdana" pitchFamily="34" charset="0"/>
                <a:ea typeface="Verdana" pitchFamily="34" charset="0"/>
                <a:cs typeface="Verdana" pitchFamily="34" charset="0"/>
              </a:rPr>
              <a:t>	complete supporting data submitted </a:t>
            </a:r>
            <a:r>
              <a:rPr lang="en-US" sz="6400" b="1" kern="0" dirty="0">
                <a:solidFill>
                  <a:schemeClr val="tx1"/>
                </a:solidFill>
                <a:latin typeface="Verdana" pitchFamily="34" charset="0"/>
                <a:ea typeface="Verdana" pitchFamily="34" charset="0"/>
                <a:cs typeface="Verdana" pitchFamily="34" charset="0"/>
              </a:rPr>
              <a:t>to </a:t>
            </a:r>
            <a:r>
              <a:rPr lang="en-US" sz="6400" b="1" kern="0" dirty="0" smtClean="0">
                <a:solidFill>
                  <a:schemeClr val="tx1"/>
                </a:solidFill>
                <a:latin typeface="Verdana" pitchFamily="34" charset="0"/>
                <a:ea typeface="Verdana" pitchFamily="34" charset="0"/>
                <a:cs typeface="Verdana" pitchFamily="34" charset="0"/>
              </a:rPr>
              <a:t>Watts. </a:t>
            </a:r>
          </a:p>
          <a:p>
            <a:pPr marL="0" indent="0" eaLnBrk="1" hangingPunct="1">
              <a:lnSpc>
                <a:spcPct val="90000"/>
              </a:lnSpc>
              <a:spcBef>
                <a:spcPct val="30000"/>
              </a:spcBef>
              <a:spcAft>
                <a:spcPct val="30000"/>
              </a:spcAft>
              <a:buClr>
                <a:srgbClr val="A50021"/>
              </a:buClr>
              <a:buSzTx/>
              <a:buNone/>
              <a:defRPr/>
            </a:pPr>
            <a:endParaRPr lang="en-US" sz="6400" kern="0" dirty="0" smtClean="0">
              <a:solidFill>
                <a:schemeClr val="tx1"/>
              </a:solidFill>
              <a:latin typeface="Verdana" pitchFamily="34" charset="0"/>
              <a:ea typeface="Verdana" pitchFamily="34" charset="0"/>
              <a:cs typeface="Verdana" pitchFamily="34" charset="0"/>
            </a:endParaRPr>
          </a:p>
          <a:p>
            <a:pPr marL="0" indent="0" eaLnBrk="1" hangingPunct="1">
              <a:lnSpc>
                <a:spcPct val="90000"/>
              </a:lnSpc>
              <a:spcBef>
                <a:spcPct val="30000"/>
              </a:spcBef>
              <a:spcAft>
                <a:spcPct val="30000"/>
              </a:spcAft>
              <a:buClr>
                <a:srgbClr val="A50021"/>
              </a:buClr>
              <a:buSzTx/>
              <a:buNone/>
              <a:defRPr/>
            </a:pPr>
            <a:r>
              <a:rPr lang="en-US" sz="6400" kern="0" dirty="0">
                <a:solidFill>
                  <a:schemeClr val="tx1"/>
                </a:solidFill>
                <a:latin typeface="Verdana" pitchFamily="34" charset="0"/>
                <a:ea typeface="Verdana" pitchFamily="34" charset="0"/>
                <a:cs typeface="Verdana" pitchFamily="34" charset="0"/>
              </a:rPr>
              <a:t>	</a:t>
            </a:r>
            <a:r>
              <a:rPr lang="en-US" sz="6400" kern="0" dirty="0" smtClean="0">
                <a:solidFill>
                  <a:schemeClr val="tx1"/>
                </a:solidFill>
                <a:latin typeface="Verdana" pitchFamily="34" charset="0"/>
                <a:ea typeface="Verdana" pitchFamily="34" charset="0"/>
                <a:cs typeface="Verdana" pitchFamily="34" charset="0"/>
              </a:rPr>
              <a:t> </a:t>
            </a:r>
            <a:r>
              <a:rPr lang="en-US" sz="6400" b="1" kern="0" dirty="0" smtClean="0">
                <a:solidFill>
                  <a:schemeClr val="tx1"/>
                </a:solidFill>
                <a:latin typeface="Verdana" pitchFamily="34" charset="0"/>
                <a:ea typeface="Verdana" pitchFamily="34" charset="0"/>
                <a:cs typeface="Verdana" pitchFamily="34" charset="0"/>
              </a:rPr>
              <a:t>Level 4  Production </a:t>
            </a:r>
            <a:r>
              <a:rPr lang="en-US" sz="6400" b="1" kern="0" dirty="0">
                <a:solidFill>
                  <a:schemeClr val="tx1"/>
                </a:solidFill>
                <a:latin typeface="Verdana" pitchFamily="34" charset="0"/>
                <a:ea typeface="Verdana" pitchFamily="34" charset="0"/>
                <a:cs typeface="Verdana" pitchFamily="34" charset="0"/>
              </a:rPr>
              <a:t>Warrant, </a:t>
            </a:r>
            <a:r>
              <a:rPr lang="en-US" sz="6400" b="1" kern="0" dirty="0" smtClean="0">
                <a:solidFill>
                  <a:schemeClr val="tx1"/>
                </a:solidFill>
                <a:latin typeface="Verdana" pitchFamily="34" charset="0"/>
                <a:ea typeface="Verdana" pitchFamily="34" charset="0"/>
                <a:cs typeface="Verdana" pitchFamily="34" charset="0"/>
              </a:rPr>
              <a:t>and other requirements as 	 defined by Watts.</a:t>
            </a:r>
          </a:p>
          <a:p>
            <a:pPr marL="0" indent="0" eaLnBrk="1" hangingPunct="1">
              <a:lnSpc>
                <a:spcPct val="90000"/>
              </a:lnSpc>
              <a:spcBef>
                <a:spcPct val="30000"/>
              </a:spcBef>
              <a:spcAft>
                <a:spcPct val="30000"/>
              </a:spcAft>
              <a:buClr>
                <a:srgbClr val="A50021"/>
              </a:buClr>
              <a:buSzTx/>
              <a:buNone/>
              <a:defRPr/>
            </a:pPr>
            <a:endParaRPr lang="en-US" sz="6400" kern="0" dirty="0">
              <a:solidFill>
                <a:schemeClr val="tx1"/>
              </a:solidFill>
              <a:latin typeface="Verdana" pitchFamily="34" charset="0"/>
              <a:ea typeface="Verdana" pitchFamily="34" charset="0"/>
              <a:cs typeface="Verdana" pitchFamily="34" charset="0"/>
            </a:endParaRPr>
          </a:p>
          <a:p>
            <a:pPr marL="0" indent="0" eaLnBrk="1" hangingPunct="1">
              <a:lnSpc>
                <a:spcPct val="90000"/>
              </a:lnSpc>
              <a:spcBef>
                <a:spcPct val="30000"/>
              </a:spcBef>
              <a:spcAft>
                <a:spcPct val="30000"/>
              </a:spcAft>
              <a:buClr>
                <a:srgbClr val="A50021"/>
              </a:buClr>
              <a:buSzTx/>
              <a:buNone/>
              <a:defRPr/>
            </a:pPr>
            <a:r>
              <a:rPr lang="en-US" sz="6400" kern="0" dirty="0" smtClean="0">
                <a:solidFill>
                  <a:schemeClr val="tx1"/>
                </a:solidFill>
                <a:latin typeface="Verdana" pitchFamily="34" charset="0"/>
                <a:ea typeface="Verdana" pitchFamily="34" charset="0"/>
                <a:cs typeface="Verdana" pitchFamily="34" charset="0"/>
              </a:rPr>
              <a:t>	 </a:t>
            </a:r>
            <a:r>
              <a:rPr lang="en-US" sz="6400" b="1" kern="0" dirty="0" smtClean="0">
                <a:solidFill>
                  <a:schemeClr val="tx1"/>
                </a:solidFill>
                <a:latin typeface="Verdana" pitchFamily="34" charset="0"/>
                <a:ea typeface="Verdana" pitchFamily="34" charset="0"/>
                <a:cs typeface="Verdana" pitchFamily="34" charset="0"/>
              </a:rPr>
              <a:t>Level 5  </a:t>
            </a:r>
            <a:r>
              <a:rPr lang="en-US" sz="6400" b="1" kern="0" dirty="0">
                <a:solidFill>
                  <a:schemeClr val="tx1"/>
                </a:solidFill>
                <a:latin typeface="Verdana" pitchFamily="34" charset="0"/>
                <a:ea typeface="Verdana" pitchFamily="34" charset="0"/>
                <a:cs typeface="Verdana" pitchFamily="34" charset="0"/>
              </a:rPr>
              <a:t>Production Warrant</a:t>
            </a:r>
            <a:r>
              <a:rPr lang="en-US" sz="6400" b="1" kern="0" dirty="0" smtClean="0">
                <a:solidFill>
                  <a:schemeClr val="tx1"/>
                </a:solidFill>
                <a:latin typeface="Verdana" pitchFamily="34" charset="0"/>
                <a:ea typeface="Verdana" pitchFamily="34" charset="0"/>
                <a:cs typeface="Verdana" pitchFamily="34" charset="0"/>
              </a:rPr>
              <a:t>, product samples and complete 	 supporting data (review will be at the organizations location). </a:t>
            </a:r>
            <a:endParaRPr lang="en-US" sz="6400" b="1" kern="0" dirty="0">
              <a:solidFill>
                <a:schemeClr val="tx1"/>
              </a:solidFill>
              <a:latin typeface="Verdana" pitchFamily="34" charset="0"/>
              <a:ea typeface="Verdana" pitchFamily="34" charset="0"/>
              <a:cs typeface="Verdana" pitchFamily="34" charset="0"/>
            </a:endParaRPr>
          </a:p>
          <a:p>
            <a:pPr marL="0" indent="0" eaLnBrk="1" hangingPunct="1">
              <a:lnSpc>
                <a:spcPct val="90000"/>
              </a:lnSpc>
              <a:spcBef>
                <a:spcPct val="30000"/>
              </a:spcBef>
              <a:spcAft>
                <a:spcPct val="30000"/>
              </a:spcAft>
              <a:buClr>
                <a:srgbClr val="A50021"/>
              </a:buClr>
              <a:buSzTx/>
              <a:buNone/>
              <a:defRPr/>
            </a:pPr>
            <a:endParaRPr lang="en-US" kern="0" dirty="0">
              <a:solidFill>
                <a:schemeClr val="tx1"/>
              </a:solidFill>
              <a:latin typeface="Verdana"/>
              <a:cs typeface="Arial"/>
            </a:endParaRPr>
          </a:p>
          <a:p>
            <a:pPr marL="0" indent="0" eaLnBrk="1" hangingPunct="1">
              <a:lnSpc>
                <a:spcPct val="90000"/>
              </a:lnSpc>
              <a:spcBef>
                <a:spcPct val="30000"/>
              </a:spcBef>
              <a:spcAft>
                <a:spcPct val="30000"/>
              </a:spcAft>
              <a:buClr>
                <a:srgbClr val="A50021"/>
              </a:buClr>
              <a:buSzTx/>
              <a:buNone/>
              <a:defRPr/>
            </a:pPr>
            <a:r>
              <a:rPr lang="en-US" kern="0" dirty="0" smtClean="0">
                <a:solidFill>
                  <a:schemeClr val="tx1"/>
                </a:solidFill>
                <a:latin typeface="Verdana"/>
                <a:cs typeface="Arial"/>
              </a:rPr>
              <a:t>	</a:t>
            </a:r>
            <a:endParaRPr lang="en-US" kern="0" dirty="0">
              <a:solidFill>
                <a:schemeClr val="tx1"/>
              </a:solidFill>
              <a:latin typeface="Verdana"/>
              <a:cs typeface="Arial"/>
            </a:endParaRPr>
          </a:p>
          <a:p>
            <a:pPr marL="0" indent="0" eaLnBrk="1" hangingPunct="1">
              <a:lnSpc>
                <a:spcPct val="90000"/>
              </a:lnSpc>
              <a:spcBef>
                <a:spcPct val="30000"/>
              </a:spcBef>
              <a:spcAft>
                <a:spcPct val="30000"/>
              </a:spcAft>
              <a:buClr>
                <a:srgbClr val="A50021"/>
              </a:buClr>
              <a:buSzTx/>
              <a:buNone/>
              <a:defRPr/>
            </a:pPr>
            <a:endParaRPr lang="en-US" kern="0" dirty="0">
              <a:solidFill>
                <a:schemeClr val="tx1"/>
              </a:solidFill>
              <a:latin typeface="Verdana"/>
              <a:cs typeface="Arial"/>
            </a:endParaRPr>
          </a:p>
          <a:p>
            <a:pPr marL="0" lvl="0" indent="0" eaLnBrk="1" hangingPunct="1">
              <a:lnSpc>
                <a:spcPct val="90000"/>
              </a:lnSpc>
              <a:spcBef>
                <a:spcPct val="30000"/>
              </a:spcBef>
              <a:spcAft>
                <a:spcPct val="30000"/>
              </a:spcAft>
              <a:buClr>
                <a:srgbClr val="A50021"/>
              </a:buClr>
              <a:buSzTx/>
              <a:buNone/>
              <a:defRPr/>
            </a:pPr>
            <a:r>
              <a:rPr lang="en-US" kern="0" dirty="0" smtClean="0">
                <a:solidFill>
                  <a:schemeClr val="tx1"/>
                </a:solidFill>
                <a:latin typeface="Verdana"/>
                <a:cs typeface="Arial"/>
              </a:rPr>
              <a:t> </a:t>
            </a:r>
            <a:endParaRPr lang="en-US" kern="0" dirty="0">
              <a:solidFill>
                <a:schemeClr val="tx1"/>
              </a:solidFill>
              <a:latin typeface="Verdana"/>
              <a:cs typeface="Arial"/>
            </a:endParaRPr>
          </a:p>
        </p:txBody>
      </p:sp>
      <p:sp>
        <p:nvSpPr>
          <p:cNvPr id="6" name="Footer Placeholder 5"/>
          <p:cNvSpPr>
            <a:spLocks noGrp="1"/>
          </p:cNvSpPr>
          <p:nvPr>
            <p:ph type="ftr" sz="quarter" idx="11"/>
          </p:nvPr>
        </p:nvSpPr>
        <p:spPr/>
        <p:txBody>
          <a:bodyPr/>
          <a:lstStyle/>
          <a:p>
            <a:pPr>
              <a:defRPr/>
            </a:pPr>
            <a:r>
              <a:rPr lang="en-US" smtClean="0"/>
              <a:t>Business Confidential &amp; Proprietary Information  Rev: 00</a:t>
            </a:r>
            <a:endParaRPr lang="en-US" dirty="0"/>
          </a:p>
        </p:txBody>
      </p:sp>
      <p:sp>
        <p:nvSpPr>
          <p:cNvPr id="31" name="AutoShape 50"/>
          <p:cNvSpPr>
            <a:spLocks noChangeArrowheads="1"/>
          </p:cNvSpPr>
          <p:nvPr/>
        </p:nvSpPr>
        <p:spPr bwMode="auto">
          <a:xfrm>
            <a:off x="285750" y="1771650"/>
            <a:ext cx="914400" cy="457200"/>
          </a:xfrm>
          <a:custGeom>
            <a:avLst/>
            <a:gdLst>
              <a:gd name="T0" fmla="*/ 1229029800 w 21600"/>
              <a:gd name="T1" fmla="*/ 0 h 21600"/>
              <a:gd name="T2" fmla="*/ 0 w 21600"/>
              <a:gd name="T3" fmla="*/ 102419150 h 21600"/>
              <a:gd name="T4" fmla="*/ 1229029800 w 21600"/>
              <a:gd name="T5" fmla="*/ 204838300 h 21600"/>
              <a:gd name="T6" fmla="*/ 1638706400 w 21600"/>
              <a:gd name="T7" fmla="*/ 102419150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bg2">
              <a:lumMod val="50000"/>
            </a:schemeClr>
          </a:solidFill>
          <a:ln w="9525">
            <a:solidFill>
              <a:schemeClr val="tx1"/>
            </a:solidFill>
            <a:miter lim="800000"/>
            <a:headEnd/>
            <a:tailEnd/>
          </a:ln>
        </p:spPr>
        <p:txBody>
          <a:bodyPr wrap="none" anchor="ctr"/>
          <a:lstStyle/>
          <a:p>
            <a:endParaRPr lang="en-US" dirty="0"/>
          </a:p>
        </p:txBody>
      </p:sp>
      <p:sp>
        <p:nvSpPr>
          <p:cNvPr id="32" name="AutoShape 50"/>
          <p:cNvSpPr>
            <a:spLocks noChangeArrowheads="1"/>
          </p:cNvSpPr>
          <p:nvPr/>
        </p:nvSpPr>
        <p:spPr bwMode="auto">
          <a:xfrm>
            <a:off x="304800" y="2729024"/>
            <a:ext cx="914400" cy="457200"/>
          </a:xfrm>
          <a:custGeom>
            <a:avLst/>
            <a:gdLst>
              <a:gd name="T0" fmla="*/ 1229029800 w 21600"/>
              <a:gd name="T1" fmla="*/ 0 h 21600"/>
              <a:gd name="T2" fmla="*/ 0 w 21600"/>
              <a:gd name="T3" fmla="*/ 102419150 h 21600"/>
              <a:gd name="T4" fmla="*/ 1229029800 w 21600"/>
              <a:gd name="T5" fmla="*/ 204838300 h 21600"/>
              <a:gd name="T6" fmla="*/ 1638706400 w 21600"/>
              <a:gd name="T7" fmla="*/ 102419150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bg2">
              <a:lumMod val="50000"/>
            </a:schemeClr>
          </a:solidFill>
          <a:ln w="9525">
            <a:solidFill>
              <a:schemeClr val="tx1"/>
            </a:solidFill>
            <a:miter lim="800000"/>
            <a:headEnd/>
            <a:tailEnd/>
          </a:ln>
        </p:spPr>
        <p:txBody>
          <a:bodyPr wrap="none" anchor="ctr"/>
          <a:lstStyle/>
          <a:p>
            <a:endParaRPr lang="en-US" dirty="0"/>
          </a:p>
        </p:txBody>
      </p:sp>
      <p:sp>
        <p:nvSpPr>
          <p:cNvPr id="33" name="AutoShape 50"/>
          <p:cNvSpPr>
            <a:spLocks noChangeArrowheads="1"/>
          </p:cNvSpPr>
          <p:nvPr/>
        </p:nvSpPr>
        <p:spPr bwMode="auto">
          <a:xfrm>
            <a:off x="285750" y="3582729"/>
            <a:ext cx="914400" cy="457200"/>
          </a:xfrm>
          <a:custGeom>
            <a:avLst/>
            <a:gdLst>
              <a:gd name="T0" fmla="*/ 1229029800 w 21600"/>
              <a:gd name="T1" fmla="*/ 0 h 21600"/>
              <a:gd name="T2" fmla="*/ 0 w 21600"/>
              <a:gd name="T3" fmla="*/ 102419150 h 21600"/>
              <a:gd name="T4" fmla="*/ 1229029800 w 21600"/>
              <a:gd name="T5" fmla="*/ 204838300 h 21600"/>
              <a:gd name="T6" fmla="*/ 1638706400 w 21600"/>
              <a:gd name="T7" fmla="*/ 102419150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bg2">
              <a:lumMod val="50000"/>
            </a:schemeClr>
          </a:solidFill>
          <a:ln w="9525">
            <a:solidFill>
              <a:schemeClr val="tx1"/>
            </a:solidFill>
            <a:miter lim="800000"/>
            <a:headEnd/>
            <a:tailEnd/>
          </a:ln>
        </p:spPr>
        <p:txBody>
          <a:bodyPr wrap="none" anchor="ctr"/>
          <a:lstStyle/>
          <a:p>
            <a:endParaRPr lang="en-US" dirty="0"/>
          </a:p>
        </p:txBody>
      </p:sp>
      <p:sp>
        <p:nvSpPr>
          <p:cNvPr id="34" name="AutoShape 50"/>
          <p:cNvSpPr>
            <a:spLocks noChangeArrowheads="1"/>
          </p:cNvSpPr>
          <p:nvPr/>
        </p:nvSpPr>
        <p:spPr bwMode="auto">
          <a:xfrm>
            <a:off x="304800" y="4384158"/>
            <a:ext cx="914400" cy="457200"/>
          </a:xfrm>
          <a:custGeom>
            <a:avLst/>
            <a:gdLst>
              <a:gd name="T0" fmla="*/ 1229029800 w 21600"/>
              <a:gd name="T1" fmla="*/ 0 h 21600"/>
              <a:gd name="T2" fmla="*/ 0 w 21600"/>
              <a:gd name="T3" fmla="*/ 102419150 h 21600"/>
              <a:gd name="T4" fmla="*/ 1229029800 w 21600"/>
              <a:gd name="T5" fmla="*/ 204838300 h 21600"/>
              <a:gd name="T6" fmla="*/ 1638706400 w 21600"/>
              <a:gd name="T7" fmla="*/ 102419150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bg2">
              <a:lumMod val="50000"/>
            </a:schemeClr>
          </a:solidFill>
          <a:ln w="9525">
            <a:solidFill>
              <a:schemeClr val="tx1"/>
            </a:solidFill>
            <a:miter lim="800000"/>
            <a:headEnd/>
            <a:tailEnd/>
          </a:ln>
        </p:spPr>
        <p:txBody>
          <a:bodyPr wrap="none" anchor="ctr"/>
          <a:lstStyle/>
          <a:p>
            <a:endParaRPr lang="en-US" dirty="0"/>
          </a:p>
        </p:txBody>
      </p:sp>
      <p:sp>
        <p:nvSpPr>
          <p:cNvPr id="35" name="AutoShape 50"/>
          <p:cNvSpPr>
            <a:spLocks noChangeArrowheads="1"/>
          </p:cNvSpPr>
          <p:nvPr/>
        </p:nvSpPr>
        <p:spPr bwMode="auto">
          <a:xfrm>
            <a:off x="304800" y="5133975"/>
            <a:ext cx="914400" cy="457200"/>
          </a:xfrm>
          <a:custGeom>
            <a:avLst/>
            <a:gdLst>
              <a:gd name="T0" fmla="*/ 1229029800 w 21600"/>
              <a:gd name="T1" fmla="*/ 0 h 21600"/>
              <a:gd name="T2" fmla="*/ 0 w 21600"/>
              <a:gd name="T3" fmla="*/ 102419150 h 21600"/>
              <a:gd name="T4" fmla="*/ 1229029800 w 21600"/>
              <a:gd name="T5" fmla="*/ 204838300 h 21600"/>
              <a:gd name="T6" fmla="*/ 1638706400 w 21600"/>
              <a:gd name="T7" fmla="*/ 102419150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bg2">
              <a:lumMod val="50000"/>
            </a:schemeClr>
          </a:solidFill>
          <a:ln w="9525">
            <a:solidFill>
              <a:schemeClr val="tx1"/>
            </a:solidFill>
            <a:miter lim="800000"/>
            <a:headEnd/>
            <a:tailEnd/>
          </a:ln>
        </p:spPr>
        <p:txBody>
          <a:bodyPr wrap="none" anchor="ctr"/>
          <a:lstStyle/>
          <a:p>
            <a:endParaRPr lang="en-US" dirty="0"/>
          </a:p>
        </p:txBody>
      </p:sp>
    </p:spTree>
    <p:extLst>
      <p:ext uri="{BB962C8B-B14F-4D97-AF65-F5344CB8AC3E}">
        <p14:creationId xmlns:p14="http://schemas.microsoft.com/office/powerpoint/2010/main" val="61010037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PPAP Submission Level Table</a:t>
            </a:r>
            <a:endParaRPr lang="en-US" dirty="0"/>
          </a:p>
        </p:txBody>
      </p:sp>
      <p:sp>
        <p:nvSpPr>
          <p:cNvPr id="3" name="Content Placeholder 2"/>
          <p:cNvSpPr>
            <a:spLocks noGrp="1"/>
          </p:cNvSpPr>
          <p:nvPr>
            <p:ph idx="1"/>
          </p:nvPr>
        </p:nvSpPr>
        <p:spPr>
          <a:xfrm>
            <a:off x="415926" y="1698172"/>
            <a:ext cx="5003800" cy="4734323"/>
          </a:xfrm>
          <a:noFill/>
        </p:spPr>
        <p:txBody>
          <a:bodyPr/>
          <a:lstStyle/>
          <a:p>
            <a:endParaRPr lang="en-US" dirty="0" smtClean="0"/>
          </a:p>
          <a:p>
            <a:endParaRPr lang="en-US" dirty="0"/>
          </a:p>
        </p:txBody>
      </p:sp>
      <p:sp>
        <p:nvSpPr>
          <p:cNvPr id="6" name="Footer Placeholder 5"/>
          <p:cNvSpPr>
            <a:spLocks noGrp="1"/>
          </p:cNvSpPr>
          <p:nvPr>
            <p:ph type="ftr" sz="quarter" idx="11"/>
          </p:nvPr>
        </p:nvSpPr>
        <p:spPr/>
        <p:txBody>
          <a:bodyPr/>
          <a:lstStyle/>
          <a:p>
            <a:pPr>
              <a:defRPr/>
            </a:pPr>
            <a:r>
              <a:rPr lang="en-US" smtClean="0"/>
              <a:t>Business Confidential &amp; Proprietary Information  Rev: 00</a:t>
            </a:r>
            <a:endParaRPr lang="en-US" dirty="0"/>
          </a:p>
        </p:txBody>
      </p:sp>
      <p:grpSp>
        <p:nvGrpSpPr>
          <p:cNvPr id="334" name="Group 27"/>
          <p:cNvGrpSpPr>
            <a:grpSpLocks/>
          </p:cNvGrpSpPr>
          <p:nvPr/>
        </p:nvGrpSpPr>
        <p:grpSpPr bwMode="auto">
          <a:xfrm>
            <a:off x="5970611" y="1812097"/>
            <a:ext cx="3089277" cy="1659239"/>
            <a:chOff x="1056" y="2976"/>
            <a:chExt cx="2208" cy="1420"/>
          </a:xfrm>
        </p:grpSpPr>
        <p:sp>
          <p:nvSpPr>
            <p:cNvPr id="335" name="AutoShape 25"/>
            <p:cNvSpPr>
              <a:spLocks noChangeArrowheads="1"/>
            </p:cNvSpPr>
            <p:nvPr/>
          </p:nvSpPr>
          <p:spPr bwMode="gray">
            <a:xfrm>
              <a:off x="1056" y="2976"/>
              <a:ext cx="2208" cy="1344"/>
            </a:xfrm>
            <a:prstGeom prst="roundRect">
              <a:avLst>
                <a:gd name="adj" fmla="val 16667"/>
              </a:avLst>
            </a:prstGeom>
            <a:solidFill>
              <a:schemeClr val="bg2">
                <a:lumMod val="50000"/>
              </a:schemeClr>
            </a:solidFill>
            <a:ln w="9525">
              <a:noFill/>
              <a:round/>
              <a:headEnd/>
              <a:tailEnd/>
            </a:ln>
            <a:effectLst>
              <a:outerShdw dist="81320" dir="2319588" algn="ctr" rotWithShape="0">
                <a:schemeClr val="bg1">
                  <a:alpha val="50000"/>
                </a:schemeClr>
              </a:outerShdw>
            </a:effectLst>
          </p:spPr>
          <p:txBody>
            <a:bodyPr wrap="none" anchor="ctr"/>
            <a:lstStyle/>
            <a:p>
              <a:pPr algn="ctr">
                <a:defRPr/>
              </a:pPr>
              <a:endParaRPr lang="en-US" b="1" dirty="0">
                <a:solidFill>
                  <a:schemeClr val="bg1"/>
                </a:solidFill>
                <a:latin typeface="Verdana" pitchFamily="34" charset="0"/>
                <a:cs typeface="Arial" charset="0"/>
              </a:endParaRPr>
            </a:p>
          </p:txBody>
        </p:sp>
        <p:sp>
          <p:nvSpPr>
            <p:cNvPr id="336" name="Rectangle 26"/>
            <p:cNvSpPr>
              <a:spLocks noChangeArrowheads="1"/>
            </p:cNvSpPr>
            <p:nvPr/>
          </p:nvSpPr>
          <p:spPr bwMode="gray">
            <a:xfrm>
              <a:off x="1112" y="3041"/>
              <a:ext cx="2121" cy="13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lnSpc>
                  <a:spcPct val="85000"/>
                </a:lnSpc>
                <a:spcBef>
                  <a:spcPct val="50000"/>
                </a:spcBef>
                <a:buClr>
                  <a:srgbClr val="1F3F5F"/>
                </a:buClr>
              </a:pPr>
              <a:r>
                <a:rPr lang="en-US" sz="1600" b="1" dirty="0">
                  <a:solidFill>
                    <a:schemeClr val="bg1"/>
                  </a:solidFill>
                  <a:latin typeface="Verdana" pitchFamily="34" charset="0"/>
                </a:rPr>
                <a:t>* = Supplier shall retain at appropriate locations, and submit to </a:t>
              </a:r>
              <a:r>
                <a:rPr lang="en-US" sz="1600" b="1" dirty="0" smtClean="0">
                  <a:solidFill>
                    <a:schemeClr val="bg1"/>
                  </a:solidFill>
                  <a:latin typeface="Verdana" pitchFamily="34" charset="0"/>
                </a:rPr>
                <a:t>Watts </a:t>
              </a:r>
              <a:r>
                <a:rPr lang="en-US" sz="1600" b="1" dirty="0">
                  <a:solidFill>
                    <a:schemeClr val="bg1"/>
                  </a:solidFill>
                  <a:latin typeface="Verdana" pitchFamily="34" charset="0"/>
                </a:rPr>
                <a:t>upon request.  </a:t>
              </a:r>
              <a:r>
                <a:rPr lang="en-US" sz="1600" b="1" dirty="0" smtClean="0">
                  <a:solidFill>
                    <a:schemeClr val="bg1"/>
                  </a:solidFill>
                  <a:latin typeface="Verdana" pitchFamily="34" charset="0"/>
                </a:rPr>
                <a:t>Watts </a:t>
              </a:r>
              <a:r>
                <a:rPr lang="en-US" sz="1600" b="1" dirty="0">
                  <a:solidFill>
                    <a:schemeClr val="bg1"/>
                  </a:solidFill>
                  <a:latin typeface="Verdana" pitchFamily="34" charset="0"/>
                </a:rPr>
                <a:t>will identify what is needed for submission</a:t>
              </a:r>
              <a:r>
                <a:rPr lang="en-US" b="1" dirty="0">
                  <a:solidFill>
                    <a:schemeClr val="bg1"/>
                  </a:solidFill>
                  <a:latin typeface="Verdana" pitchFamily="34" charset="0"/>
                </a:rPr>
                <a:t>.</a:t>
              </a:r>
            </a:p>
          </p:txBody>
        </p:sp>
      </p:grpSp>
      <p:grpSp>
        <p:nvGrpSpPr>
          <p:cNvPr id="337" name="Group 23"/>
          <p:cNvGrpSpPr>
            <a:grpSpLocks/>
          </p:cNvGrpSpPr>
          <p:nvPr/>
        </p:nvGrpSpPr>
        <p:grpSpPr bwMode="auto">
          <a:xfrm>
            <a:off x="5953123" y="3471336"/>
            <a:ext cx="3089277" cy="1427468"/>
            <a:chOff x="1008" y="1584"/>
            <a:chExt cx="2208" cy="1200"/>
          </a:xfrm>
          <a:solidFill>
            <a:schemeClr val="bg2">
              <a:lumMod val="50000"/>
            </a:schemeClr>
          </a:solidFill>
        </p:grpSpPr>
        <p:sp>
          <p:nvSpPr>
            <p:cNvPr id="338" name="AutoShape 21"/>
            <p:cNvSpPr>
              <a:spLocks noChangeArrowheads="1"/>
            </p:cNvSpPr>
            <p:nvPr/>
          </p:nvSpPr>
          <p:spPr bwMode="gray">
            <a:xfrm>
              <a:off x="1008" y="1584"/>
              <a:ext cx="2208" cy="1200"/>
            </a:xfrm>
            <a:prstGeom prst="roundRect">
              <a:avLst>
                <a:gd name="adj" fmla="val 16667"/>
              </a:avLst>
            </a:prstGeom>
            <a:grpFill/>
            <a:ln w="9525">
              <a:noFill/>
              <a:round/>
              <a:headEnd/>
              <a:tailEnd/>
            </a:ln>
            <a:effectLst>
              <a:outerShdw dist="81320" dir="2319588" algn="ctr" rotWithShape="0">
                <a:schemeClr val="bg1">
                  <a:alpha val="50000"/>
                </a:schemeClr>
              </a:outerShdw>
            </a:effectLst>
          </p:spPr>
          <p:txBody>
            <a:bodyPr wrap="none" anchor="ctr"/>
            <a:lstStyle/>
            <a:p>
              <a:pPr algn="ctr">
                <a:defRPr/>
              </a:pPr>
              <a:endParaRPr lang="en-US" b="1" dirty="0">
                <a:solidFill>
                  <a:schemeClr val="bg1"/>
                </a:solidFill>
                <a:latin typeface="Verdana" pitchFamily="34" charset="0"/>
                <a:cs typeface="Arial" charset="0"/>
              </a:endParaRPr>
            </a:p>
          </p:txBody>
        </p:sp>
        <p:sp>
          <p:nvSpPr>
            <p:cNvPr id="339" name="Rectangle 22"/>
            <p:cNvSpPr>
              <a:spLocks noChangeArrowheads="1"/>
            </p:cNvSpPr>
            <p:nvPr/>
          </p:nvSpPr>
          <p:spPr bwMode="gray">
            <a:xfrm>
              <a:off x="1064" y="1649"/>
              <a:ext cx="2121" cy="95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lnSpc>
                  <a:spcPct val="85000"/>
                </a:lnSpc>
                <a:spcBef>
                  <a:spcPct val="50000"/>
                </a:spcBef>
                <a:buClr>
                  <a:srgbClr val="1F3F5F"/>
                </a:buClr>
              </a:pPr>
              <a:r>
                <a:rPr lang="en-US" sz="1600" b="1" dirty="0">
                  <a:solidFill>
                    <a:schemeClr val="bg1"/>
                  </a:solidFill>
                  <a:latin typeface="Verdana" pitchFamily="34" charset="0"/>
                </a:rPr>
                <a:t>R = Supplier shall retain at appropriate locations and make </a:t>
              </a:r>
              <a:r>
                <a:rPr lang="en-US" sz="1600" b="1" i="1" dirty="0">
                  <a:solidFill>
                    <a:schemeClr val="bg1"/>
                  </a:solidFill>
                  <a:latin typeface="Verdana" pitchFamily="34" charset="0"/>
                </a:rPr>
                <a:t>readily</a:t>
              </a:r>
              <a:r>
                <a:rPr lang="en-US" sz="1600" b="1" dirty="0">
                  <a:solidFill>
                    <a:schemeClr val="bg1"/>
                  </a:solidFill>
                  <a:latin typeface="Verdana" pitchFamily="34" charset="0"/>
                </a:rPr>
                <a:t> available to </a:t>
              </a:r>
              <a:r>
                <a:rPr lang="en-US" sz="1600" b="1" dirty="0" smtClean="0">
                  <a:solidFill>
                    <a:schemeClr val="bg1"/>
                  </a:solidFill>
                  <a:latin typeface="Verdana" pitchFamily="34" charset="0"/>
                </a:rPr>
                <a:t>Watts </a:t>
              </a:r>
              <a:r>
                <a:rPr lang="en-US" sz="1600" b="1" dirty="0">
                  <a:solidFill>
                    <a:schemeClr val="bg1"/>
                  </a:solidFill>
                  <a:latin typeface="Verdana" pitchFamily="34" charset="0"/>
                </a:rPr>
                <a:t>upon </a:t>
              </a:r>
              <a:r>
                <a:rPr lang="en-US" sz="1600" b="1" dirty="0" smtClean="0">
                  <a:solidFill>
                    <a:schemeClr val="bg1"/>
                  </a:solidFill>
                  <a:latin typeface="Verdana" pitchFamily="34" charset="0"/>
                </a:rPr>
                <a:t>request.</a:t>
              </a:r>
              <a:endParaRPr lang="en-US" sz="1600" b="1" dirty="0">
                <a:solidFill>
                  <a:schemeClr val="bg1"/>
                </a:solidFill>
                <a:latin typeface="Verdana" pitchFamily="34" charset="0"/>
              </a:endParaRPr>
            </a:p>
          </p:txBody>
        </p:sp>
      </p:grpSp>
      <p:pic>
        <p:nvPicPr>
          <p:cNvPr id="1519" name="Picture 32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916" y="1449656"/>
            <a:ext cx="5910207" cy="49828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9040832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Definitions of Risk</a:t>
            </a:r>
            <a:endParaRPr lang="en-US" dirty="0"/>
          </a:p>
        </p:txBody>
      </p:sp>
      <p:sp>
        <p:nvSpPr>
          <p:cNvPr id="3" name="Content Placeholder 2"/>
          <p:cNvSpPr>
            <a:spLocks noGrp="1"/>
          </p:cNvSpPr>
          <p:nvPr>
            <p:ph idx="1"/>
          </p:nvPr>
        </p:nvSpPr>
        <p:spPr>
          <a:xfrm>
            <a:off x="415925" y="1698172"/>
            <a:ext cx="8299451" cy="4054927"/>
          </a:xfrm>
        </p:spPr>
        <p:txBody>
          <a:bodyPr>
            <a:normAutofit fontScale="92500" lnSpcReduction="20000"/>
          </a:bodyPr>
          <a:lstStyle/>
          <a:p>
            <a:pPr marL="0" lvl="0" indent="0" eaLnBrk="1" hangingPunct="1">
              <a:lnSpc>
                <a:spcPct val="110000"/>
              </a:lnSpc>
              <a:spcBef>
                <a:spcPct val="30000"/>
              </a:spcBef>
              <a:spcAft>
                <a:spcPct val="30000"/>
              </a:spcAft>
              <a:buClr>
                <a:srgbClr val="A50021"/>
              </a:buClr>
              <a:buSzTx/>
              <a:buNone/>
            </a:pPr>
            <a:r>
              <a:rPr lang="en-US" sz="1800" b="1" u="sng" kern="0" dirty="0">
                <a:solidFill>
                  <a:schemeClr val="tx1"/>
                </a:solidFill>
                <a:latin typeface="Verdana"/>
                <a:ea typeface="+mn-ea"/>
                <a:cs typeface="Arial"/>
              </a:rPr>
              <a:t>High Risk</a:t>
            </a:r>
            <a:r>
              <a:rPr lang="en-US" sz="1800" b="1" kern="0" dirty="0">
                <a:solidFill>
                  <a:schemeClr val="tx1"/>
                </a:solidFill>
                <a:latin typeface="Verdana"/>
                <a:ea typeface="+mn-ea"/>
                <a:cs typeface="Arial"/>
              </a:rPr>
              <a:t> </a:t>
            </a:r>
          </a:p>
          <a:p>
            <a:pPr marL="407988" lvl="1" indent="-171450" eaLnBrk="1" hangingPunct="1">
              <a:lnSpc>
                <a:spcPct val="110000"/>
              </a:lnSpc>
              <a:spcBef>
                <a:spcPct val="30000"/>
              </a:spcBef>
              <a:spcAft>
                <a:spcPct val="30000"/>
              </a:spcAft>
              <a:buClr>
                <a:schemeClr val="tx1"/>
              </a:buClr>
              <a:buSzTx/>
              <a:buFont typeface="Wingdings" pitchFamily="2" charset="2"/>
              <a:buChar char="Ø"/>
            </a:pPr>
            <a:r>
              <a:rPr lang="en-US" sz="1700" b="1" kern="0" dirty="0">
                <a:solidFill>
                  <a:srgbClr val="232323"/>
                </a:solidFill>
                <a:latin typeface="Verdana"/>
                <a:cs typeface="Arial"/>
              </a:rPr>
              <a:t>Parts associated with multiple critical features, complex design, or high end technology that is not yet established in the general manufacturing </a:t>
            </a:r>
            <a:r>
              <a:rPr lang="en-US" sz="1700" b="1" kern="0" dirty="0" smtClean="0">
                <a:solidFill>
                  <a:srgbClr val="232323"/>
                </a:solidFill>
                <a:latin typeface="Verdana"/>
                <a:cs typeface="Arial"/>
              </a:rPr>
              <a:t>environment. </a:t>
            </a:r>
            <a:endParaRPr lang="en-US" sz="1700" b="1" kern="0" dirty="0">
              <a:solidFill>
                <a:srgbClr val="232323"/>
              </a:solidFill>
              <a:latin typeface="Verdana"/>
              <a:cs typeface="Arial"/>
            </a:endParaRPr>
          </a:p>
          <a:p>
            <a:pPr marL="407988" lvl="1" indent="-171450" eaLnBrk="1" hangingPunct="1">
              <a:lnSpc>
                <a:spcPct val="110000"/>
              </a:lnSpc>
              <a:spcBef>
                <a:spcPct val="30000"/>
              </a:spcBef>
              <a:spcAft>
                <a:spcPct val="30000"/>
              </a:spcAft>
              <a:buClr>
                <a:schemeClr val="tx1"/>
              </a:buClr>
              <a:buSzTx/>
              <a:buFont typeface="Wingdings" pitchFamily="2" charset="2"/>
              <a:buChar char="Ø"/>
            </a:pPr>
            <a:r>
              <a:rPr lang="en-US" sz="1700" b="1" kern="0" dirty="0">
                <a:solidFill>
                  <a:srgbClr val="232323"/>
                </a:solidFill>
                <a:latin typeface="Verdana"/>
                <a:cs typeface="Arial"/>
              </a:rPr>
              <a:t>Supplier’s quality system and/or quality performance is not to </a:t>
            </a:r>
            <a:r>
              <a:rPr lang="en-US" sz="1700" b="1" kern="0" dirty="0" smtClean="0">
                <a:solidFill>
                  <a:srgbClr val="232323"/>
                </a:solidFill>
                <a:latin typeface="Verdana"/>
                <a:cs typeface="Arial"/>
              </a:rPr>
              <a:t>Watt’s satisfaction.</a:t>
            </a:r>
            <a:endParaRPr lang="en-US" sz="1700" b="1" kern="0" dirty="0">
              <a:solidFill>
                <a:srgbClr val="232323"/>
              </a:solidFill>
              <a:latin typeface="Verdana"/>
              <a:cs typeface="Arial"/>
            </a:endParaRPr>
          </a:p>
          <a:p>
            <a:pPr marL="0" lvl="0" indent="0" eaLnBrk="1" hangingPunct="1">
              <a:lnSpc>
                <a:spcPct val="110000"/>
              </a:lnSpc>
              <a:spcBef>
                <a:spcPct val="30000"/>
              </a:spcBef>
              <a:spcAft>
                <a:spcPct val="30000"/>
              </a:spcAft>
              <a:buClr>
                <a:srgbClr val="A50021"/>
              </a:buClr>
              <a:buSzTx/>
              <a:buNone/>
            </a:pPr>
            <a:r>
              <a:rPr lang="en-US" sz="1800" b="1" u="sng" kern="0" dirty="0">
                <a:solidFill>
                  <a:schemeClr val="tx1"/>
                </a:solidFill>
                <a:latin typeface="Verdana"/>
                <a:ea typeface="+mn-ea"/>
                <a:cs typeface="Arial"/>
              </a:rPr>
              <a:t>Medium Risk</a:t>
            </a:r>
          </a:p>
          <a:p>
            <a:pPr marL="407988" lvl="1" indent="-171450" eaLnBrk="1" hangingPunct="1">
              <a:lnSpc>
                <a:spcPct val="110000"/>
              </a:lnSpc>
              <a:spcBef>
                <a:spcPct val="30000"/>
              </a:spcBef>
              <a:spcAft>
                <a:spcPct val="30000"/>
              </a:spcAft>
              <a:buClr>
                <a:schemeClr val="tx1"/>
              </a:buClr>
              <a:buSzTx/>
              <a:buFont typeface="Wingdings" pitchFamily="2" charset="2"/>
              <a:buChar char="Ø"/>
            </a:pPr>
            <a:r>
              <a:rPr lang="en-US" sz="1700" b="1" kern="0" dirty="0">
                <a:solidFill>
                  <a:srgbClr val="232323"/>
                </a:solidFill>
                <a:latin typeface="Verdana"/>
                <a:cs typeface="Arial"/>
              </a:rPr>
              <a:t>Parts that have at least one critical </a:t>
            </a:r>
            <a:r>
              <a:rPr lang="en-US" sz="1700" b="1" kern="0" dirty="0" smtClean="0">
                <a:solidFill>
                  <a:srgbClr val="232323"/>
                </a:solidFill>
                <a:latin typeface="Verdana"/>
                <a:cs typeface="Arial"/>
              </a:rPr>
              <a:t>feature.</a:t>
            </a:r>
            <a:endParaRPr lang="en-US" sz="1700" b="1" kern="0" dirty="0">
              <a:solidFill>
                <a:srgbClr val="232323"/>
              </a:solidFill>
              <a:latin typeface="Verdana"/>
              <a:cs typeface="Arial"/>
            </a:endParaRPr>
          </a:p>
          <a:p>
            <a:pPr marL="0" lvl="0" indent="0" eaLnBrk="1" hangingPunct="1">
              <a:lnSpc>
                <a:spcPct val="110000"/>
              </a:lnSpc>
              <a:spcBef>
                <a:spcPct val="30000"/>
              </a:spcBef>
              <a:spcAft>
                <a:spcPct val="30000"/>
              </a:spcAft>
              <a:buClr>
                <a:srgbClr val="A50021"/>
              </a:buClr>
              <a:buSzTx/>
              <a:buNone/>
            </a:pPr>
            <a:r>
              <a:rPr lang="en-US" sz="1800" b="1" u="sng" kern="0" dirty="0">
                <a:solidFill>
                  <a:schemeClr val="tx1"/>
                </a:solidFill>
                <a:latin typeface="Verdana"/>
                <a:ea typeface="+mn-ea"/>
                <a:cs typeface="Arial"/>
              </a:rPr>
              <a:t>Low Risk</a:t>
            </a:r>
          </a:p>
          <a:p>
            <a:pPr marL="407988" lvl="1" indent="-171450" eaLnBrk="1" hangingPunct="1">
              <a:lnSpc>
                <a:spcPct val="110000"/>
              </a:lnSpc>
              <a:spcBef>
                <a:spcPct val="30000"/>
              </a:spcBef>
              <a:spcAft>
                <a:spcPct val="30000"/>
              </a:spcAft>
              <a:buClr>
                <a:schemeClr val="tx1"/>
              </a:buClr>
              <a:buSzTx/>
              <a:buFont typeface="Wingdings" pitchFamily="2" charset="2"/>
              <a:buChar char="Ø"/>
            </a:pPr>
            <a:r>
              <a:rPr lang="en-US" sz="1700" b="1" kern="0" dirty="0">
                <a:solidFill>
                  <a:srgbClr val="232323"/>
                </a:solidFill>
                <a:latin typeface="Verdana"/>
                <a:cs typeface="Arial"/>
              </a:rPr>
              <a:t>Parts that have no critical features and can be manufactured by any manufacturer in the commodity </a:t>
            </a:r>
            <a:r>
              <a:rPr lang="en-US" sz="1700" b="1" kern="0" dirty="0" smtClean="0">
                <a:solidFill>
                  <a:srgbClr val="232323"/>
                </a:solidFill>
                <a:latin typeface="Verdana"/>
                <a:cs typeface="Arial"/>
              </a:rPr>
              <a:t>category. </a:t>
            </a:r>
            <a:endParaRPr lang="en-US" sz="1700" b="1" kern="0" dirty="0">
              <a:solidFill>
                <a:srgbClr val="232323"/>
              </a:solidFill>
              <a:latin typeface="Verdana"/>
              <a:cs typeface="Arial"/>
            </a:endParaRPr>
          </a:p>
          <a:p>
            <a:pPr marL="407988" lvl="1" indent="-171450" eaLnBrk="1" hangingPunct="1">
              <a:lnSpc>
                <a:spcPct val="110000"/>
              </a:lnSpc>
              <a:spcBef>
                <a:spcPct val="30000"/>
              </a:spcBef>
              <a:spcAft>
                <a:spcPct val="30000"/>
              </a:spcAft>
              <a:buClr>
                <a:schemeClr val="tx1"/>
              </a:buClr>
              <a:buSzTx/>
              <a:buFont typeface="Wingdings" pitchFamily="2" charset="2"/>
              <a:buChar char="Ø"/>
            </a:pPr>
            <a:r>
              <a:rPr lang="en-US" sz="1700" b="1" kern="0" dirty="0">
                <a:solidFill>
                  <a:srgbClr val="232323"/>
                </a:solidFill>
                <a:latin typeface="Verdana"/>
                <a:cs typeface="Arial"/>
              </a:rPr>
              <a:t>Supplier’s quality system and quality performance are </a:t>
            </a:r>
            <a:r>
              <a:rPr lang="en-US" sz="1700" b="1" kern="0" dirty="0" smtClean="0">
                <a:solidFill>
                  <a:srgbClr val="232323"/>
                </a:solidFill>
                <a:latin typeface="Verdana"/>
                <a:cs typeface="Arial"/>
              </a:rPr>
              <a:t>acceptable.</a:t>
            </a:r>
            <a:endParaRPr lang="en-US" sz="1700" b="1" kern="0" dirty="0">
              <a:solidFill>
                <a:srgbClr val="232323"/>
              </a:solidFill>
              <a:latin typeface="Verdana"/>
              <a:cs typeface="Arial"/>
            </a:endParaRPr>
          </a:p>
          <a:p>
            <a:endParaRPr lang="en-US" dirty="0"/>
          </a:p>
        </p:txBody>
      </p:sp>
      <p:sp>
        <p:nvSpPr>
          <p:cNvPr id="6" name="Footer Placeholder 5"/>
          <p:cNvSpPr>
            <a:spLocks noGrp="1"/>
          </p:cNvSpPr>
          <p:nvPr>
            <p:ph type="ftr" sz="quarter" idx="11"/>
          </p:nvPr>
        </p:nvSpPr>
        <p:spPr/>
        <p:txBody>
          <a:bodyPr/>
          <a:lstStyle/>
          <a:p>
            <a:pPr>
              <a:defRPr/>
            </a:pPr>
            <a:r>
              <a:rPr lang="en-US" smtClean="0"/>
              <a:t>Business Confidential &amp; Proprietary Information  Rev: 00</a:t>
            </a:r>
            <a:endParaRPr lang="en-US" dirty="0"/>
          </a:p>
        </p:txBody>
      </p:sp>
    </p:spTree>
    <p:extLst>
      <p:ext uri="{BB962C8B-B14F-4D97-AF65-F5344CB8AC3E}">
        <p14:creationId xmlns:p14="http://schemas.microsoft.com/office/powerpoint/2010/main" val="410732927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Submission Level Requirements</a:t>
            </a:r>
            <a:endParaRPr lang="en-US" dirty="0"/>
          </a:p>
        </p:txBody>
      </p:sp>
      <p:sp>
        <p:nvSpPr>
          <p:cNvPr id="3" name="Content Placeholder 2"/>
          <p:cNvSpPr>
            <a:spLocks noGrp="1"/>
          </p:cNvSpPr>
          <p:nvPr>
            <p:ph idx="1"/>
          </p:nvPr>
        </p:nvSpPr>
        <p:spPr>
          <a:xfrm>
            <a:off x="486065" y="1793175"/>
            <a:ext cx="8299451" cy="4054927"/>
          </a:xfrm>
        </p:spPr>
        <p:txBody>
          <a:bodyPr/>
          <a:lstStyle/>
          <a:p>
            <a:pPr marL="0" indent="0" eaLnBrk="1" hangingPunct="1">
              <a:buClr>
                <a:srgbClr val="A50021"/>
              </a:buClr>
              <a:buNone/>
              <a:defRPr/>
            </a:pPr>
            <a:r>
              <a:rPr lang="en-US" sz="1600" b="1" u="sng" dirty="0" smtClean="0">
                <a:solidFill>
                  <a:schemeClr val="tx1"/>
                </a:solidFill>
                <a:effectLst>
                  <a:outerShdw blurRad="38100" dist="38100" dir="2700000" algn="tl">
                    <a:srgbClr val="C0C0C0"/>
                  </a:outerShdw>
                </a:effectLst>
                <a:latin typeface="Verdana" pitchFamily="34" charset="0"/>
                <a:ea typeface="Verdana" pitchFamily="34" charset="0"/>
                <a:cs typeface="Verdana" pitchFamily="34" charset="0"/>
              </a:rPr>
              <a:t>New </a:t>
            </a:r>
            <a:r>
              <a:rPr lang="en-US" sz="1600" b="1" u="sng" dirty="0">
                <a:solidFill>
                  <a:schemeClr val="tx1"/>
                </a:solidFill>
                <a:effectLst>
                  <a:outerShdw blurRad="38100" dist="38100" dir="2700000" algn="tl">
                    <a:srgbClr val="C0C0C0"/>
                  </a:outerShdw>
                </a:effectLst>
                <a:latin typeface="Verdana" pitchFamily="34" charset="0"/>
                <a:ea typeface="Verdana" pitchFamily="34" charset="0"/>
                <a:cs typeface="Verdana" pitchFamily="34" charset="0"/>
              </a:rPr>
              <a:t>Parts</a:t>
            </a:r>
          </a:p>
          <a:p>
            <a:pPr lvl="1" eaLnBrk="1" hangingPunct="1">
              <a:buClr>
                <a:schemeClr val="tx1"/>
              </a:buClr>
              <a:buFont typeface="Wingdings" pitchFamily="2" charset="2"/>
              <a:buChar char="Ø"/>
              <a:defRPr/>
            </a:pPr>
            <a:r>
              <a:rPr lang="en-US" sz="1600" b="1" dirty="0" smtClean="0">
                <a:latin typeface="Verdana" pitchFamily="34" charset="0"/>
                <a:ea typeface="Verdana" pitchFamily="34" charset="0"/>
                <a:cs typeface="Verdana" pitchFamily="34" charset="0"/>
              </a:rPr>
              <a:t>Level </a:t>
            </a:r>
            <a:r>
              <a:rPr lang="en-US" sz="1600" b="1" dirty="0">
                <a:latin typeface="Verdana" pitchFamily="34" charset="0"/>
                <a:ea typeface="Verdana" pitchFamily="34" charset="0"/>
                <a:cs typeface="Verdana" pitchFamily="34" charset="0"/>
              </a:rPr>
              <a:t>3 is required </a:t>
            </a:r>
            <a:r>
              <a:rPr lang="en-US" sz="1600" b="1" dirty="0" smtClean="0">
                <a:latin typeface="Verdana" pitchFamily="34" charset="0"/>
                <a:ea typeface="Verdana" pitchFamily="34" charset="0"/>
                <a:cs typeface="Verdana" pitchFamily="34" charset="0"/>
              </a:rPr>
              <a:t>for all New Part Numbers. </a:t>
            </a:r>
            <a:endParaRPr lang="en-US" sz="1600" b="1" dirty="0">
              <a:latin typeface="Verdana" pitchFamily="34" charset="0"/>
              <a:ea typeface="Verdana" pitchFamily="34" charset="0"/>
              <a:cs typeface="Verdana" pitchFamily="34" charset="0"/>
            </a:endParaRPr>
          </a:p>
          <a:p>
            <a:pPr marL="0" indent="0" eaLnBrk="1" hangingPunct="1">
              <a:buClr>
                <a:srgbClr val="A50021"/>
              </a:buClr>
              <a:buNone/>
              <a:defRPr/>
            </a:pPr>
            <a:r>
              <a:rPr lang="en-US" sz="1600" b="1" u="sng" dirty="0">
                <a:solidFill>
                  <a:schemeClr val="tx1"/>
                </a:solidFill>
                <a:effectLst>
                  <a:outerShdw blurRad="38100" dist="38100" dir="2700000" algn="tl">
                    <a:srgbClr val="C0C0C0"/>
                  </a:outerShdw>
                </a:effectLst>
                <a:latin typeface="Verdana" pitchFamily="34" charset="0"/>
                <a:ea typeface="Verdana" pitchFamily="34" charset="0"/>
                <a:cs typeface="Verdana" pitchFamily="34" charset="0"/>
              </a:rPr>
              <a:t>Part Changes</a:t>
            </a:r>
          </a:p>
          <a:p>
            <a:pPr lvl="1" eaLnBrk="1" hangingPunct="1">
              <a:buClr>
                <a:schemeClr val="tx1"/>
              </a:buClr>
              <a:buFont typeface="Wingdings" pitchFamily="2" charset="2"/>
              <a:buChar char="Ø"/>
              <a:defRPr/>
            </a:pPr>
            <a:r>
              <a:rPr lang="en-US" sz="1600" b="1" dirty="0">
                <a:latin typeface="Verdana" pitchFamily="34" charset="0"/>
                <a:ea typeface="Verdana" pitchFamily="34" charset="0"/>
                <a:cs typeface="Verdana" pitchFamily="34" charset="0"/>
              </a:rPr>
              <a:t>Level 3 is required for Parts produced at a new or additional </a:t>
            </a:r>
            <a:r>
              <a:rPr lang="en-US" sz="1600" b="1" dirty="0" smtClean="0">
                <a:latin typeface="Verdana" pitchFamily="34" charset="0"/>
                <a:ea typeface="Verdana" pitchFamily="34" charset="0"/>
                <a:cs typeface="Verdana" pitchFamily="34" charset="0"/>
              </a:rPr>
              <a:t>locations and is the default level for Watts products.</a:t>
            </a:r>
            <a:endParaRPr lang="en-US" sz="1600" b="1" dirty="0">
              <a:latin typeface="Verdana" pitchFamily="34" charset="0"/>
              <a:ea typeface="Verdana" pitchFamily="34" charset="0"/>
              <a:cs typeface="Verdana" pitchFamily="34" charset="0"/>
            </a:endParaRPr>
          </a:p>
          <a:p>
            <a:pPr lvl="1" eaLnBrk="1" hangingPunct="1">
              <a:buClr>
                <a:schemeClr val="tx1"/>
              </a:buClr>
              <a:buFont typeface="Wingdings" pitchFamily="2" charset="2"/>
              <a:buChar char="Ø"/>
              <a:defRPr/>
            </a:pPr>
            <a:r>
              <a:rPr lang="en-US" sz="1600" b="1" dirty="0" smtClean="0">
                <a:latin typeface="Verdana" pitchFamily="34" charset="0"/>
                <a:ea typeface="Verdana" pitchFamily="34" charset="0"/>
                <a:cs typeface="Verdana" pitchFamily="34" charset="0"/>
              </a:rPr>
              <a:t>Review PPAP 4</a:t>
            </a:r>
            <a:r>
              <a:rPr lang="en-US" sz="1600" b="1" baseline="30000" dirty="0" smtClean="0">
                <a:latin typeface="Verdana" pitchFamily="34" charset="0"/>
                <a:ea typeface="Verdana" pitchFamily="34" charset="0"/>
                <a:cs typeface="Verdana" pitchFamily="34" charset="0"/>
              </a:rPr>
              <a:t>th</a:t>
            </a:r>
            <a:r>
              <a:rPr lang="en-US" sz="1600" b="1" dirty="0" smtClean="0">
                <a:latin typeface="Verdana" pitchFamily="34" charset="0"/>
                <a:ea typeface="Verdana" pitchFamily="34" charset="0"/>
                <a:cs typeface="Verdana" pitchFamily="34" charset="0"/>
              </a:rPr>
              <a:t> edition requirements for further defined details for notification of changes and PPAP requirements.  </a:t>
            </a:r>
          </a:p>
          <a:p>
            <a:endParaRPr lang="en-US" dirty="0"/>
          </a:p>
        </p:txBody>
      </p:sp>
      <p:sp>
        <p:nvSpPr>
          <p:cNvPr id="6" name="Footer Placeholder 5"/>
          <p:cNvSpPr>
            <a:spLocks noGrp="1"/>
          </p:cNvSpPr>
          <p:nvPr>
            <p:ph type="ftr" sz="quarter" idx="11"/>
          </p:nvPr>
        </p:nvSpPr>
        <p:spPr/>
        <p:txBody>
          <a:bodyPr/>
          <a:lstStyle/>
          <a:p>
            <a:pPr>
              <a:defRPr/>
            </a:pPr>
            <a:r>
              <a:rPr lang="en-US" smtClean="0"/>
              <a:t>Business Confidential &amp; Proprietary Information  Rev: 00</a:t>
            </a:r>
            <a:endParaRPr lang="en-US" dirty="0"/>
          </a:p>
        </p:txBody>
      </p:sp>
      <p:grpSp>
        <p:nvGrpSpPr>
          <p:cNvPr id="7" name="Group 4"/>
          <p:cNvGrpSpPr>
            <a:grpSpLocks/>
          </p:cNvGrpSpPr>
          <p:nvPr/>
        </p:nvGrpSpPr>
        <p:grpSpPr bwMode="auto">
          <a:xfrm>
            <a:off x="1675165" y="5313363"/>
            <a:ext cx="5562600" cy="762000"/>
            <a:chOff x="1200" y="3360"/>
            <a:chExt cx="3456" cy="480"/>
          </a:xfrm>
          <a:solidFill>
            <a:schemeClr val="bg2">
              <a:lumMod val="50000"/>
            </a:schemeClr>
          </a:solidFill>
        </p:grpSpPr>
        <p:sp>
          <p:nvSpPr>
            <p:cNvPr id="8" name="AutoShape 5"/>
            <p:cNvSpPr>
              <a:spLocks noChangeArrowheads="1"/>
            </p:cNvSpPr>
            <p:nvPr/>
          </p:nvSpPr>
          <p:spPr bwMode="gray">
            <a:xfrm>
              <a:off x="1200" y="3360"/>
              <a:ext cx="3456" cy="480"/>
            </a:xfrm>
            <a:prstGeom prst="roundRect">
              <a:avLst>
                <a:gd name="adj" fmla="val 16667"/>
              </a:avLst>
            </a:prstGeom>
            <a:grpFill/>
            <a:ln w="9525">
              <a:noFill/>
              <a:round/>
              <a:headEnd/>
              <a:tailEnd/>
            </a:ln>
            <a:effectLst>
              <a:outerShdw dist="81320" dir="2319588" algn="ctr" rotWithShape="0">
                <a:schemeClr val="bg1">
                  <a:alpha val="50000"/>
                </a:schemeClr>
              </a:outerShdw>
            </a:effectLst>
          </p:spPr>
          <p:txBody>
            <a:bodyPr wrap="none" anchor="ctr"/>
            <a:lstStyle/>
            <a:p>
              <a:pPr algn="ctr">
                <a:defRPr/>
              </a:pPr>
              <a:endParaRPr lang="en-US" b="1" dirty="0">
                <a:solidFill>
                  <a:schemeClr val="bg1"/>
                </a:solidFill>
                <a:latin typeface="Verdana" pitchFamily="34" charset="0"/>
                <a:cs typeface="Arial" charset="0"/>
              </a:endParaRPr>
            </a:p>
          </p:txBody>
        </p:sp>
        <p:sp>
          <p:nvSpPr>
            <p:cNvPr id="9" name="Rectangle 6"/>
            <p:cNvSpPr>
              <a:spLocks noChangeArrowheads="1"/>
            </p:cNvSpPr>
            <p:nvPr/>
          </p:nvSpPr>
          <p:spPr bwMode="gray">
            <a:xfrm>
              <a:off x="1288" y="3427"/>
              <a:ext cx="3319" cy="35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lnSpc>
                  <a:spcPct val="85000"/>
                </a:lnSpc>
                <a:spcBef>
                  <a:spcPct val="50000"/>
                </a:spcBef>
                <a:buClr>
                  <a:srgbClr val="1F3F5F"/>
                </a:buClr>
              </a:pPr>
              <a:r>
                <a:rPr lang="en-US" b="1" dirty="0" smtClean="0">
                  <a:solidFill>
                    <a:schemeClr val="bg1"/>
                  </a:solidFill>
                  <a:latin typeface="Verdana" pitchFamily="34" charset="0"/>
                </a:rPr>
                <a:t>Watts </a:t>
              </a:r>
              <a:r>
                <a:rPr lang="en-US" b="1" dirty="0">
                  <a:solidFill>
                    <a:schemeClr val="bg1"/>
                  </a:solidFill>
                  <a:latin typeface="Verdana" pitchFamily="34" charset="0"/>
                </a:rPr>
                <a:t>reserves the right to redefine the submission level </a:t>
              </a:r>
              <a:r>
                <a:rPr lang="en-US" b="1" dirty="0" smtClean="0">
                  <a:solidFill>
                    <a:schemeClr val="bg1"/>
                  </a:solidFill>
                  <a:latin typeface="Verdana" pitchFamily="34" charset="0"/>
                </a:rPr>
                <a:t>required.</a:t>
              </a:r>
              <a:endParaRPr lang="en-US" b="1" dirty="0">
                <a:solidFill>
                  <a:schemeClr val="bg1"/>
                </a:solidFill>
                <a:latin typeface="Verdana" pitchFamily="34" charset="0"/>
              </a:endParaRPr>
            </a:p>
          </p:txBody>
        </p:sp>
      </p:grpSp>
    </p:spTree>
    <p:extLst>
      <p:ext uri="{BB962C8B-B14F-4D97-AF65-F5344CB8AC3E}">
        <p14:creationId xmlns:p14="http://schemas.microsoft.com/office/powerpoint/2010/main" val="60121452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PPAP Status</a:t>
            </a:r>
            <a:endParaRPr lang="en-US" dirty="0"/>
          </a:p>
        </p:txBody>
      </p:sp>
      <p:sp>
        <p:nvSpPr>
          <p:cNvPr id="3" name="Content Placeholder 2"/>
          <p:cNvSpPr>
            <a:spLocks noGrp="1"/>
          </p:cNvSpPr>
          <p:nvPr>
            <p:ph idx="1"/>
          </p:nvPr>
        </p:nvSpPr>
        <p:spPr>
          <a:xfrm>
            <a:off x="415926" y="1507672"/>
            <a:ext cx="8299451" cy="4054927"/>
          </a:xfrm>
        </p:spPr>
        <p:txBody>
          <a:bodyPr/>
          <a:lstStyle/>
          <a:p>
            <a:pPr marL="228600" lvl="1" indent="0" eaLnBrk="1" hangingPunct="1">
              <a:buClr>
                <a:srgbClr val="A50021"/>
              </a:buClr>
              <a:buNone/>
            </a:pPr>
            <a:r>
              <a:rPr lang="en-US" sz="1400" b="1" dirty="0">
                <a:solidFill>
                  <a:schemeClr val="tx1"/>
                </a:solidFill>
                <a:latin typeface="Verdana" pitchFamily="34" charset="0"/>
                <a:ea typeface="Verdana" pitchFamily="34" charset="0"/>
                <a:cs typeface="Verdana" pitchFamily="34" charset="0"/>
              </a:rPr>
              <a:t>Approved</a:t>
            </a:r>
          </a:p>
          <a:p>
            <a:pPr lvl="1" eaLnBrk="1" hangingPunct="1">
              <a:buClr>
                <a:schemeClr val="tx1"/>
              </a:buClr>
              <a:buFont typeface="Wingdings" pitchFamily="2" charset="2"/>
              <a:buChar char="Ø"/>
            </a:pPr>
            <a:r>
              <a:rPr lang="en-US" sz="1600" b="1" dirty="0">
                <a:latin typeface="Verdana" pitchFamily="34" charset="0"/>
                <a:ea typeface="Verdana" pitchFamily="34" charset="0"/>
                <a:cs typeface="Verdana" pitchFamily="34" charset="0"/>
              </a:rPr>
              <a:t>The part meets all </a:t>
            </a:r>
            <a:r>
              <a:rPr lang="en-US" sz="1600" b="1" dirty="0" smtClean="0">
                <a:latin typeface="Verdana" pitchFamily="34" charset="0"/>
                <a:ea typeface="Verdana" pitchFamily="34" charset="0"/>
                <a:cs typeface="Verdana" pitchFamily="34" charset="0"/>
              </a:rPr>
              <a:t>Watts requirements.</a:t>
            </a:r>
            <a:endParaRPr lang="en-US" sz="1600" b="1" dirty="0">
              <a:latin typeface="Verdana" pitchFamily="34" charset="0"/>
              <a:ea typeface="Verdana" pitchFamily="34" charset="0"/>
              <a:cs typeface="Verdana" pitchFamily="34" charset="0"/>
            </a:endParaRPr>
          </a:p>
          <a:p>
            <a:pPr lvl="1" eaLnBrk="1" hangingPunct="1">
              <a:buClr>
                <a:schemeClr val="tx1"/>
              </a:buClr>
              <a:buFont typeface="Wingdings" pitchFamily="2" charset="2"/>
              <a:buChar char="Ø"/>
            </a:pPr>
            <a:r>
              <a:rPr lang="en-US" sz="1600" b="1" dirty="0">
                <a:latin typeface="Verdana" pitchFamily="34" charset="0"/>
                <a:ea typeface="Verdana" pitchFamily="34" charset="0"/>
                <a:cs typeface="Verdana" pitchFamily="34" charset="0"/>
              </a:rPr>
              <a:t>Supplier is authorized to ship production quantities of the </a:t>
            </a:r>
            <a:r>
              <a:rPr lang="en-US" sz="1600" b="1" dirty="0" smtClean="0">
                <a:latin typeface="Verdana" pitchFamily="34" charset="0"/>
                <a:ea typeface="Verdana" pitchFamily="34" charset="0"/>
                <a:cs typeface="Verdana" pitchFamily="34" charset="0"/>
              </a:rPr>
              <a:t>part.</a:t>
            </a:r>
          </a:p>
          <a:p>
            <a:pPr lvl="1" eaLnBrk="1" hangingPunct="1">
              <a:buClr>
                <a:srgbClr val="A50021"/>
              </a:buClr>
              <a:buFont typeface="Wingdings" pitchFamily="2" charset="2"/>
              <a:buChar char="Ø"/>
            </a:pPr>
            <a:endParaRPr lang="en-US" sz="1600" b="1" dirty="0">
              <a:latin typeface="Verdana" pitchFamily="34" charset="0"/>
              <a:ea typeface="Verdana" pitchFamily="34" charset="0"/>
              <a:cs typeface="Verdana" pitchFamily="34" charset="0"/>
            </a:endParaRPr>
          </a:p>
          <a:p>
            <a:pPr marL="228600" lvl="1" indent="0" eaLnBrk="1" hangingPunct="1">
              <a:buClr>
                <a:srgbClr val="A50021"/>
              </a:buClr>
              <a:buNone/>
            </a:pPr>
            <a:r>
              <a:rPr lang="en-US" sz="1400" b="1" dirty="0" smtClean="0">
                <a:solidFill>
                  <a:schemeClr val="tx1"/>
                </a:solidFill>
                <a:latin typeface="Verdana" pitchFamily="34" charset="0"/>
                <a:ea typeface="Verdana" pitchFamily="34" charset="0"/>
                <a:cs typeface="Verdana" pitchFamily="34" charset="0"/>
              </a:rPr>
              <a:t>Deviation</a:t>
            </a:r>
            <a:endParaRPr lang="en-US" sz="1400" b="1" dirty="0">
              <a:solidFill>
                <a:schemeClr val="tx1"/>
              </a:solidFill>
              <a:latin typeface="Verdana" pitchFamily="34" charset="0"/>
              <a:ea typeface="Verdana" pitchFamily="34" charset="0"/>
              <a:cs typeface="Verdana" pitchFamily="34" charset="0"/>
            </a:endParaRPr>
          </a:p>
          <a:p>
            <a:pPr lvl="1" eaLnBrk="1" hangingPunct="1">
              <a:buClr>
                <a:schemeClr val="tx1"/>
              </a:buClr>
              <a:buFont typeface="Wingdings" pitchFamily="2" charset="2"/>
              <a:buChar char="Ø"/>
            </a:pPr>
            <a:r>
              <a:rPr lang="en-US" sz="1600" b="1" dirty="0">
                <a:latin typeface="Verdana" pitchFamily="34" charset="0"/>
                <a:ea typeface="Verdana" pitchFamily="34" charset="0"/>
                <a:cs typeface="Verdana" pitchFamily="34" charset="0"/>
              </a:rPr>
              <a:t>Permits shipment of part on a limited time or piece quantity </a:t>
            </a:r>
            <a:r>
              <a:rPr lang="en-US" sz="1600" b="1" dirty="0" smtClean="0">
                <a:latin typeface="Verdana" pitchFamily="34" charset="0"/>
                <a:ea typeface="Verdana" pitchFamily="34" charset="0"/>
                <a:cs typeface="Verdana" pitchFamily="34" charset="0"/>
              </a:rPr>
              <a:t>basis under deviation.</a:t>
            </a:r>
          </a:p>
          <a:p>
            <a:pPr lvl="1" eaLnBrk="1" hangingPunct="1">
              <a:buClr>
                <a:srgbClr val="A50021"/>
              </a:buClr>
              <a:buFont typeface="Wingdings" pitchFamily="2" charset="2"/>
              <a:buChar char="Ø"/>
            </a:pPr>
            <a:endParaRPr lang="en-US" sz="1600" b="1" dirty="0">
              <a:latin typeface="Verdana" pitchFamily="34" charset="0"/>
              <a:ea typeface="Verdana" pitchFamily="34" charset="0"/>
              <a:cs typeface="Verdana" pitchFamily="34" charset="0"/>
            </a:endParaRPr>
          </a:p>
          <a:p>
            <a:pPr marL="228600" lvl="1" indent="0" eaLnBrk="1" hangingPunct="1">
              <a:buClr>
                <a:srgbClr val="A50021"/>
              </a:buClr>
              <a:buNone/>
            </a:pPr>
            <a:r>
              <a:rPr lang="en-US" sz="1400" b="1" dirty="0">
                <a:solidFill>
                  <a:schemeClr val="tx1"/>
                </a:solidFill>
                <a:latin typeface="Verdana" pitchFamily="34" charset="0"/>
                <a:ea typeface="Verdana" pitchFamily="34" charset="0"/>
                <a:cs typeface="Verdana" pitchFamily="34" charset="0"/>
              </a:rPr>
              <a:t>Rejected</a:t>
            </a:r>
          </a:p>
          <a:p>
            <a:pPr lvl="1" eaLnBrk="1" hangingPunct="1">
              <a:buClr>
                <a:schemeClr val="tx1"/>
              </a:buClr>
              <a:buFont typeface="Wingdings" pitchFamily="2" charset="2"/>
              <a:buChar char="Ø"/>
            </a:pPr>
            <a:r>
              <a:rPr lang="en-US" sz="1600" b="1" dirty="0">
                <a:latin typeface="Verdana" pitchFamily="34" charset="0"/>
                <a:ea typeface="Verdana" pitchFamily="34" charset="0"/>
                <a:cs typeface="Verdana" pitchFamily="34" charset="0"/>
              </a:rPr>
              <a:t>The part does not meet </a:t>
            </a:r>
            <a:r>
              <a:rPr lang="en-US" sz="1600" b="1" dirty="0" smtClean="0">
                <a:latin typeface="Verdana" pitchFamily="34" charset="0"/>
                <a:ea typeface="Verdana" pitchFamily="34" charset="0"/>
                <a:cs typeface="Verdana" pitchFamily="34" charset="0"/>
              </a:rPr>
              <a:t>Watts </a:t>
            </a:r>
            <a:r>
              <a:rPr lang="en-US" sz="1600" b="1" dirty="0">
                <a:latin typeface="Verdana" pitchFamily="34" charset="0"/>
                <a:ea typeface="Verdana" pitchFamily="34" charset="0"/>
                <a:cs typeface="Verdana" pitchFamily="34" charset="0"/>
              </a:rPr>
              <a:t>requirements, based on the production lot from which it was taken and/or accompanying </a:t>
            </a:r>
            <a:r>
              <a:rPr lang="en-US" sz="1600" b="1" dirty="0" smtClean="0">
                <a:latin typeface="Verdana" pitchFamily="34" charset="0"/>
                <a:ea typeface="Verdana" pitchFamily="34" charset="0"/>
                <a:cs typeface="Verdana" pitchFamily="34" charset="0"/>
              </a:rPr>
              <a:t>documentation.</a:t>
            </a:r>
            <a:endParaRPr lang="en-US" sz="1600" b="1" dirty="0">
              <a:latin typeface="Verdana" pitchFamily="34" charset="0"/>
              <a:ea typeface="Verdana" pitchFamily="34" charset="0"/>
              <a:cs typeface="Verdana" pitchFamily="34" charset="0"/>
            </a:endParaRPr>
          </a:p>
          <a:p>
            <a:endParaRPr lang="en-US" dirty="0"/>
          </a:p>
        </p:txBody>
      </p:sp>
      <p:sp>
        <p:nvSpPr>
          <p:cNvPr id="6" name="Footer Placeholder 5"/>
          <p:cNvSpPr>
            <a:spLocks noGrp="1"/>
          </p:cNvSpPr>
          <p:nvPr>
            <p:ph type="ftr" sz="quarter" idx="11"/>
          </p:nvPr>
        </p:nvSpPr>
        <p:spPr/>
        <p:txBody>
          <a:bodyPr/>
          <a:lstStyle/>
          <a:p>
            <a:pPr>
              <a:defRPr/>
            </a:pPr>
            <a:r>
              <a:rPr lang="en-US" smtClean="0"/>
              <a:t>Business Confidential &amp; Proprietary Information  Rev: 00</a:t>
            </a:r>
            <a:endParaRPr lang="en-US" dirty="0"/>
          </a:p>
        </p:txBody>
      </p:sp>
      <p:sp>
        <p:nvSpPr>
          <p:cNvPr id="5" name="Rectangle 5"/>
          <p:cNvSpPr>
            <a:spLocks noChangeArrowheads="1"/>
          </p:cNvSpPr>
          <p:nvPr/>
        </p:nvSpPr>
        <p:spPr bwMode="auto">
          <a:xfrm>
            <a:off x="1619249" y="5335641"/>
            <a:ext cx="5886451" cy="623888"/>
          </a:xfrm>
          <a:prstGeom prst="rect">
            <a:avLst/>
          </a:prstGeom>
          <a:solidFill>
            <a:srgbClr val="FFFF00">
              <a:alpha val="23137"/>
            </a:srgbClr>
          </a:solidFill>
          <a:ln w="38100" algn="ctr">
            <a:solidFill>
              <a:schemeClr val="tx1"/>
            </a:solidFill>
            <a:miter lim="800000"/>
            <a:headEnd/>
            <a:tailEnd/>
          </a:ln>
        </p:spPr>
        <p:txBody>
          <a:bodyPr wrap="none" anchor="ctr"/>
          <a:lstStyle/>
          <a:p>
            <a:pPr marL="403225">
              <a:spcBef>
                <a:spcPct val="20000"/>
              </a:spcBef>
              <a:buClr>
                <a:srgbClr val="006600"/>
              </a:buClr>
            </a:pPr>
            <a:r>
              <a:rPr lang="en-US" b="1" dirty="0">
                <a:latin typeface="Verdana" pitchFamily="34" charset="0"/>
              </a:rPr>
              <a:t>         </a:t>
            </a:r>
            <a:endParaRPr lang="en-US" b="1" dirty="0" smtClean="0">
              <a:latin typeface="Verdana" pitchFamily="34" charset="0"/>
            </a:endParaRPr>
          </a:p>
          <a:p>
            <a:pPr marL="403225">
              <a:spcBef>
                <a:spcPct val="20000"/>
              </a:spcBef>
              <a:buClr>
                <a:srgbClr val="006600"/>
              </a:buClr>
            </a:pPr>
            <a:r>
              <a:rPr lang="en-US" b="1" dirty="0" smtClean="0">
                <a:latin typeface="Verdana" pitchFamily="34" charset="0"/>
              </a:rPr>
              <a:t>       Production </a:t>
            </a:r>
            <a:r>
              <a:rPr lang="en-US" b="1" dirty="0">
                <a:latin typeface="Verdana" pitchFamily="34" charset="0"/>
              </a:rPr>
              <a:t>quantities may not be </a:t>
            </a:r>
          </a:p>
          <a:p>
            <a:pPr marL="403225">
              <a:spcBef>
                <a:spcPct val="20000"/>
              </a:spcBef>
              <a:buClr>
                <a:srgbClr val="006600"/>
              </a:buClr>
            </a:pPr>
            <a:r>
              <a:rPr lang="en-US" b="1" dirty="0">
                <a:latin typeface="Verdana" pitchFamily="34" charset="0"/>
              </a:rPr>
              <a:t>        shipped before Watts Approval</a:t>
            </a:r>
          </a:p>
          <a:p>
            <a:pPr marL="403225">
              <a:spcBef>
                <a:spcPct val="20000"/>
              </a:spcBef>
              <a:buClr>
                <a:srgbClr val="006600"/>
              </a:buClr>
            </a:pPr>
            <a:r>
              <a:rPr lang="en-US" b="1" dirty="0" smtClean="0">
                <a:latin typeface="Verdana" pitchFamily="34" charset="0"/>
              </a:rPr>
              <a:t>           </a:t>
            </a:r>
            <a:endParaRPr lang="en-US" b="1" dirty="0">
              <a:latin typeface="Verdana" pitchFamily="34" charset="0"/>
            </a:endParaRPr>
          </a:p>
        </p:txBody>
      </p:sp>
      <p:pic>
        <p:nvPicPr>
          <p:cNvPr id="7" name="Picture 4" descr="MCj043475000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7374" y="5368238"/>
            <a:ext cx="628649" cy="498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5923674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Electronic Submission Requirements</a:t>
            </a:r>
            <a:endParaRPr lang="en-US" dirty="0"/>
          </a:p>
        </p:txBody>
      </p:sp>
      <p:sp>
        <p:nvSpPr>
          <p:cNvPr id="3" name="Content Placeholder 2"/>
          <p:cNvSpPr>
            <a:spLocks noGrp="1"/>
          </p:cNvSpPr>
          <p:nvPr>
            <p:ph idx="1"/>
          </p:nvPr>
        </p:nvSpPr>
        <p:spPr>
          <a:xfrm>
            <a:off x="415925" y="1698172"/>
            <a:ext cx="8299451" cy="4054927"/>
          </a:xfrm>
        </p:spPr>
        <p:txBody>
          <a:bodyPr/>
          <a:lstStyle/>
          <a:p>
            <a:pPr marL="0" indent="0" eaLnBrk="1" hangingPunct="1">
              <a:buClr>
                <a:srgbClr val="A50021"/>
              </a:buClr>
              <a:buNone/>
            </a:pPr>
            <a:r>
              <a:rPr lang="en-US" sz="1600" b="1" dirty="0" smtClean="0">
                <a:solidFill>
                  <a:srgbClr val="105CA4"/>
                </a:solidFill>
                <a:latin typeface="Verdana" pitchFamily="34" charset="0"/>
                <a:ea typeface="Verdana" pitchFamily="34" charset="0"/>
                <a:cs typeface="Verdana" pitchFamily="34" charset="0"/>
              </a:rPr>
              <a:t>Watts requests </a:t>
            </a:r>
            <a:r>
              <a:rPr lang="en-US" sz="1600" b="1" dirty="0">
                <a:solidFill>
                  <a:srgbClr val="105CA4"/>
                </a:solidFill>
                <a:latin typeface="Verdana" pitchFamily="34" charset="0"/>
                <a:ea typeface="Verdana" pitchFamily="34" charset="0"/>
                <a:cs typeface="Verdana" pitchFamily="34" charset="0"/>
              </a:rPr>
              <a:t>that all PPAPs be submitted </a:t>
            </a:r>
            <a:r>
              <a:rPr lang="en-US" sz="1600" b="1" dirty="0" smtClean="0">
                <a:solidFill>
                  <a:srgbClr val="105CA4"/>
                </a:solidFill>
                <a:latin typeface="Verdana" pitchFamily="34" charset="0"/>
                <a:ea typeface="Verdana" pitchFamily="34" charset="0"/>
                <a:cs typeface="Verdana" pitchFamily="34" charset="0"/>
              </a:rPr>
              <a:t>electronically via Watts HQMS. (Harrington Quality Management System).</a:t>
            </a:r>
          </a:p>
          <a:p>
            <a:pPr marL="0" indent="0" eaLnBrk="1" hangingPunct="1">
              <a:buClr>
                <a:srgbClr val="A50021"/>
              </a:buClr>
              <a:buNone/>
            </a:pPr>
            <a:r>
              <a:rPr lang="en-US" sz="1600" b="1" dirty="0" smtClean="0">
                <a:latin typeface="Verdana" pitchFamily="34" charset="0"/>
                <a:ea typeface="Verdana" pitchFamily="34" charset="0"/>
                <a:cs typeface="Verdana" pitchFamily="34" charset="0"/>
              </a:rPr>
              <a:t>Use </a:t>
            </a:r>
            <a:r>
              <a:rPr lang="en-US" sz="1600" b="1" dirty="0">
                <a:latin typeface="Verdana" pitchFamily="34" charset="0"/>
                <a:ea typeface="Verdana" pitchFamily="34" charset="0"/>
                <a:cs typeface="Verdana" pitchFamily="34" charset="0"/>
              </a:rPr>
              <a:t>of paper submission must have </a:t>
            </a:r>
            <a:r>
              <a:rPr lang="en-US" sz="1600" b="1" u="sng" dirty="0">
                <a:latin typeface="Verdana" pitchFamily="34" charset="0"/>
                <a:ea typeface="Verdana" pitchFamily="34" charset="0"/>
                <a:cs typeface="Verdana" pitchFamily="34" charset="0"/>
              </a:rPr>
              <a:t>prior</a:t>
            </a:r>
            <a:r>
              <a:rPr lang="en-US" sz="1600" b="1" dirty="0">
                <a:latin typeface="Verdana" pitchFamily="34" charset="0"/>
                <a:ea typeface="Verdana" pitchFamily="34" charset="0"/>
                <a:cs typeface="Verdana" pitchFamily="34" charset="0"/>
              </a:rPr>
              <a:t> </a:t>
            </a:r>
            <a:r>
              <a:rPr lang="en-US" sz="1600" b="1" u="sng" dirty="0">
                <a:latin typeface="Verdana" pitchFamily="34" charset="0"/>
                <a:ea typeface="Verdana" pitchFamily="34" charset="0"/>
                <a:cs typeface="Verdana" pitchFamily="34" charset="0"/>
              </a:rPr>
              <a:t>approval</a:t>
            </a:r>
            <a:r>
              <a:rPr lang="en-US" sz="1600" b="1" dirty="0">
                <a:latin typeface="Verdana" pitchFamily="34" charset="0"/>
                <a:ea typeface="Verdana" pitchFamily="34" charset="0"/>
                <a:cs typeface="Verdana" pitchFamily="34" charset="0"/>
              </a:rPr>
              <a:t> by the </a:t>
            </a:r>
            <a:r>
              <a:rPr lang="en-US" sz="1600" b="1" dirty="0" smtClean="0">
                <a:solidFill>
                  <a:schemeClr val="tx1"/>
                </a:solidFill>
                <a:latin typeface="Verdana" pitchFamily="34" charset="0"/>
                <a:ea typeface="Verdana" pitchFamily="34" charset="0"/>
                <a:cs typeface="Verdana" pitchFamily="34" charset="0"/>
              </a:rPr>
              <a:t>Watts.</a:t>
            </a:r>
            <a:endParaRPr lang="en-US" sz="1600" b="1" dirty="0">
              <a:solidFill>
                <a:schemeClr val="tx1"/>
              </a:solidFill>
              <a:latin typeface="Verdana" pitchFamily="34" charset="0"/>
              <a:ea typeface="Verdana" pitchFamily="34" charset="0"/>
              <a:cs typeface="Verdana" pitchFamily="34" charset="0"/>
            </a:endParaRPr>
          </a:p>
          <a:p>
            <a:pPr marL="0" indent="0" eaLnBrk="1" hangingPunct="1">
              <a:buClr>
                <a:srgbClr val="A50021"/>
              </a:buClr>
              <a:buNone/>
            </a:pPr>
            <a:r>
              <a:rPr lang="en-US" sz="1600" b="1" dirty="0">
                <a:latin typeface="Verdana" pitchFamily="34" charset="0"/>
                <a:ea typeface="Verdana" pitchFamily="34" charset="0"/>
                <a:cs typeface="Verdana" pitchFamily="34" charset="0"/>
              </a:rPr>
              <a:t>Submission must be received </a:t>
            </a:r>
            <a:r>
              <a:rPr lang="en-US" sz="1600" b="1" i="1" dirty="0">
                <a:latin typeface="Verdana" pitchFamily="34" charset="0"/>
                <a:ea typeface="Verdana" pitchFamily="34" charset="0"/>
                <a:cs typeface="Verdana" pitchFamily="34" charset="0"/>
              </a:rPr>
              <a:t>on or prior to</a:t>
            </a:r>
            <a:r>
              <a:rPr lang="en-US" sz="1600" b="1" dirty="0">
                <a:latin typeface="Verdana" pitchFamily="34" charset="0"/>
                <a:ea typeface="Verdana" pitchFamily="34" charset="0"/>
                <a:cs typeface="Verdana" pitchFamily="34" charset="0"/>
              </a:rPr>
              <a:t> the PPAP due </a:t>
            </a:r>
            <a:r>
              <a:rPr lang="en-US" sz="1600" b="1" dirty="0" smtClean="0">
                <a:latin typeface="Verdana" pitchFamily="34" charset="0"/>
                <a:ea typeface="Verdana" pitchFamily="34" charset="0"/>
                <a:cs typeface="Verdana" pitchFamily="34" charset="0"/>
              </a:rPr>
              <a:t>date.</a:t>
            </a:r>
            <a:endParaRPr lang="en-US" sz="1600" b="1" dirty="0">
              <a:latin typeface="Verdana" pitchFamily="34" charset="0"/>
              <a:ea typeface="Verdana" pitchFamily="34" charset="0"/>
              <a:cs typeface="Verdana" pitchFamily="34" charset="0"/>
            </a:endParaRPr>
          </a:p>
          <a:p>
            <a:pPr marL="0" indent="0" eaLnBrk="1" hangingPunct="1">
              <a:buClr>
                <a:srgbClr val="A50021"/>
              </a:buClr>
              <a:buNone/>
            </a:pPr>
            <a:r>
              <a:rPr lang="en-US" sz="1600" b="1" dirty="0">
                <a:latin typeface="Verdana" pitchFamily="34" charset="0"/>
                <a:ea typeface="Verdana" pitchFamily="34" charset="0"/>
                <a:cs typeface="Verdana" pitchFamily="34" charset="0"/>
              </a:rPr>
              <a:t>Review and Approval Process:</a:t>
            </a:r>
          </a:p>
          <a:p>
            <a:pPr lvl="1" eaLnBrk="1" hangingPunct="1">
              <a:buClr>
                <a:schemeClr val="tx1"/>
              </a:buClr>
              <a:buFont typeface="Wingdings" pitchFamily="2" charset="2"/>
              <a:buChar char="Ø"/>
            </a:pPr>
            <a:r>
              <a:rPr lang="en-US" sz="1600" b="1" dirty="0" smtClean="0">
                <a:latin typeface="Verdana" pitchFamily="34" charset="0"/>
                <a:ea typeface="Verdana" pitchFamily="34" charset="0"/>
                <a:cs typeface="Verdana" pitchFamily="34" charset="0"/>
              </a:rPr>
              <a:t>Watts will </a:t>
            </a:r>
            <a:r>
              <a:rPr lang="en-US" sz="1600" b="1" dirty="0">
                <a:latin typeface="Verdana" pitchFamily="34" charset="0"/>
                <a:ea typeface="Verdana" pitchFamily="34" charset="0"/>
                <a:cs typeface="Verdana" pitchFamily="34" charset="0"/>
              </a:rPr>
              <a:t>review and provide feedback within </a:t>
            </a:r>
            <a:r>
              <a:rPr lang="en-US" sz="1600" b="1" dirty="0" smtClean="0">
                <a:solidFill>
                  <a:schemeClr val="tx1"/>
                </a:solidFill>
                <a:latin typeface="Verdana" pitchFamily="34" charset="0"/>
                <a:ea typeface="Verdana" pitchFamily="34" charset="0"/>
                <a:cs typeface="Verdana" pitchFamily="34" charset="0"/>
              </a:rPr>
              <a:t>10</a:t>
            </a:r>
            <a:r>
              <a:rPr lang="en-US" sz="1600" b="1" dirty="0" smtClean="0">
                <a:latin typeface="Verdana" pitchFamily="34" charset="0"/>
                <a:ea typeface="Verdana" pitchFamily="34" charset="0"/>
                <a:cs typeface="Verdana" pitchFamily="34" charset="0"/>
              </a:rPr>
              <a:t> </a:t>
            </a:r>
            <a:r>
              <a:rPr lang="en-US" sz="1600" b="1" dirty="0">
                <a:latin typeface="Verdana" pitchFamily="34" charset="0"/>
                <a:ea typeface="Verdana" pitchFamily="34" charset="0"/>
                <a:cs typeface="Verdana" pitchFamily="34" charset="0"/>
              </a:rPr>
              <a:t>business </a:t>
            </a:r>
            <a:r>
              <a:rPr lang="en-US" sz="1600" b="1" dirty="0" smtClean="0">
                <a:latin typeface="Verdana" pitchFamily="34" charset="0"/>
                <a:ea typeface="Verdana" pitchFamily="34" charset="0"/>
                <a:cs typeface="Verdana" pitchFamily="34" charset="0"/>
              </a:rPr>
              <a:t>days.</a:t>
            </a:r>
            <a:endParaRPr lang="en-US" sz="1600" b="1" dirty="0">
              <a:latin typeface="Verdana" pitchFamily="34" charset="0"/>
              <a:ea typeface="Verdana" pitchFamily="34" charset="0"/>
              <a:cs typeface="Verdana" pitchFamily="34" charset="0"/>
            </a:endParaRPr>
          </a:p>
          <a:p>
            <a:pPr marL="0" indent="0">
              <a:buNone/>
            </a:pPr>
            <a:endParaRPr lang="en-US" dirty="0"/>
          </a:p>
        </p:txBody>
      </p:sp>
      <p:sp>
        <p:nvSpPr>
          <p:cNvPr id="6" name="Footer Placeholder 5"/>
          <p:cNvSpPr>
            <a:spLocks noGrp="1"/>
          </p:cNvSpPr>
          <p:nvPr>
            <p:ph type="ftr" sz="quarter" idx="11"/>
          </p:nvPr>
        </p:nvSpPr>
        <p:spPr/>
        <p:txBody>
          <a:bodyPr/>
          <a:lstStyle/>
          <a:p>
            <a:pPr>
              <a:defRPr/>
            </a:pPr>
            <a:r>
              <a:rPr lang="en-US" smtClean="0"/>
              <a:t>Business Confidential &amp; Proprietary Information  Rev: 00</a:t>
            </a:r>
            <a:endParaRPr lang="en-US" dirty="0"/>
          </a:p>
        </p:txBody>
      </p:sp>
    </p:spTree>
    <p:extLst>
      <p:ext uri="{BB962C8B-B14F-4D97-AF65-F5344CB8AC3E}">
        <p14:creationId xmlns:p14="http://schemas.microsoft.com/office/powerpoint/2010/main" val="289307346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Watt’s PPAP Documents</a:t>
            </a:r>
            <a:endParaRPr lang="en-US" dirty="0"/>
          </a:p>
        </p:txBody>
      </p:sp>
      <p:sp>
        <p:nvSpPr>
          <p:cNvPr id="3" name="Content Placeholder 2"/>
          <p:cNvSpPr>
            <a:spLocks noGrp="1"/>
          </p:cNvSpPr>
          <p:nvPr>
            <p:ph idx="1"/>
          </p:nvPr>
        </p:nvSpPr>
        <p:spPr>
          <a:xfrm>
            <a:off x="165100" y="1698172"/>
            <a:ext cx="8693150" cy="4054927"/>
          </a:xfrm>
        </p:spPr>
        <p:txBody>
          <a:bodyPr>
            <a:normAutofit/>
          </a:bodyPr>
          <a:lstStyle/>
          <a:p>
            <a:pPr marL="228600" lvl="1" indent="0" eaLnBrk="1" hangingPunct="1">
              <a:buClr>
                <a:srgbClr val="A50021"/>
              </a:buClr>
              <a:buNone/>
            </a:pPr>
            <a:r>
              <a:rPr lang="en-US" sz="1600" b="1" dirty="0">
                <a:solidFill>
                  <a:schemeClr val="tx1"/>
                </a:solidFill>
                <a:latin typeface="Verdana" pitchFamily="34" charset="0"/>
                <a:ea typeface="Verdana" pitchFamily="34" charset="0"/>
                <a:cs typeface="Verdana" pitchFamily="34" charset="0"/>
              </a:rPr>
              <a:t>What </a:t>
            </a:r>
            <a:r>
              <a:rPr lang="en-US" sz="1600" b="1" dirty="0" smtClean="0">
                <a:solidFill>
                  <a:schemeClr val="tx1"/>
                </a:solidFill>
                <a:latin typeface="Verdana" pitchFamily="34" charset="0"/>
                <a:ea typeface="Verdana" pitchFamily="34" charset="0"/>
                <a:cs typeface="Verdana" pitchFamily="34" charset="0"/>
              </a:rPr>
              <a:t>are Watt’s PPAP Documents?</a:t>
            </a:r>
            <a:endParaRPr lang="en-US" sz="1600" b="1" dirty="0">
              <a:solidFill>
                <a:schemeClr val="tx1"/>
              </a:solidFill>
              <a:latin typeface="Verdana" pitchFamily="34" charset="0"/>
              <a:ea typeface="Verdana" pitchFamily="34" charset="0"/>
              <a:cs typeface="Verdana" pitchFamily="34" charset="0"/>
            </a:endParaRPr>
          </a:p>
          <a:p>
            <a:pPr lvl="1" eaLnBrk="1" hangingPunct="1">
              <a:buClr>
                <a:schemeClr val="tx1"/>
              </a:buClr>
              <a:buFont typeface="Wingdings" pitchFamily="2" charset="2"/>
              <a:buChar char="Ø"/>
            </a:pPr>
            <a:r>
              <a:rPr lang="en-US" sz="1600" b="1" dirty="0">
                <a:latin typeface="Verdana" pitchFamily="34" charset="0"/>
                <a:ea typeface="Verdana" pitchFamily="34" charset="0"/>
                <a:cs typeface="Verdana" pitchFamily="34" charset="0"/>
              </a:rPr>
              <a:t>An Excel spreadsheet </a:t>
            </a:r>
            <a:r>
              <a:rPr lang="en-US" sz="1600" b="1" dirty="0" smtClean="0">
                <a:latin typeface="Verdana" pitchFamily="34" charset="0"/>
                <a:ea typeface="Verdana" pitchFamily="34" charset="0"/>
                <a:cs typeface="Verdana" pitchFamily="34" charset="0"/>
              </a:rPr>
              <a:t>containing labels &amp; </a:t>
            </a:r>
            <a:r>
              <a:rPr lang="en-US" sz="1600" b="1" dirty="0">
                <a:latin typeface="Verdana" pitchFamily="34" charset="0"/>
                <a:ea typeface="Verdana" pitchFamily="34" charset="0"/>
                <a:cs typeface="Verdana" pitchFamily="34" charset="0"/>
              </a:rPr>
              <a:t>templates of the documents suppliers are required to submit to </a:t>
            </a:r>
            <a:r>
              <a:rPr lang="en-US" sz="1600" b="1" dirty="0" smtClean="0">
                <a:latin typeface="Verdana" pitchFamily="34" charset="0"/>
                <a:ea typeface="Verdana" pitchFamily="34" charset="0"/>
                <a:cs typeface="Verdana" pitchFamily="34" charset="0"/>
              </a:rPr>
              <a:t>Watts. These PPAP documents can be found on our supplier website: </a:t>
            </a:r>
            <a:r>
              <a:rPr lang="en-US" sz="1200" b="1" dirty="0" smtClean="0">
                <a:solidFill>
                  <a:schemeClr val="bg2">
                    <a:lumMod val="50000"/>
                  </a:schemeClr>
                </a:solidFill>
                <a:latin typeface="Verdana" pitchFamily="34" charset="0"/>
                <a:ea typeface="Verdana" pitchFamily="34" charset="0"/>
                <a:cs typeface="Verdana" pitchFamily="34" charset="0"/>
              </a:rPr>
              <a:t>www.wattswater.com/Suppliers</a:t>
            </a:r>
            <a:endParaRPr lang="en-US" sz="1200" b="1" dirty="0">
              <a:solidFill>
                <a:schemeClr val="bg2">
                  <a:lumMod val="50000"/>
                </a:schemeClr>
              </a:solidFill>
              <a:latin typeface="Verdana" pitchFamily="34" charset="0"/>
              <a:ea typeface="Verdana" pitchFamily="34" charset="0"/>
              <a:cs typeface="Verdana" pitchFamily="34" charset="0"/>
            </a:endParaRPr>
          </a:p>
          <a:p>
            <a:pPr marL="228600" lvl="1" indent="0" eaLnBrk="1" hangingPunct="1">
              <a:buClr>
                <a:srgbClr val="A50021"/>
              </a:buClr>
              <a:buNone/>
            </a:pPr>
            <a:endParaRPr lang="en-US" sz="1600" b="1" dirty="0"/>
          </a:p>
          <a:p>
            <a:pPr marL="228600" lvl="1" indent="0" eaLnBrk="1" hangingPunct="1">
              <a:buClr>
                <a:srgbClr val="A50021"/>
              </a:buClr>
              <a:buNone/>
            </a:pPr>
            <a:r>
              <a:rPr lang="en-US" sz="1600" b="1" dirty="0">
                <a:solidFill>
                  <a:schemeClr val="tx1"/>
                </a:solidFill>
                <a:latin typeface="Verdana" pitchFamily="34" charset="0"/>
                <a:ea typeface="Verdana" pitchFamily="34" charset="0"/>
                <a:cs typeface="Verdana" pitchFamily="34" charset="0"/>
              </a:rPr>
              <a:t>Why use the </a:t>
            </a:r>
            <a:r>
              <a:rPr lang="en-US" sz="1600" b="1" dirty="0" smtClean="0">
                <a:solidFill>
                  <a:schemeClr val="tx1"/>
                </a:solidFill>
                <a:latin typeface="Verdana" pitchFamily="34" charset="0"/>
                <a:ea typeface="Verdana" pitchFamily="34" charset="0"/>
                <a:cs typeface="Verdana" pitchFamily="34" charset="0"/>
              </a:rPr>
              <a:t>Watt’s PPAP Documents?</a:t>
            </a:r>
            <a:endParaRPr lang="en-US" sz="1600" b="1" dirty="0">
              <a:solidFill>
                <a:schemeClr val="tx1"/>
              </a:solidFill>
              <a:latin typeface="Verdana" pitchFamily="34" charset="0"/>
              <a:ea typeface="Verdana" pitchFamily="34" charset="0"/>
              <a:cs typeface="Verdana" pitchFamily="34" charset="0"/>
            </a:endParaRPr>
          </a:p>
          <a:p>
            <a:pPr lvl="1" eaLnBrk="1" hangingPunct="1">
              <a:buClr>
                <a:schemeClr val="tx1"/>
              </a:buClr>
              <a:buFont typeface="Wingdings" pitchFamily="2" charset="2"/>
              <a:buChar char="Ø"/>
            </a:pPr>
            <a:r>
              <a:rPr lang="en-US" sz="1600" b="1" dirty="0">
                <a:latin typeface="Verdana" pitchFamily="34" charset="0"/>
                <a:ea typeface="Verdana" pitchFamily="34" charset="0"/>
                <a:cs typeface="Verdana" pitchFamily="34" charset="0"/>
              </a:rPr>
              <a:t>Simplifies the process for suppliers by serving as a “checklist” of what needs to be submitted to </a:t>
            </a:r>
            <a:r>
              <a:rPr lang="en-US" sz="1600" b="1" dirty="0" smtClean="0">
                <a:latin typeface="Verdana" pitchFamily="34" charset="0"/>
                <a:ea typeface="Verdana" pitchFamily="34" charset="0"/>
                <a:cs typeface="Verdana" pitchFamily="34" charset="0"/>
              </a:rPr>
              <a:t>Watts.</a:t>
            </a:r>
            <a:endParaRPr lang="en-US" sz="1600" b="1" dirty="0">
              <a:latin typeface="Verdana" pitchFamily="34" charset="0"/>
              <a:ea typeface="Verdana" pitchFamily="34" charset="0"/>
              <a:cs typeface="Verdana" pitchFamily="34" charset="0"/>
            </a:endParaRPr>
          </a:p>
          <a:p>
            <a:pPr lvl="1" eaLnBrk="1" hangingPunct="1">
              <a:buClr>
                <a:schemeClr val="tx1"/>
              </a:buClr>
              <a:buFont typeface="Wingdings" pitchFamily="2" charset="2"/>
              <a:buChar char="Ø"/>
            </a:pPr>
            <a:r>
              <a:rPr lang="en-US" sz="1600" b="1" dirty="0">
                <a:latin typeface="Verdana" pitchFamily="34" charset="0"/>
                <a:ea typeface="Verdana" pitchFamily="34" charset="0"/>
                <a:cs typeface="Verdana" pitchFamily="34" charset="0"/>
              </a:rPr>
              <a:t>Reduces the number of files to </a:t>
            </a:r>
            <a:r>
              <a:rPr lang="en-US" sz="1600" b="1" dirty="0" smtClean="0">
                <a:latin typeface="Verdana" pitchFamily="34" charset="0"/>
                <a:ea typeface="Verdana" pitchFamily="34" charset="0"/>
                <a:cs typeface="Verdana" pitchFamily="34" charset="0"/>
              </a:rPr>
              <a:t>manage.</a:t>
            </a:r>
            <a:endParaRPr lang="en-US" sz="1600" b="1" dirty="0">
              <a:latin typeface="Verdana" pitchFamily="34" charset="0"/>
              <a:ea typeface="Verdana" pitchFamily="34" charset="0"/>
              <a:cs typeface="Verdana" pitchFamily="34" charset="0"/>
            </a:endParaRPr>
          </a:p>
          <a:p>
            <a:pPr lvl="1" eaLnBrk="1" hangingPunct="1">
              <a:buClr>
                <a:schemeClr val="tx1"/>
              </a:buClr>
              <a:buFont typeface="Wingdings" pitchFamily="2" charset="2"/>
              <a:buChar char="Ø"/>
            </a:pPr>
            <a:r>
              <a:rPr lang="en-US" sz="1600" b="1" dirty="0">
                <a:latin typeface="Verdana" pitchFamily="34" charset="0"/>
                <a:ea typeface="Verdana" pitchFamily="34" charset="0"/>
                <a:cs typeface="Verdana" pitchFamily="34" charset="0"/>
              </a:rPr>
              <a:t>Enables the </a:t>
            </a:r>
            <a:r>
              <a:rPr lang="en-US" sz="1600" b="1" dirty="0" smtClean="0">
                <a:latin typeface="Verdana" pitchFamily="34" charset="0"/>
                <a:ea typeface="Verdana" pitchFamily="34" charset="0"/>
                <a:cs typeface="Verdana" pitchFamily="34" charset="0"/>
              </a:rPr>
              <a:t>engineer or commodity manager </a:t>
            </a:r>
            <a:r>
              <a:rPr lang="en-US" sz="1600" b="1" dirty="0">
                <a:latin typeface="Verdana" pitchFamily="34" charset="0"/>
                <a:ea typeface="Verdana" pitchFamily="34" charset="0"/>
                <a:cs typeface="Verdana" pitchFamily="34" charset="0"/>
              </a:rPr>
              <a:t>to quickly see if anything is </a:t>
            </a:r>
            <a:r>
              <a:rPr lang="en-US" sz="1600" b="1" dirty="0" smtClean="0">
                <a:latin typeface="Verdana" pitchFamily="34" charset="0"/>
                <a:ea typeface="Verdana" pitchFamily="34" charset="0"/>
                <a:cs typeface="Verdana" pitchFamily="34" charset="0"/>
              </a:rPr>
              <a:t>missing.</a:t>
            </a:r>
            <a:endParaRPr lang="en-US" sz="1600" b="1" dirty="0">
              <a:latin typeface="Verdana" pitchFamily="34" charset="0"/>
              <a:ea typeface="Verdana" pitchFamily="34" charset="0"/>
              <a:cs typeface="Verdana" pitchFamily="34" charset="0"/>
            </a:endParaRPr>
          </a:p>
          <a:p>
            <a:endParaRPr lang="en-US" dirty="0"/>
          </a:p>
        </p:txBody>
      </p:sp>
      <p:sp>
        <p:nvSpPr>
          <p:cNvPr id="6" name="Footer Placeholder 5"/>
          <p:cNvSpPr>
            <a:spLocks noGrp="1"/>
          </p:cNvSpPr>
          <p:nvPr>
            <p:ph type="ftr" sz="quarter" idx="11"/>
          </p:nvPr>
        </p:nvSpPr>
        <p:spPr/>
        <p:txBody>
          <a:bodyPr/>
          <a:lstStyle/>
          <a:p>
            <a:pPr>
              <a:defRPr/>
            </a:pPr>
            <a:r>
              <a:rPr lang="en-US" smtClean="0"/>
              <a:t>Business Confidential &amp; Proprietary Information  Rev: 00</a:t>
            </a:r>
            <a:endParaRPr lang="en-US" dirty="0"/>
          </a:p>
        </p:txBody>
      </p:sp>
    </p:spTree>
    <p:extLst>
      <p:ext uri="{BB962C8B-B14F-4D97-AF65-F5344CB8AC3E}">
        <p14:creationId xmlns:p14="http://schemas.microsoft.com/office/powerpoint/2010/main" val="113124983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ap-wave.jpg"/>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0" y="0"/>
            <a:ext cx="9144000" cy="1747322"/>
          </a:xfrm>
          <a:prstGeom prst="rect">
            <a:avLst/>
          </a:prstGeom>
          <a:effectLst>
            <a:outerShdw blurRad="50800" dist="38100" dir="2700000" algn="tl" rotWithShape="0">
              <a:srgbClr val="000000">
                <a:alpha val="43000"/>
              </a:srgbClr>
            </a:outerShdw>
            <a:reflection stA="50000" endPos="75000" dist="12700" dir="5400000" sy="-100000" algn="bl" rotWithShape="0"/>
          </a:effectLst>
        </p:spPr>
      </p:pic>
      <p:sp>
        <p:nvSpPr>
          <p:cNvPr id="9" name="Title 7"/>
          <p:cNvSpPr txBox="1">
            <a:spLocks/>
          </p:cNvSpPr>
          <p:nvPr/>
        </p:nvSpPr>
        <p:spPr>
          <a:xfrm>
            <a:off x="1163638" y="2743200"/>
            <a:ext cx="7561262" cy="1371600"/>
          </a:xfrm>
          <a:prstGeom prst="rect">
            <a:avLst/>
          </a:prstGeom>
        </p:spPr>
        <p:txBody>
          <a:bodyPr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defTabSz="914400" eaLnBrk="1" hangingPunct="1"/>
            <a:endParaRPr lang="en-US" sz="4800" dirty="0">
              <a:solidFill>
                <a:srgbClr val="1D2C64"/>
              </a:solidFill>
              <a:effectLst>
                <a:outerShdw blurRad="38100" dist="38100" dir="2700000" algn="tl">
                  <a:srgbClr val="C0C0C0"/>
                </a:outerShdw>
              </a:effectLst>
              <a:latin typeface="Trebuchet MS" pitchFamily="34" charset="0"/>
            </a:endParaRPr>
          </a:p>
        </p:txBody>
      </p:sp>
      <p:sp>
        <p:nvSpPr>
          <p:cNvPr id="5" name="Title 7"/>
          <p:cNvSpPr txBox="1">
            <a:spLocks/>
          </p:cNvSpPr>
          <p:nvPr/>
        </p:nvSpPr>
        <p:spPr>
          <a:xfrm>
            <a:off x="5553075" y="4338638"/>
            <a:ext cx="3171825" cy="314325"/>
          </a:xfrm>
          <a:prstGeom prst="rect">
            <a:avLst/>
          </a:prstGeom>
        </p:spPr>
        <p:txBody>
          <a:bodyPr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defTabSz="914400" eaLnBrk="1" hangingPunct="1"/>
            <a:endParaRPr lang="en-US" sz="3200" dirty="0">
              <a:solidFill>
                <a:srgbClr val="1D2C64"/>
              </a:solidFill>
              <a:effectLst>
                <a:outerShdw blurRad="38100" dist="38100" dir="2700000" algn="tl">
                  <a:srgbClr val="C0C0C0"/>
                </a:outerShdw>
              </a:effectLst>
              <a:latin typeface="Trebuchet MS" pitchFamily="34" charset="0"/>
            </a:endParaRPr>
          </a:p>
        </p:txBody>
      </p:sp>
      <p:sp>
        <p:nvSpPr>
          <p:cNvPr id="7" name="Title 7"/>
          <p:cNvSpPr txBox="1">
            <a:spLocks/>
          </p:cNvSpPr>
          <p:nvPr/>
        </p:nvSpPr>
        <p:spPr>
          <a:xfrm>
            <a:off x="791369" y="3124200"/>
            <a:ext cx="7561262" cy="1371600"/>
          </a:xfrm>
          <a:prstGeom prst="rect">
            <a:avLst/>
          </a:prstGeom>
        </p:spPr>
        <p:txBody>
          <a:bodyPr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defTabSz="914400" eaLnBrk="1" hangingPunct="1"/>
            <a:r>
              <a:rPr lang="en-US" sz="4000" b="1" dirty="0" smtClean="0">
                <a:solidFill>
                  <a:srgbClr val="1D2C64"/>
                </a:solidFill>
                <a:effectLst>
                  <a:outerShdw blurRad="38100" dist="38100" dir="2700000" algn="tl">
                    <a:schemeClr val="bg1"/>
                  </a:outerShdw>
                </a:effectLst>
                <a:latin typeface="Verdana" pitchFamily="34" charset="0"/>
                <a:ea typeface="Verdana" pitchFamily="34" charset="0"/>
                <a:cs typeface="Verdana" pitchFamily="34" charset="0"/>
              </a:rPr>
              <a:t>Part Submission</a:t>
            </a:r>
          </a:p>
          <a:p>
            <a:pPr algn="ctr" defTabSz="914400" eaLnBrk="1" hangingPunct="1"/>
            <a:r>
              <a:rPr lang="en-US" sz="4000" b="1" dirty="0" smtClean="0">
                <a:solidFill>
                  <a:srgbClr val="1D2C64"/>
                </a:solidFill>
                <a:effectLst>
                  <a:outerShdw blurRad="38100" dist="38100" dir="2700000" algn="tl">
                    <a:schemeClr val="bg1"/>
                  </a:outerShdw>
                </a:effectLst>
                <a:latin typeface="Verdana" pitchFamily="34" charset="0"/>
                <a:ea typeface="Verdana" pitchFamily="34" charset="0"/>
                <a:cs typeface="Verdana" pitchFamily="34" charset="0"/>
              </a:rPr>
              <a:t> Warrant</a:t>
            </a:r>
            <a:endParaRPr lang="en-US" sz="4000" b="1" dirty="0">
              <a:solidFill>
                <a:srgbClr val="1D2C64"/>
              </a:solidFill>
              <a:effectLst>
                <a:outerShdw blurRad="38100" dist="38100" dir="2700000" algn="tl">
                  <a:schemeClr val="bg1"/>
                </a:outerShdw>
              </a:effectLst>
              <a:latin typeface="Verdana" pitchFamily="34" charset="0"/>
              <a:ea typeface="Verdana" pitchFamily="34" charset="0"/>
              <a:cs typeface="Verdana" pitchFamily="34" charset="0"/>
            </a:endParaRPr>
          </a:p>
        </p:txBody>
      </p:sp>
      <p:sp>
        <p:nvSpPr>
          <p:cNvPr id="8" name="Title 7"/>
          <p:cNvSpPr txBox="1">
            <a:spLocks/>
          </p:cNvSpPr>
          <p:nvPr/>
        </p:nvSpPr>
        <p:spPr>
          <a:xfrm>
            <a:off x="5705475" y="4491038"/>
            <a:ext cx="3171825" cy="314325"/>
          </a:xfrm>
          <a:prstGeom prst="rect">
            <a:avLst/>
          </a:prstGeom>
        </p:spPr>
        <p:txBody>
          <a:bodyPr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defTabSz="914400" eaLnBrk="1" hangingPunct="1"/>
            <a:endParaRPr lang="en-US" sz="3200" dirty="0">
              <a:solidFill>
                <a:srgbClr val="1D2C64"/>
              </a:solidFill>
              <a:effectLst>
                <a:outerShdw blurRad="38100" dist="38100" dir="2700000" algn="tl">
                  <a:srgbClr val="C0C0C0"/>
                </a:outerShdw>
              </a:effectLst>
              <a:latin typeface="Trebuchet MS" pitchFamily="34" charset="0"/>
            </a:endParaRPr>
          </a:p>
        </p:txBody>
      </p:sp>
      <p:sp>
        <p:nvSpPr>
          <p:cNvPr id="6" name="Footer Placeholder 5"/>
          <p:cNvSpPr>
            <a:spLocks noGrp="1"/>
          </p:cNvSpPr>
          <p:nvPr>
            <p:ph type="ftr" sz="quarter" idx="11"/>
          </p:nvPr>
        </p:nvSpPr>
        <p:spPr/>
        <p:txBody>
          <a:bodyPr/>
          <a:lstStyle/>
          <a:p>
            <a:pPr>
              <a:defRPr/>
            </a:pPr>
            <a:r>
              <a:rPr lang="en-US" smtClean="0"/>
              <a:t>Business Confidential &amp; Proprietary Information  Rev: 00</a:t>
            </a: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Part Submission Warrant (PSW)</a:t>
            </a:r>
            <a:endParaRPr lang="en-US" dirty="0"/>
          </a:p>
        </p:txBody>
      </p:sp>
      <p:sp>
        <p:nvSpPr>
          <p:cNvPr id="6" name="Footer Placeholder 5"/>
          <p:cNvSpPr>
            <a:spLocks noGrp="1"/>
          </p:cNvSpPr>
          <p:nvPr>
            <p:ph type="ftr" sz="quarter" idx="11"/>
          </p:nvPr>
        </p:nvSpPr>
        <p:spPr/>
        <p:txBody>
          <a:bodyPr/>
          <a:lstStyle/>
          <a:p>
            <a:pPr>
              <a:defRPr/>
            </a:pPr>
            <a:r>
              <a:rPr lang="en-US" smtClean="0"/>
              <a:t>Business Confidential &amp; Proprietary Information  Rev: 00</a:t>
            </a:r>
            <a:endParaRPr lang="en-US"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40362" y="1381126"/>
            <a:ext cx="3346727" cy="48577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 Box 12"/>
          <p:cNvSpPr txBox="1">
            <a:spLocks noChangeArrowheads="1"/>
          </p:cNvSpPr>
          <p:nvPr/>
        </p:nvSpPr>
        <p:spPr bwMode="auto">
          <a:xfrm>
            <a:off x="438149" y="1433779"/>
            <a:ext cx="4600575" cy="160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square">
            <a:spAutoFit/>
          </a:bodyPr>
          <a:lstStyle>
            <a:lvl1pPr marL="177800" indent="-177800"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b="1" dirty="0" smtClean="0">
                <a:solidFill>
                  <a:schemeClr val="bg2">
                    <a:lumMod val="50000"/>
                  </a:schemeClr>
                </a:solidFill>
                <a:latin typeface="Verdana" pitchFamily="34" charset="0"/>
              </a:rPr>
              <a:t>What </a:t>
            </a:r>
            <a:r>
              <a:rPr lang="en-US" b="1" dirty="0">
                <a:solidFill>
                  <a:schemeClr val="bg2">
                    <a:lumMod val="50000"/>
                  </a:schemeClr>
                </a:solidFill>
                <a:latin typeface="Verdana" pitchFamily="34" charset="0"/>
              </a:rPr>
              <a:t>is </a:t>
            </a:r>
            <a:r>
              <a:rPr lang="en-US" b="1" dirty="0" smtClean="0">
                <a:solidFill>
                  <a:schemeClr val="bg2">
                    <a:lumMod val="50000"/>
                  </a:schemeClr>
                </a:solidFill>
                <a:latin typeface="Verdana" pitchFamily="34" charset="0"/>
              </a:rPr>
              <a:t>it?</a:t>
            </a:r>
            <a:endParaRPr lang="en-US" b="1" dirty="0">
              <a:solidFill>
                <a:schemeClr val="bg2">
                  <a:lumMod val="50000"/>
                </a:schemeClr>
              </a:solidFill>
              <a:latin typeface="Verdana" pitchFamily="34" charset="0"/>
            </a:endParaRPr>
          </a:p>
          <a:p>
            <a:pPr marL="285750" indent="-285750">
              <a:buClr>
                <a:srgbClr val="105CA4"/>
              </a:buClr>
              <a:buSzPct val="100000"/>
              <a:buFont typeface="Verdana" pitchFamily="34" charset="0"/>
              <a:buChar char="•"/>
            </a:pPr>
            <a:r>
              <a:rPr lang="en-US" sz="1600" dirty="0" smtClean="0">
                <a:latin typeface="Verdana" pitchFamily="34" charset="0"/>
              </a:rPr>
              <a:t>Documents </a:t>
            </a:r>
            <a:r>
              <a:rPr lang="en-US" sz="1600" dirty="0">
                <a:latin typeface="Verdana" pitchFamily="34" charset="0"/>
              </a:rPr>
              <a:t>required for all newly tooled or revised products in which the supplier confirms that inspections and tests on production parts show conformance to </a:t>
            </a:r>
            <a:r>
              <a:rPr lang="en-US" sz="1600" dirty="0" smtClean="0">
                <a:latin typeface="Verdana" pitchFamily="34" charset="0"/>
              </a:rPr>
              <a:t>Watts requirements.</a:t>
            </a:r>
            <a:endParaRPr lang="en-US" sz="1600" dirty="0">
              <a:latin typeface="Verdana" pitchFamily="34" charset="0"/>
            </a:endParaRPr>
          </a:p>
        </p:txBody>
      </p:sp>
      <p:grpSp>
        <p:nvGrpSpPr>
          <p:cNvPr id="11" name="Group 14"/>
          <p:cNvGrpSpPr>
            <a:grpSpLocks/>
          </p:cNvGrpSpPr>
          <p:nvPr/>
        </p:nvGrpSpPr>
        <p:grpSpPr bwMode="auto">
          <a:xfrm>
            <a:off x="454025" y="3131850"/>
            <a:ext cx="4171950" cy="1662113"/>
            <a:chOff x="3105" y="1361"/>
            <a:chExt cx="2628" cy="1047"/>
          </a:xfrm>
        </p:grpSpPr>
        <p:sp>
          <p:nvSpPr>
            <p:cNvPr id="12" name="Text Box 15"/>
            <p:cNvSpPr txBox="1">
              <a:spLocks noChangeArrowheads="1"/>
            </p:cNvSpPr>
            <p:nvPr/>
          </p:nvSpPr>
          <p:spPr bwMode="auto">
            <a:xfrm>
              <a:off x="3119" y="1580"/>
              <a:ext cx="2614" cy="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indent="-22860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285750" indent="-285750">
                <a:buClr>
                  <a:srgbClr val="105CA4"/>
                </a:buClr>
                <a:buSzPct val="100000"/>
                <a:buFont typeface="Verdana" pitchFamily="34" charset="0"/>
                <a:buChar char="•"/>
              </a:pPr>
              <a:r>
                <a:rPr lang="en-US" sz="1600" dirty="0" smtClean="0">
                  <a:latin typeface="Verdana" pitchFamily="34" charset="0"/>
                </a:rPr>
                <a:t>Used to:</a:t>
              </a:r>
            </a:p>
            <a:p>
              <a:pPr marL="228600" lvl="1" indent="0">
                <a:buClr>
                  <a:schemeClr val="accent2"/>
                </a:buClr>
              </a:pPr>
              <a:r>
                <a:rPr lang="en-US" sz="1600" dirty="0" smtClean="0">
                  <a:latin typeface="Verdana" pitchFamily="34" charset="0"/>
                </a:rPr>
                <a:t>Document part approval</a:t>
              </a:r>
            </a:p>
            <a:p>
              <a:pPr marL="228600" lvl="1" indent="0">
                <a:buClr>
                  <a:schemeClr val="accent2"/>
                </a:buClr>
              </a:pPr>
              <a:r>
                <a:rPr lang="en-US" sz="1600" dirty="0" smtClean="0">
                  <a:latin typeface="Verdana" pitchFamily="34" charset="0"/>
                </a:rPr>
                <a:t>Provide </a:t>
              </a:r>
              <a:r>
                <a:rPr lang="en-US" sz="1600" dirty="0">
                  <a:latin typeface="Verdana" pitchFamily="34" charset="0"/>
                </a:rPr>
                <a:t>key information</a:t>
              </a:r>
            </a:p>
            <a:p>
              <a:pPr marL="228600" lvl="1" indent="0">
                <a:buClr>
                  <a:schemeClr val="accent2"/>
                </a:buClr>
              </a:pPr>
              <a:r>
                <a:rPr lang="en-US" sz="1600" dirty="0">
                  <a:latin typeface="Verdana" pitchFamily="34" charset="0"/>
                </a:rPr>
                <a:t>D</a:t>
              </a:r>
              <a:r>
                <a:rPr lang="en-US" sz="1600" dirty="0" smtClean="0">
                  <a:latin typeface="Verdana" pitchFamily="34" charset="0"/>
                </a:rPr>
                <a:t>eclare </a:t>
              </a:r>
              <a:r>
                <a:rPr lang="en-US" sz="1600" dirty="0">
                  <a:latin typeface="Verdana" pitchFamily="34" charset="0"/>
                </a:rPr>
                <a:t>that the parts meet </a:t>
              </a:r>
              <a:r>
                <a:rPr lang="en-US" sz="1600" dirty="0" smtClean="0">
                  <a:latin typeface="Verdana" pitchFamily="34" charset="0"/>
                </a:rPr>
                <a:t>specification.</a:t>
              </a:r>
              <a:endParaRPr lang="en-US" sz="1600" dirty="0">
                <a:latin typeface="Verdana" pitchFamily="34" charset="0"/>
              </a:endParaRPr>
            </a:p>
          </p:txBody>
        </p:sp>
        <p:sp>
          <p:nvSpPr>
            <p:cNvPr id="14" name="Text Box 17"/>
            <p:cNvSpPr txBox="1">
              <a:spLocks noChangeArrowheads="1"/>
            </p:cNvSpPr>
            <p:nvPr/>
          </p:nvSpPr>
          <p:spPr bwMode="auto">
            <a:xfrm>
              <a:off x="3105" y="1361"/>
              <a:ext cx="1826"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a:buClr>
                  <a:schemeClr val="tx1"/>
                </a:buClr>
              </a:pPr>
              <a:r>
                <a:rPr lang="en-US" b="1" dirty="0">
                  <a:solidFill>
                    <a:schemeClr val="bg2">
                      <a:lumMod val="50000"/>
                    </a:schemeClr>
                  </a:solidFill>
                  <a:latin typeface="Verdana" pitchFamily="34" charset="0"/>
                </a:rPr>
                <a:t>Objective or </a:t>
              </a:r>
              <a:r>
                <a:rPr lang="en-US" b="1" dirty="0" smtClean="0">
                  <a:solidFill>
                    <a:schemeClr val="bg2">
                      <a:lumMod val="50000"/>
                    </a:schemeClr>
                  </a:solidFill>
                  <a:latin typeface="Verdana" pitchFamily="34" charset="0"/>
                </a:rPr>
                <a:t>purpose</a:t>
              </a:r>
              <a:endParaRPr lang="en-US" dirty="0">
                <a:solidFill>
                  <a:schemeClr val="bg2">
                    <a:lumMod val="50000"/>
                  </a:schemeClr>
                </a:solidFill>
                <a:latin typeface="Verdana" pitchFamily="34" charset="0"/>
              </a:endParaRPr>
            </a:p>
          </p:txBody>
        </p:sp>
      </p:grpSp>
      <p:sp>
        <p:nvSpPr>
          <p:cNvPr id="16" name="Text Box 19"/>
          <p:cNvSpPr txBox="1">
            <a:spLocks noChangeArrowheads="1"/>
          </p:cNvSpPr>
          <p:nvPr/>
        </p:nvSpPr>
        <p:spPr bwMode="auto">
          <a:xfrm>
            <a:off x="438149" y="4887622"/>
            <a:ext cx="3946525"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marL="174625" indent="-174625"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b="1" dirty="0">
                <a:solidFill>
                  <a:schemeClr val="bg2">
                    <a:lumMod val="50000"/>
                  </a:schemeClr>
                </a:solidFill>
                <a:latin typeface="Verdana" pitchFamily="34" charset="0"/>
              </a:rPr>
              <a:t>When to </a:t>
            </a:r>
            <a:r>
              <a:rPr lang="en-US" b="1" dirty="0" smtClean="0">
                <a:solidFill>
                  <a:schemeClr val="bg2">
                    <a:lumMod val="50000"/>
                  </a:schemeClr>
                </a:solidFill>
                <a:latin typeface="Verdana" pitchFamily="34" charset="0"/>
              </a:rPr>
              <a:t>use </a:t>
            </a:r>
            <a:r>
              <a:rPr lang="en-US" b="1" dirty="0">
                <a:solidFill>
                  <a:schemeClr val="bg2">
                    <a:lumMod val="50000"/>
                  </a:schemeClr>
                </a:solidFill>
                <a:latin typeface="Verdana" pitchFamily="34" charset="0"/>
              </a:rPr>
              <a:t>i</a:t>
            </a:r>
            <a:r>
              <a:rPr lang="en-US" b="1" dirty="0" smtClean="0">
                <a:solidFill>
                  <a:schemeClr val="bg2">
                    <a:lumMod val="50000"/>
                  </a:schemeClr>
                </a:solidFill>
                <a:latin typeface="Verdana" pitchFamily="34" charset="0"/>
              </a:rPr>
              <a:t>t</a:t>
            </a:r>
            <a:endParaRPr lang="en-US" b="1" dirty="0">
              <a:solidFill>
                <a:schemeClr val="bg2">
                  <a:lumMod val="50000"/>
                </a:schemeClr>
              </a:solidFill>
              <a:latin typeface="Verdana" pitchFamily="34" charset="0"/>
            </a:endParaRPr>
          </a:p>
          <a:p>
            <a:pPr marL="285750" indent="-285750">
              <a:buClr>
                <a:srgbClr val="105CA4"/>
              </a:buClr>
              <a:buSzPct val="100000"/>
              <a:buFont typeface="Verdana" pitchFamily="34" charset="0"/>
              <a:buChar char="•"/>
            </a:pPr>
            <a:r>
              <a:rPr lang="en-US" sz="1600" dirty="0" smtClean="0">
                <a:latin typeface="Verdana" pitchFamily="34" charset="0"/>
              </a:rPr>
              <a:t>Prior </a:t>
            </a:r>
            <a:r>
              <a:rPr lang="en-US" sz="1600" dirty="0">
                <a:latin typeface="Verdana" pitchFamily="34" charset="0"/>
              </a:rPr>
              <a:t>to shipping production </a:t>
            </a:r>
            <a:r>
              <a:rPr lang="en-US" sz="1600" dirty="0" smtClean="0">
                <a:latin typeface="Verdana" pitchFamily="34" charset="0"/>
              </a:rPr>
              <a:t>parts.</a:t>
            </a:r>
            <a:endParaRPr lang="en-US" sz="1600" b="1" dirty="0">
              <a:latin typeface="Verdana" pitchFamily="34" charset="0"/>
            </a:endParaRPr>
          </a:p>
        </p:txBody>
      </p:sp>
    </p:spTree>
    <p:extLst>
      <p:ext uri="{BB962C8B-B14F-4D97-AF65-F5344CB8AC3E}">
        <p14:creationId xmlns:p14="http://schemas.microsoft.com/office/powerpoint/2010/main" val="393371869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ap-wave.jpg"/>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0" y="0"/>
            <a:ext cx="9144000" cy="1747322"/>
          </a:xfrm>
          <a:prstGeom prst="rect">
            <a:avLst/>
          </a:prstGeom>
          <a:effectLst>
            <a:outerShdw blurRad="50800" dist="38100" dir="2700000" algn="tl" rotWithShape="0">
              <a:srgbClr val="000000">
                <a:alpha val="43000"/>
              </a:srgbClr>
            </a:outerShdw>
            <a:reflection stA="50000" endPos="75000" dist="12700" dir="5400000" sy="-100000" algn="bl" rotWithShape="0"/>
          </a:effectLst>
        </p:spPr>
      </p:pic>
      <p:sp>
        <p:nvSpPr>
          <p:cNvPr id="9" name="Title 7"/>
          <p:cNvSpPr txBox="1">
            <a:spLocks/>
          </p:cNvSpPr>
          <p:nvPr/>
        </p:nvSpPr>
        <p:spPr>
          <a:xfrm>
            <a:off x="117474" y="2600325"/>
            <a:ext cx="8531225" cy="1371600"/>
          </a:xfrm>
          <a:prstGeom prst="rect">
            <a:avLst/>
          </a:prstGeom>
        </p:spPr>
        <p:txBody>
          <a:bodyPr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defTabSz="914400" eaLnBrk="1" hangingPunct="1"/>
            <a:endParaRPr lang="en-US" sz="4800" dirty="0">
              <a:solidFill>
                <a:srgbClr val="1D2C64"/>
              </a:solidFill>
              <a:effectLst>
                <a:outerShdw blurRad="38100" dist="38100" dir="2700000" algn="tl">
                  <a:srgbClr val="C0C0C0"/>
                </a:outerShdw>
              </a:effectLst>
              <a:latin typeface="Trebuchet MS" pitchFamily="34" charset="0"/>
            </a:endParaRPr>
          </a:p>
        </p:txBody>
      </p:sp>
      <p:sp>
        <p:nvSpPr>
          <p:cNvPr id="5" name="Title 7"/>
          <p:cNvSpPr txBox="1">
            <a:spLocks/>
          </p:cNvSpPr>
          <p:nvPr/>
        </p:nvSpPr>
        <p:spPr>
          <a:xfrm>
            <a:off x="5553075" y="4338638"/>
            <a:ext cx="3171825" cy="314325"/>
          </a:xfrm>
          <a:prstGeom prst="rect">
            <a:avLst/>
          </a:prstGeom>
        </p:spPr>
        <p:txBody>
          <a:bodyPr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defTabSz="914400" eaLnBrk="1" hangingPunct="1"/>
            <a:endParaRPr lang="en-US" sz="3200" dirty="0">
              <a:solidFill>
                <a:srgbClr val="1D2C64"/>
              </a:solidFill>
              <a:effectLst>
                <a:outerShdw blurRad="38100" dist="38100" dir="2700000" algn="tl">
                  <a:srgbClr val="C0C0C0"/>
                </a:outerShdw>
              </a:effectLst>
              <a:latin typeface="Trebuchet MS" pitchFamily="34" charset="0"/>
            </a:endParaRPr>
          </a:p>
        </p:txBody>
      </p:sp>
      <p:sp>
        <p:nvSpPr>
          <p:cNvPr id="7" name="Title 7"/>
          <p:cNvSpPr txBox="1">
            <a:spLocks/>
          </p:cNvSpPr>
          <p:nvPr/>
        </p:nvSpPr>
        <p:spPr>
          <a:xfrm>
            <a:off x="1538287" y="2967038"/>
            <a:ext cx="5895975" cy="1371600"/>
          </a:xfrm>
          <a:prstGeom prst="rect">
            <a:avLst/>
          </a:prstGeom>
        </p:spPr>
        <p:txBody>
          <a:bodyPr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defTabSz="914400" eaLnBrk="1" hangingPunct="1"/>
            <a:endParaRPr lang="en-US" sz="4000" dirty="0">
              <a:solidFill>
                <a:srgbClr val="1D2C64"/>
              </a:solidFill>
              <a:effectLst>
                <a:outerShdw blurRad="38100" dist="38100" dir="2700000" algn="tl">
                  <a:srgbClr val="C0C0C0"/>
                </a:outerShdw>
              </a:effectLst>
              <a:latin typeface="Trebuchet MS" pitchFamily="34" charset="0"/>
            </a:endParaRPr>
          </a:p>
        </p:txBody>
      </p:sp>
      <p:sp>
        <p:nvSpPr>
          <p:cNvPr id="8" name="Title 7"/>
          <p:cNvSpPr txBox="1">
            <a:spLocks/>
          </p:cNvSpPr>
          <p:nvPr/>
        </p:nvSpPr>
        <p:spPr>
          <a:xfrm>
            <a:off x="5705475" y="4491038"/>
            <a:ext cx="3171825" cy="314325"/>
          </a:xfrm>
          <a:prstGeom prst="rect">
            <a:avLst/>
          </a:prstGeom>
        </p:spPr>
        <p:txBody>
          <a:bodyPr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defTabSz="914400" eaLnBrk="1" hangingPunct="1"/>
            <a:endParaRPr lang="en-US" sz="3200" dirty="0">
              <a:solidFill>
                <a:srgbClr val="1D2C64"/>
              </a:solidFill>
              <a:effectLst>
                <a:outerShdw blurRad="38100" dist="38100" dir="2700000" algn="tl">
                  <a:srgbClr val="C0C0C0"/>
                </a:outerShdw>
              </a:effectLst>
              <a:latin typeface="Trebuchet MS" pitchFamily="34" charset="0"/>
            </a:endParaRPr>
          </a:p>
        </p:txBody>
      </p:sp>
      <p:sp>
        <p:nvSpPr>
          <p:cNvPr id="6" name="Footer Placeholder 5"/>
          <p:cNvSpPr>
            <a:spLocks noGrp="1"/>
          </p:cNvSpPr>
          <p:nvPr>
            <p:ph type="ftr" sz="quarter" idx="11"/>
          </p:nvPr>
        </p:nvSpPr>
        <p:spPr/>
        <p:txBody>
          <a:bodyPr/>
          <a:lstStyle/>
          <a:p>
            <a:pPr>
              <a:defRPr/>
            </a:pPr>
            <a:r>
              <a:rPr lang="en-US" smtClean="0"/>
              <a:t>Business Confidential &amp; Proprietary Information  Rev: 00</a:t>
            </a:r>
            <a:endParaRPr lang="en-US" dirty="0"/>
          </a:p>
        </p:txBody>
      </p:sp>
      <p:sp>
        <p:nvSpPr>
          <p:cNvPr id="2" name="Rectangle 1"/>
          <p:cNvSpPr/>
          <p:nvPr/>
        </p:nvSpPr>
        <p:spPr>
          <a:xfrm>
            <a:off x="2472709" y="3206889"/>
            <a:ext cx="4198585" cy="707886"/>
          </a:xfrm>
          <a:prstGeom prst="rect">
            <a:avLst/>
          </a:prstGeom>
        </p:spPr>
        <p:txBody>
          <a:bodyPr wrap="none">
            <a:spAutoFit/>
          </a:bodyPr>
          <a:lstStyle/>
          <a:p>
            <a:pPr lvl="0" algn="ctr"/>
            <a:r>
              <a:rPr lang="en-CA" sz="4000" b="1" dirty="0">
                <a:solidFill>
                  <a:srgbClr val="1D2C64"/>
                </a:solidFill>
                <a:latin typeface="Verdana" pitchFamily="34" charset="0"/>
                <a:ea typeface="Verdana" pitchFamily="34" charset="0"/>
                <a:cs typeface="Verdana" pitchFamily="34" charset="0"/>
              </a:rPr>
              <a:t>What’s PPAP?</a:t>
            </a:r>
            <a:endParaRPr lang="en-US" sz="4000" b="1" dirty="0">
              <a:solidFill>
                <a:srgbClr val="1D2C64"/>
              </a:solidFill>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398032757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Part Submission Warrant (PSW)</a:t>
            </a:r>
            <a:endParaRPr lang="en-US" dirty="0"/>
          </a:p>
        </p:txBody>
      </p:sp>
      <p:sp>
        <p:nvSpPr>
          <p:cNvPr id="3" name="Content Placeholder 2"/>
          <p:cNvSpPr>
            <a:spLocks noGrp="1"/>
          </p:cNvSpPr>
          <p:nvPr>
            <p:ph idx="1"/>
          </p:nvPr>
        </p:nvSpPr>
        <p:spPr>
          <a:xfrm>
            <a:off x="415925" y="1698172"/>
            <a:ext cx="8299451" cy="4054927"/>
          </a:xfrm>
        </p:spPr>
        <p:txBody>
          <a:bodyPr>
            <a:normAutofit/>
          </a:bodyPr>
          <a:lstStyle/>
          <a:p>
            <a:pPr marL="0" indent="0" eaLnBrk="1" hangingPunct="1">
              <a:buNone/>
            </a:pPr>
            <a:r>
              <a:rPr lang="en-US" sz="1600" b="1" dirty="0" smtClean="0">
                <a:solidFill>
                  <a:schemeClr val="tx1"/>
                </a:solidFill>
                <a:latin typeface="Verdana" pitchFamily="34" charset="0"/>
                <a:ea typeface="Verdana" pitchFamily="34" charset="0"/>
                <a:cs typeface="Verdana" pitchFamily="34" charset="0"/>
              </a:rPr>
              <a:t>Supplier’s </a:t>
            </a:r>
            <a:r>
              <a:rPr lang="en-US" sz="1600" b="1" dirty="0">
                <a:solidFill>
                  <a:schemeClr val="tx1"/>
                </a:solidFill>
                <a:latin typeface="Verdana" pitchFamily="34" charset="0"/>
                <a:ea typeface="Verdana" pitchFamily="34" charset="0"/>
                <a:cs typeface="Verdana" pitchFamily="34" charset="0"/>
              </a:rPr>
              <a:t>Checklist</a:t>
            </a:r>
          </a:p>
          <a:p>
            <a:pPr eaLnBrk="1" hangingPunct="1">
              <a:buClr>
                <a:schemeClr val="tx1"/>
              </a:buClr>
              <a:buSzPct val="130000"/>
              <a:buFont typeface="Wingdings" pitchFamily="2" charset="2"/>
              <a:buChar char="ü"/>
            </a:pPr>
            <a:r>
              <a:rPr lang="en-US" sz="1600" b="1" dirty="0">
                <a:latin typeface="Verdana" pitchFamily="34" charset="0"/>
                <a:ea typeface="Verdana" pitchFamily="34" charset="0"/>
                <a:cs typeface="Verdana" pitchFamily="34" charset="0"/>
              </a:rPr>
              <a:t>Must be completely filled out</a:t>
            </a:r>
          </a:p>
          <a:p>
            <a:pPr eaLnBrk="1" hangingPunct="1">
              <a:buClr>
                <a:schemeClr val="tx1"/>
              </a:buClr>
              <a:buSzPct val="130000"/>
              <a:buFont typeface="Wingdings" pitchFamily="2" charset="2"/>
              <a:buChar char="ü"/>
            </a:pPr>
            <a:r>
              <a:rPr lang="en-US" sz="1600" b="1" dirty="0">
                <a:latin typeface="Verdana" pitchFamily="34" charset="0"/>
                <a:ea typeface="Verdana" pitchFamily="34" charset="0"/>
                <a:cs typeface="Verdana" pitchFamily="34" charset="0"/>
              </a:rPr>
              <a:t>Must be signed by the </a:t>
            </a:r>
            <a:r>
              <a:rPr lang="en-US" sz="1600" b="1" dirty="0" smtClean="0">
                <a:latin typeface="Verdana" pitchFamily="34" charset="0"/>
                <a:ea typeface="Verdana" pitchFamily="34" charset="0"/>
                <a:cs typeface="Verdana" pitchFamily="34" charset="0"/>
              </a:rPr>
              <a:t>supplier </a:t>
            </a:r>
            <a:endParaRPr lang="en-US" sz="1600" b="1" dirty="0">
              <a:latin typeface="Verdana" pitchFamily="34" charset="0"/>
              <a:ea typeface="Verdana" pitchFamily="34" charset="0"/>
              <a:cs typeface="Verdana" pitchFamily="34" charset="0"/>
            </a:endParaRPr>
          </a:p>
          <a:p>
            <a:pPr eaLnBrk="1" hangingPunct="1">
              <a:buClr>
                <a:schemeClr val="tx1"/>
              </a:buClr>
              <a:buSzPct val="130000"/>
              <a:buFont typeface="Wingdings" pitchFamily="2" charset="2"/>
              <a:buChar char="ü"/>
            </a:pPr>
            <a:r>
              <a:rPr lang="en-US" sz="1600" b="1" dirty="0">
                <a:latin typeface="Verdana" pitchFamily="34" charset="0"/>
                <a:ea typeface="Verdana" pitchFamily="34" charset="0"/>
                <a:cs typeface="Verdana" pitchFamily="34" charset="0"/>
              </a:rPr>
              <a:t>P/N must </a:t>
            </a:r>
            <a:r>
              <a:rPr lang="en-US" sz="1600" b="1" dirty="0" smtClean="0">
                <a:latin typeface="Verdana" pitchFamily="34" charset="0"/>
                <a:ea typeface="Verdana" pitchFamily="34" charset="0"/>
                <a:cs typeface="Verdana" pitchFamily="34" charset="0"/>
              </a:rPr>
              <a:t>match the </a:t>
            </a:r>
            <a:r>
              <a:rPr lang="en-US" sz="1600" b="1" dirty="0">
                <a:latin typeface="Verdana" pitchFamily="34" charset="0"/>
                <a:ea typeface="Verdana" pitchFamily="34" charset="0"/>
                <a:cs typeface="Verdana" pitchFamily="34" charset="0"/>
              </a:rPr>
              <a:t>PO</a:t>
            </a:r>
          </a:p>
          <a:p>
            <a:pPr eaLnBrk="1" hangingPunct="1">
              <a:buClr>
                <a:schemeClr val="tx1"/>
              </a:buClr>
              <a:buSzPct val="130000"/>
              <a:buFont typeface="Wingdings" pitchFamily="2" charset="2"/>
              <a:buChar char="ü"/>
            </a:pPr>
            <a:r>
              <a:rPr lang="en-US" sz="1600" b="1" dirty="0">
                <a:latin typeface="Verdana" pitchFamily="34" charset="0"/>
                <a:ea typeface="Verdana" pitchFamily="34" charset="0"/>
                <a:cs typeface="Verdana" pitchFamily="34" charset="0"/>
              </a:rPr>
              <a:t>Submitted at the correct revision level</a:t>
            </a:r>
          </a:p>
          <a:p>
            <a:pPr eaLnBrk="1" hangingPunct="1">
              <a:buClr>
                <a:schemeClr val="tx1"/>
              </a:buClr>
              <a:buSzPct val="130000"/>
              <a:buFont typeface="Wingdings" pitchFamily="2" charset="2"/>
              <a:buChar char="ü"/>
            </a:pPr>
            <a:r>
              <a:rPr lang="en-US" sz="1600" b="1" dirty="0">
                <a:latin typeface="Verdana" pitchFamily="34" charset="0"/>
                <a:ea typeface="Verdana" pitchFamily="34" charset="0"/>
                <a:cs typeface="Verdana" pitchFamily="34" charset="0"/>
              </a:rPr>
              <a:t>Submitted at the correct submission </a:t>
            </a:r>
            <a:r>
              <a:rPr lang="en-US" sz="1600" b="1" dirty="0" smtClean="0">
                <a:latin typeface="Verdana" pitchFamily="34" charset="0"/>
                <a:ea typeface="Verdana" pitchFamily="34" charset="0"/>
                <a:cs typeface="Verdana" pitchFamily="34" charset="0"/>
              </a:rPr>
              <a:t>level </a:t>
            </a:r>
            <a:endParaRPr lang="en-US" sz="1600" b="1" dirty="0">
              <a:latin typeface="Verdana" pitchFamily="34" charset="0"/>
              <a:ea typeface="Verdana" pitchFamily="34" charset="0"/>
              <a:cs typeface="Verdana" pitchFamily="34" charset="0"/>
            </a:endParaRPr>
          </a:p>
          <a:p>
            <a:pPr eaLnBrk="1" hangingPunct="1">
              <a:buClr>
                <a:schemeClr val="tx1"/>
              </a:buClr>
              <a:buSzPct val="130000"/>
              <a:buFont typeface="Wingdings" pitchFamily="2" charset="2"/>
              <a:buChar char="ü"/>
            </a:pPr>
            <a:r>
              <a:rPr lang="en-US" sz="1600" b="1" dirty="0">
                <a:latin typeface="Verdana" pitchFamily="34" charset="0"/>
                <a:ea typeface="Verdana" pitchFamily="34" charset="0"/>
                <a:cs typeface="Verdana" pitchFamily="34" charset="0"/>
              </a:rPr>
              <a:t>Specify the reason for submission</a:t>
            </a:r>
          </a:p>
          <a:p>
            <a:pPr marL="0" indent="0">
              <a:buNone/>
            </a:pPr>
            <a:endParaRPr lang="en-US" dirty="0"/>
          </a:p>
        </p:txBody>
      </p:sp>
      <p:sp>
        <p:nvSpPr>
          <p:cNvPr id="6" name="Footer Placeholder 5"/>
          <p:cNvSpPr>
            <a:spLocks noGrp="1"/>
          </p:cNvSpPr>
          <p:nvPr>
            <p:ph type="ftr" sz="quarter" idx="11"/>
          </p:nvPr>
        </p:nvSpPr>
        <p:spPr/>
        <p:txBody>
          <a:bodyPr/>
          <a:lstStyle/>
          <a:p>
            <a:pPr>
              <a:defRPr/>
            </a:pPr>
            <a:r>
              <a:rPr lang="en-US" smtClean="0"/>
              <a:t>Business Confidential &amp; Proprietary Information  Rev: 00</a:t>
            </a:r>
            <a:endParaRPr lang="en-US" dirty="0"/>
          </a:p>
        </p:txBody>
      </p:sp>
      <p:pic>
        <p:nvPicPr>
          <p:cNvPr id="8" name="Picture 4" descr="MCj043982400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57974" y="4133849"/>
            <a:ext cx="1952625" cy="195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4024035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ap-wave.jpg"/>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0" y="0"/>
            <a:ext cx="9144000" cy="1747322"/>
          </a:xfrm>
          <a:prstGeom prst="rect">
            <a:avLst/>
          </a:prstGeom>
          <a:effectLst>
            <a:outerShdw blurRad="50800" dist="38100" dir="2700000" algn="tl" rotWithShape="0">
              <a:srgbClr val="000000">
                <a:alpha val="43000"/>
              </a:srgbClr>
            </a:outerShdw>
            <a:reflection stA="50000" endPos="75000" dist="12700" dir="5400000" sy="-100000" algn="bl" rotWithShape="0"/>
          </a:effectLst>
        </p:spPr>
      </p:pic>
      <p:sp>
        <p:nvSpPr>
          <p:cNvPr id="9" name="Title 7"/>
          <p:cNvSpPr txBox="1">
            <a:spLocks/>
          </p:cNvSpPr>
          <p:nvPr/>
        </p:nvSpPr>
        <p:spPr>
          <a:xfrm>
            <a:off x="1163638" y="2743200"/>
            <a:ext cx="7561262" cy="1371600"/>
          </a:xfrm>
          <a:prstGeom prst="rect">
            <a:avLst/>
          </a:prstGeom>
        </p:spPr>
        <p:txBody>
          <a:bodyPr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defTabSz="914400" eaLnBrk="1" hangingPunct="1"/>
            <a:endParaRPr lang="en-US" sz="4800" dirty="0">
              <a:solidFill>
                <a:srgbClr val="1D2C64"/>
              </a:solidFill>
              <a:effectLst>
                <a:outerShdw blurRad="38100" dist="38100" dir="2700000" algn="tl">
                  <a:srgbClr val="C0C0C0"/>
                </a:outerShdw>
              </a:effectLst>
              <a:latin typeface="Trebuchet MS" pitchFamily="34" charset="0"/>
            </a:endParaRPr>
          </a:p>
        </p:txBody>
      </p:sp>
      <p:sp>
        <p:nvSpPr>
          <p:cNvPr id="5" name="Title 7"/>
          <p:cNvSpPr txBox="1">
            <a:spLocks/>
          </p:cNvSpPr>
          <p:nvPr/>
        </p:nvSpPr>
        <p:spPr>
          <a:xfrm>
            <a:off x="5553075" y="4338638"/>
            <a:ext cx="3171825" cy="314325"/>
          </a:xfrm>
          <a:prstGeom prst="rect">
            <a:avLst/>
          </a:prstGeom>
        </p:spPr>
        <p:txBody>
          <a:bodyPr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defTabSz="914400" eaLnBrk="1" hangingPunct="1"/>
            <a:endParaRPr lang="en-US" sz="3200" dirty="0">
              <a:solidFill>
                <a:srgbClr val="1D2C64"/>
              </a:solidFill>
              <a:effectLst>
                <a:outerShdw blurRad="38100" dist="38100" dir="2700000" algn="tl">
                  <a:srgbClr val="C0C0C0"/>
                </a:outerShdw>
              </a:effectLst>
              <a:latin typeface="Trebuchet MS" pitchFamily="34" charset="0"/>
            </a:endParaRPr>
          </a:p>
        </p:txBody>
      </p:sp>
      <p:sp>
        <p:nvSpPr>
          <p:cNvPr id="7" name="Title 7"/>
          <p:cNvSpPr txBox="1">
            <a:spLocks/>
          </p:cNvSpPr>
          <p:nvPr/>
        </p:nvSpPr>
        <p:spPr>
          <a:xfrm>
            <a:off x="885516" y="2967038"/>
            <a:ext cx="7191374" cy="1371600"/>
          </a:xfrm>
          <a:prstGeom prst="rect">
            <a:avLst/>
          </a:prstGeom>
        </p:spPr>
        <p:txBody>
          <a:bodyPr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defTabSz="914400" eaLnBrk="1" hangingPunct="1"/>
            <a:r>
              <a:rPr lang="en-US" sz="4000" b="1" dirty="0" smtClean="0">
                <a:solidFill>
                  <a:srgbClr val="1D2C64"/>
                </a:solidFill>
                <a:effectLst>
                  <a:outerShdw blurRad="38100" dist="38100" dir="2700000" algn="tl">
                    <a:schemeClr val="bg1"/>
                  </a:outerShdw>
                </a:effectLst>
                <a:latin typeface="Verdana" pitchFamily="34" charset="0"/>
                <a:ea typeface="Verdana" pitchFamily="34" charset="0"/>
                <a:cs typeface="Verdana" pitchFamily="34" charset="0"/>
              </a:rPr>
              <a:t>Authorized Engineering </a:t>
            </a:r>
          </a:p>
          <a:p>
            <a:pPr defTabSz="914400" eaLnBrk="1" hangingPunct="1"/>
            <a:r>
              <a:rPr lang="en-US" sz="4000" b="1" dirty="0" smtClean="0">
                <a:solidFill>
                  <a:srgbClr val="1D2C64"/>
                </a:solidFill>
                <a:effectLst>
                  <a:outerShdw blurRad="38100" dist="38100" dir="2700000" algn="tl">
                    <a:schemeClr val="bg1"/>
                  </a:outerShdw>
                </a:effectLst>
                <a:latin typeface="Verdana" pitchFamily="34" charset="0"/>
                <a:ea typeface="Verdana" pitchFamily="34" charset="0"/>
                <a:cs typeface="Verdana" pitchFamily="34" charset="0"/>
              </a:rPr>
              <a:t>    Change Documents</a:t>
            </a:r>
            <a:endParaRPr lang="en-US" sz="4000" b="1" dirty="0">
              <a:solidFill>
                <a:srgbClr val="1D2C64"/>
              </a:solidFill>
              <a:effectLst>
                <a:outerShdw blurRad="38100" dist="38100" dir="2700000" algn="tl">
                  <a:schemeClr val="bg1"/>
                </a:outerShdw>
              </a:effectLst>
              <a:latin typeface="Verdana" pitchFamily="34" charset="0"/>
              <a:ea typeface="Verdana" pitchFamily="34" charset="0"/>
              <a:cs typeface="Verdana" pitchFamily="34" charset="0"/>
            </a:endParaRPr>
          </a:p>
        </p:txBody>
      </p:sp>
      <p:sp>
        <p:nvSpPr>
          <p:cNvPr id="8" name="Title 7"/>
          <p:cNvSpPr txBox="1">
            <a:spLocks/>
          </p:cNvSpPr>
          <p:nvPr/>
        </p:nvSpPr>
        <p:spPr>
          <a:xfrm>
            <a:off x="5705475" y="4491038"/>
            <a:ext cx="3171825" cy="314325"/>
          </a:xfrm>
          <a:prstGeom prst="rect">
            <a:avLst/>
          </a:prstGeom>
        </p:spPr>
        <p:txBody>
          <a:bodyPr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defTabSz="914400" eaLnBrk="1" hangingPunct="1"/>
            <a:endParaRPr lang="en-US" sz="3200" dirty="0">
              <a:solidFill>
                <a:srgbClr val="1D2C64"/>
              </a:solidFill>
              <a:effectLst>
                <a:outerShdw blurRad="38100" dist="38100" dir="2700000" algn="tl">
                  <a:srgbClr val="C0C0C0"/>
                </a:outerShdw>
              </a:effectLst>
              <a:latin typeface="Trebuchet MS" pitchFamily="34" charset="0"/>
            </a:endParaRPr>
          </a:p>
        </p:txBody>
      </p:sp>
      <p:sp>
        <p:nvSpPr>
          <p:cNvPr id="6" name="Footer Placeholder 5"/>
          <p:cNvSpPr>
            <a:spLocks noGrp="1"/>
          </p:cNvSpPr>
          <p:nvPr>
            <p:ph type="ftr" sz="quarter" idx="11"/>
          </p:nvPr>
        </p:nvSpPr>
        <p:spPr/>
        <p:txBody>
          <a:bodyPr/>
          <a:lstStyle/>
          <a:p>
            <a:pPr>
              <a:defRPr/>
            </a:pPr>
            <a:r>
              <a:rPr lang="en-US" smtClean="0"/>
              <a:t>Business Confidential &amp; Proprietary Information  Rev: 00</a:t>
            </a:r>
            <a:endParaRPr lang="en-US" dirty="0"/>
          </a:p>
        </p:txBody>
      </p:sp>
    </p:spTree>
    <p:extLst>
      <p:ext uri="{BB962C8B-B14F-4D97-AF65-F5344CB8AC3E}">
        <p14:creationId xmlns:p14="http://schemas.microsoft.com/office/powerpoint/2010/main" val="271985381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Authorized Engineering </a:t>
            </a:r>
            <a:br>
              <a:rPr lang="en-US" dirty="0" smtClean="0"/>
            </a:br>
            <a:r>
              <a:rPr lang="en-US" dirty="0" smtClean="0"/>
              <a:t>Change Notice</a:t>
            </a:r>
            <a:endParaRPr lang="en-US" dirty="0"/>
          </a:p>
        </p:txBody>
      </p:sp>
      <p:sp>
        <p:nvSpPr>
          <p:cNvPr id="3" name="Content Placeholder 2"/>
          <p:cNvSpPr>
            <a:spLocks noGrp="1"/>
          </p:cNvSpPr>
          <p:nvPr>
            <p:ph idx="1"/>
          </p:nvPr>
        </p:nvSpPr>
        <p:spPr>
          <a:xfrm>
            <a:off x="415925" y="1698172"/>
            <a:ext cx="8299451" cy="4054927"/>
          </a:xfrm>
        </p:spPr>
        <p:txBody>
          <a:bodyPr>
            <a:normAutofit/>
          </a:bodyPr>
          <a:lstStyle/>
          <a:p>
            <a:pPr marL="122238" lvl="0" indent="-122238" eaLnBrk="1" hangingPunct="1">
              <a:lnSpc>
                <a:spcPct val="110000"/>
              </a:lnSpc>
              <a:spcBef>
                <a:spcPct val="30000"/>
              </a:spcBef>
              <a:spcAft>
                <a:spcPct val="30000"/>
              </a:spcAft>
              <a:buClr>
                <a:srgbClr val="FFFFFF"/>
              </a:buClr>
              <a:buSzTx/>
              <a:buFont typeface="Verdana" pitchFamily="34" charset="0"/>
              <a:buChar char=" "/>
            </a:pPr>
            <a:r>
              <a:rPr lang="en-US" sz="1800" b="1" kern="0" dirty="0" smtClean="0">
                <a:solidFill>
                  <a:srgbClr val="232323"/>
                </a:solidFill>
                <a:latin typeface="Verdana"/>
                <a:ea typeface="+mn-ea"/>
                <a:cs typeface="Arial"/>
              </a:rPr>
              <a:t>The supplier shall provide authorized change documents as required below bu</a:t>
            </a:r>
            <a:r>
              <a:rPr lang="en-US" sz="1800" b="1" kern="0" dirty="0">
                <a:solidFill>
                  <a:srgbClr val="232323"/>
                </a:solidFill>
                <a:latin typeface="Verdana"/>
                <a:ea typeface="+mn-ea"/>
                <a:cs typeface="Arial"/>
              </a:rPr>
              <a:t>t</a:t>
            </a:r>
            <a:r>
              <a:rPr lang="en-US" sz="1800" b="1" kern="0" dirty="0" smtClean="0">
                <a:solidFill>
                  <a:srgbClr val="232323"/>
                </a:solidFill>
                <a:latin typeface="Verdana"/>
                <a:ea typeface="+mn-ea"/>
                <a:cs typeface="Arial"/>
              </a:rPr>
              <a:t> not limited to that affects the PPAP:</a:t>
            </a:r>
          </a:p>
          <a:p>
            <a:pPr marL="646113" lvl="2" indent="-123825" eaLnBrk="1" hangingPunct="1">
              <a:lnSpc>
                <a:spcPct val="110000"/>
              </a:lnSpc>
              <a:spcBef>
                <a:spcPct val="30000"/>
              </a:spcBef>
              <a:spcAft>
                <a:spcPct val="30000"/>
              </a:spcAft>
              <a:buClr>
                <a:schemeClr val="tx1"/>
              </a:buClr>
              <a:buSzPct val="75000"/>
              <a:buFont typeface="Wingdings" pitchFamily="2" charset="2"/>
              <a:buChar char="Ø"/>
            </a:pPr>
            <a:r>
              <a:rPr lang="en-US" sz="1600" b="1" kern="0" dirty="0" smtClean="0">
                <a:solidFill>
                  <a:srgbClr val="232323"/>
                </a:solidFill>
                <a:latin typeface="Verdana"/>
                <a:cs typeface="Arial"/>
              </a:rPr>
              <a:t>Specifications</a:t>
            </a:r>
          </a:p>
          <a:p>
            <a:pPr marL="646113" lvl="2" indent="-123825" eaLnBrk="1" hangingPunct="1">
              <a:lnSpc>
                <a:spcPct val="110000"/>
              </a:lnSpc>
              <a:spcBef>
                <a:spcPct val="30000"/>
              </a:spcBef>
              <a:spcAft>
                <a:spcPct val="30000"/>
              </a:spcAft>
              <a:buClr>
                <a:schemeClr val="tx1"/>
              </a:buClr>
              <a:buSzPct val="75000"/>
              <a:buFont typeface="Wingdings" pitchFamily="2" charset="2"/>
              <a:buChar char="Ø"/>
            </a:pPr>
            <a:r>
              <a:rPr lang="en-US" sz="1600" b="1" kern="0" dirty="0" smtClean="0">
                <a:solidFill>
                  <a:srgbClr val="232323"/>
                </a:solidFill>
                <a:latin typeface="Verdana"/>
                <a:cs typeface="Arial"/>
              </a:rPr>
              <a:t>Deviations</a:t>
            </a:r>
          </a:p>
          <a:p>
            <a:pPr marL="646113" lvl="2" indent="-123825" eaLnBrk="1" hangingPunct="1">
              <a:lnSpc>
                <a:spcPct val="110000"/>
              </a:lnSpc>
              <a:spcBef>
                <a:spcPct val="30000"/>
              </a:spcBef>
              <a:spcAft>
                <a:spcPct val="30000"/>
              </a:spcAft>
              <a:buClr>
                <a:schemeClr val="tx1"/>
              </a:buClr>
              <a:buSzPct val="75000"/>
              <a:buFont typeface="Wingdings" pitchFamily="2" charset="2"/>
              <a:buChar char="Ø"/>
            </a:pPr>
            <a:r>
              <a:rPr lang="en-US" sz="1600" b="1" kern="0" dirty="0" smtClean="0">
                <a:solidFill>
                  <a:schemeClr val="tx1"/>
                </a:solidFill>
                <a:latin typeface="Verdana"/>
                <a:cs typeface="Arial"/>
              </a:rPr>
              <a:t>MA–Manufacturing Alerts/ECN </a:t>
            </a:r>
            <a:r>
              <a:rPr lang="en-US" sz="1600" b="1" i="1" kern="0" dirty="0" smtClean="0">
                <a:solidFill>
                  <a:srgbClr val="333399"/>
                </a:solidFill>
                <a:latin typeface="Verdana"/>
                <a:cs typeface="Arial"/>
              </a:rPr>
              <a:t>(must </a:t>
            </a:r>
            <a:r>
              <a:rPr lang="en-US" sz="1600" b="1" i="1" kern="0" dirty="0">
                <a:solidFill>
                  <a:srgbClr val="333399"/>
                </a:solidFill>
                <a:latin typeface="Verdana"/>
                <a:cs typeface="Arial"/>
              </a:rPr>
              <a:t>be approved, not pending</a:t>
            </a:r>
            <a:r>
              <a:rPr lang="en-US" sz="1600" b="1" i="1" kern="0" dirty="0" smtClean="0">
                <a:solidFill>
                  <a:srgbClr val="333399"/>
                </a:solidFill>
                <a:latin typeface="Verdana"/>
                <a:cs typeface="Arial"/>
              </a:rPr>
              <a:t>)</a:t>
            </a:r>
            <a:endParaRPr lang="en-US" sz="1600" b="1" kern="0" dirty="0" smtClean="0">
              <a:solidFill>
                <a:srgbClr val="232323"/>
              </a:solidFill>
              <a:latin typeface="Verdana"/>
              <a:cs typeface="Arial"/>
            </a:endParaRPr>
          </a:p>
          <a:p>
            <a:pPr marL="646113" lvl="2" indent="-123825" eaLnBrk="1" hangingPunct="1">
              <a:lnSpc>
                <a:spcPct val="110000"/>
              </a:lnSpc>
              <a:spcBef>
                <a:spcPct val="30000"/>
              </a:spcBef>
              <a:spcAft>
                <a:spcPct val="30000"/>
              </a:spcAft>
              <a:buClr>
                <a:schemeClr val="tx1"/>
              </a:buClr>
              <a:buSzPct val="75000"/>
              <a:buFont typeface="Wingdings" pitchFamily="2" charset="2"/>
              <a:buChar char="Ø"/>
            </a:pPr>
            <a:r>
              <a:rPr lang="en-US" sz="1600" b="1" kern="0" dirty="0" smtClean="0">
                <a:solidFill>
                  <a:schemeClr val="tx1"/>
                </a:solidFill>
                <a:latin typeface="Verdana"/>
                <a:cs typeface="Arial"/>
              </a:rPr>
              <a:t>Feasibility studies (Team Feasibility Commitment next page)</a:t>
            </a:r>
            <a:endParaRPr lang="en-US" sz="1600" b="1" kern="0" dirty="0">
              <a:solidFill>
                <a:schemeClr val="tx1"/>
              </a:solidFill>
              <a:latin typeface="Verdana"/>
              <a:cs typeface="Arial"/>
            </a:endParaRPr>
          </a:p>
          <a:p>
            <a:pPr marL="646113" lvl="2" indent="-123825" eaLnBrk="1" hangingPunct="1">
              <a:lnSpc>
                <a:spcPct val="110000"/>
              </a:lnSpc>
              <a:spcBef>
                <a:spcPct val="30000"/>
              </a:spcBef>
              <a:spcAft>
                <a:spcPct val="30000"/>
              </a:spcAft>
              <a:buClr>
                <a:schemeClr val="tx1"/>
              </a:buClr>
              <a:buSzPct val="75000"/>
              <a:buFont typeface="Wingdings" pitchFamily="2" charset="2"/>
              <a:buChar char="Ø"/>
            </a:pPr>
            <a:r>
              <a:rPr lang="en-US" sz="1600" b="1" kern="0" dirty="0">
                <a:solidFill>
                  <a:srgbClr val="232323"/>
                </a:solidFill>
                <a:latin typeface="Verdana"/>
                <a:cs typeface="Arial"/>
              </a:rPr>
              <a:t>Supplier change requests</a:t>
            </a:r>
          </a:p>
          <a:p>
            <a:pPr marL="646113" lvl="2" indent="-123825" eaLnBrk="1" hangingPunct="1">
              <a:lnSpc>
                <a:spcPct val="110000"/>
              </a:lnSpc>
              <a:spcBef>
                <a:spcPct val="30000"/>
              </a:spcBef>
              <a:spcAft>
                <a:spcPct val="30000"/>
              </a:spcAft>
              <a:buClr>
                <a:schemeClr val="tx1"/>
              </a:buClr>
              <a:buSzPct val="75000"/>
              <a:buFont typeface="Wingdings" pitchFamily="2" charset="2"/>
              <a:buChar char="Ø"/>
            </a:pPr>
            <a:r>
              <a:rPr lang="en-US" sz="1600" b="1" kern="0" dirty="0">
                <a:solidFill>
                  <a:schemeClr val="tx1"/>
                </a:solidFill>
                <a:latin typeface="Verdana"/>
                <a:cs typeface="Arial"/>
              </a:rPr>
              <a:t>Sub-assembly drawings</a:t>
            </a:r>
          </a:p>
          <a:p>
            <a:pPr marL="646113" lvl="2" indent="-123825" eaLnBrk="1" hangingPunct="1">
              <a:lnSpc>
                <a:spcPct val="110000"/>
              </a:lnSpc>
              <a:spcBef>
                <a:spcPct val="30000"/>
              </a:spcBef>
              <a:spcAft>
                <a:spcPct val="30000"/>
              </a:spcAft>
              <a:buClr>
                <a:schemeClr val="tx1"/>
              </a:buClr>
              <a:buSzPct val="75000"/>
              <a:buFont typeface="Wingdings" pitchFamily="2" charset="2"/>
              <a:buChar char="Ø"/>
            </a:pPr>
            <a:r>
              <a:rPr lang="en-US" sz="1600" b="1" kern="0" dirty="0">
                <a:solidFill>
                  <a:srgbClr val="000000"/>
                </a:solidFill>
                <a:latin typeface="Verdana"/>
                <a:cs typeface="Arial"/>
              </a:rPr>
              <a:t>Life or reliability testing requirements</a:t>
            </a:r>
          </a:p>
          <a:p>
            <a:endParaRPr lang="en-US" dirty="0"/>
          </a:p>
        </p:txBody>
      </p:sp>
      <p:sp>
        <p:nvSpPr>
          <p:cNvPr id="6" name="Footer Placeholder 5"/>
          <p:cNvSpPr>
            <a:spLocks noGrp="1"/>
          </p:cNvSpPr>
          <p:nvPr>
            <p:ph type="ftr" sz="quarter" idx="11"/>
          </p:nvPr>
        </p:nvSpPr>
        <p:spPr/>
        <p:txBody>
          <a:bodyPr/>
          <a:lstStyle/>
          <a:p>
            <a:pPr>
              <a:defRPr/>
            </a:pPr>
            <a:r>
              <a:rPr lang="en-US" smtClean="0"/>
              <a:t>Business Confidential &amp; Proprietary Information  Rev: 00</a:t>
            </a:r>
            <a:endParaRPr lang="en-US" dirty="0"/>
          </a:p>
        </p:txBody>
      </p:sp>
    </p:spTree>
    <p:extLst>
      <p:ext uri="{BB962C8B-B14F-4D97-AF65-F5344CB8AC3E}">
        <p14:creationId xmlns:p14="http://schemas.microsoft.com/office/powerpoint/2010/main" val="213974343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Team Feasibility Commitment</a:t>
            </a:r>
            <a:endParaRPr lang="en-US" dirty="0"/>
          </a:p>
        </p:txBody>
      </p:sp>
      <p:sp>
        <p:nvSpPr>
          <p:cNvPr id="6" name="Footer Placeholder 5"/>
          <p:cNvSpPr>
            <a:spLocks noGrp="1"/>
          </p:cNvSpPr>
          <p:nvPr>
            <p:ph type="ftr" sz="quarter" idx="11"/>
          </p:nvPr>
        </p:nvSpPr>
        <p:spPr/>
        <p:txBody>
          <a:bodyPr/>
          <a:lstStyle/>
          <a:p>
            <a:pPr>
              <a:defRPr/>
            </a:pPr>
            <a:r>
              <a:rPr lang="en-US" smtClean="0"/>
              <a:t>Business Confidential &amp; Proprietary Information  Rev: 00</a:t>
            </a:r>
            <a:endParaRPr lang="en-US" dirty="0"/>
          </a:p>
        </p:txBody>
      </p:sp>
      <p:sp>
        <p:nvSpPr>
          <p:cNvPr id="10" name="Text Box 12"/>
          <p:cNvSpPr txBox="1">
            <a:spLocks noChangeArrowheads="1"/>
          </p:cNvSpPr>
          <p:nvPr/>
        </p:nvSpPr>
        <p:spPr bwMode="auto">
          <a:xfrm>
            <a:off x="415925" y="1433780"/>
            <a:ext cx="5017979" cy="1846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square">
            <a:spAutoFit/>
          </a:bodyPr>
          <a:lstStyle>
            <a:lvl1pPr marL="177800" indent="-177800"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b="1" dirty="0">
                <a:solidFill>
                  <a:schemeClr val="bg2">
                    <a:lumMod val="50000"/>
                  </a:schemeClr>
                </a:solidFill>
                <a:latin typeface="Verdana" pitchFamily="34" charset="0"/>
              </a:rPr>
              <a:t>What is </a:t>
            </a:r>
            <a:r>
              <a:rPr lang="en-US" b="1" dirty="0" smtClean="0">
                <a:solidFill>
                  <a:schemeClr val="bg2">
                    <a:lumMod val="50000"/>
                  </a:schemeClr>
                </a:solidFill>
                <a:latin typeface="Verdana" pitchFamily="34" charset="0"/>
              </a:rPr>
              <a:t>it?</a:t>
            </a:r>
            <a:endParaRPr lang="en-US" b="1" dirty="0">
              <a:solidFill>
                <a:schemeClr val="bg2">
                  <a:lumMod val="50000"/>
                </a:schemeClr>
              </a:solidFill>
              <a:latin typeface="Verdana" pitchFamily="34" charset="0"/>
            </a:endParaRPr>
          </a:p>
          <a:p>
            <a:pPr marL="285750" indent="-285750">
              <a:buClr>
                <a:srgbClr val="105CA4"/>
              </a:buClr>
              <a:buSzPct val="100000"/>
              <a:buFont typeface="Verdana" pitchFamily="34" charset="0"/>
              <a:buChar char="•"/>
            </a:pPr>
            <a:r>
              <a:rPr lang="en-US" sz="1600" dirty="0" smtClean="0">
                <a:latin typeface="Verdana" pitchFamily="34" charset="0"/>
              </a:rPr>
              <a:t>Review required </a:t>
            </a:r>
            <a:r>
              <a:rPr lang="en-US" sz="1600" dirty="0">
                <a:latin typeface="Verdana" pitchFamily="34" charset="0"/>
              </a:rPr>
              <a:t>for all </a:t>
            </a:r>
            <a:r>
              <a:rPr lang="en-US" sz="1600" dirty="0" smtClean="0">
                <a:latin typeface="Verdana" pitchFamily="34" charset="0"/>
              </a:rPr>
              <a:t>new or revised product, tooling etc. </a:t>
            </a:r>
            <a:r>
              <a:rPr lang="en-US" sz="1600" dirty="0">
                <a:latin typeface="Verdana" pitchFamily="34" charset="0"/>
              </a:rPr>
              <a:t>in which the supplier confirms that </a:t>
            </a:r>
            <a:r>
              <a:rPr lang="en-US" sz="1600" dirty="0" smtClean="0">
                <a:latin typeface="Verdana" pitchFamily="34" charset="0"/>
              </a:rPr>
              <a:t>processes, controls, specifications, tests, equipment and costs </a:t>
            </a:r>
            <a:r>
              <a:rPr lang="en-US" sz="1600" dirty="0">
                <a:latin typeface="Verdana" pitchFamily="34" charset="0"/>
              </a:rPr>
              <a:t>on production parts </a:t>
            </a:r>
            <a:r>
              <a:rPr lang="en-US" sz="1600" dirty="0" smtClean="0">
                <a:latin typeface="Verdana" pitchFamily="34" charset="0"/>
              </a:rPr>
              <a:t>meet Watts requirements.</a:t>
            </a:r>
            <a:endParaRPr lang="en-US" sz="1600" dirty="0">
              <a:latin typeface="Verdana" pitchFamily="34" charset="0"/>
            </a:endParaRPr>
          </a:p>
        </p:txBody>
      </p:sp>
      <p:grpSp>
        <p:nvGrpSpPr>
          <p:cNvPr id="11" name="Group 14"/>
          <p:cNvGrpSpPr>
            <a:grpSpLocks/>
          </p:cNvGrpSpPr>
          <p:nvPr/>
        </p:nvGrpSpPr>
        <p:grpSpPr bwMode="auto">
          <a:xfrm>
            <a:off x="466725" y="3280439"/>
            <a:ext cx="4171950" cy="1671638"/>
            <a:chOff x="3105" y="1361"/>
            <a:chExt cx="2628" cy="1053"/>
          </a:xfrm>
        </p:grpSpPr>
        <p:sp>
          <p:nvSpPr>
            <p:cNvPr id="12" name="Text Box 15"/>
            <p:cNvSpPr txBox="1">
              <a:spLocks noChangeArrowheads="1"/>
            </p:cNvSpPr>
            <p:nvPr/>
          </p:nvSpPr>
          <p:spPr bwMode="auto">
            <a:xfrm>
              <a:off x="3119" y="1580"/>
              <a:ext cx="2614" cy="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indent="-22860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285750" indent="-285750">
                <a:buClr>
                  <a:srgbClr val="105CA4"/>
                </a:buClr>
                <a:buSzPct val="100000"/>
                <a:buFont typeface="Verdana" pitchFamily="34" charset="0"/>
                <a:buChar char="•"/>
              </a:pPr>
              <a:r>
                <a:rPr lang="en-US" sz="1600" dirty="0">
                  <a:latin typeface="Verdana" pitchFamily="34" charset="0"/>
                </a:rPr>
                <a:t>Used </a:t>
              </a:r>
              <a:r>
                <a:rPr lang="en-US" sz="1600" dirty="0" smtClean="0">
                  <a:latin typeface="Verdana" pitchFamily="34" charset="0"/>
                </a:rPr>
                <a:t>to:</a:t>
              </a:r>
              <a:endParaRPr lang="en-US" sz="1600" dirty="0">
                <a:latin typeface="Verdana" pitchFamily="34" charset="0"/>
              </a:endParaRPr>
            </a:p>
            <a:p>
              <a:pPr marL="228600" lvl="1" indent="0">
                <a:buClr>
                  <a:schemeClr val="accent2"/>
                </a:buClr>
              </a:pPr>
              <a:r>
                <a:rPr lang="en-US" sz="1600" dirty="0" smtClean="0">
                  <a:latin typeface="Verdana" pitchFamily="34" charset="0"/>
                </a:rPr>
                <a:t>Identify controls are in place  and  being met.</a:t>
              </a:r>
              <a:endParaRPr lang="en-US" sz="1600" dirty="0">
                <a:latin typeface="Verdana" pitchFamily="34" charset="0"/>
              </a:endParaRPr>
            </a:p>
            <a:p>
              <a:pPr marL="228600" lvl="1" indent="0">
                <a:buClr>
                  <a:schemeClr val="accent2"/>
                </a:buClr>
              </a:pPr>
              <a:r>
                <a:rPr lang="en-US" sz="1600" dirty="0" smtClean="0">
                  <a:latin typeface="Verdana" pitchFamily="34" charset="0"/>
                </a:rPr>
                <a:t>Declare </a:t>
              </a:r>
              <a:r>
                <a:rPr lang="en-US" sz="1600" dirty="0">
                  <a:latin typeface="Verdana" pitchFamily="34" charset="0"/>
                </a:rPr>
                <a:t>that the parts meet </a:t>
              </a:r>
              <a:r>
                <a:rPr lang="en-US" sz="1600" dirty="0" smtClean="0">
                  <a:latin typeface="Verdana" pitchFamily="34" charset="0"/>
                </a:rPr>
                <a:t>specifications and requirements.</a:t>
              </a:r>
              <a:endParaRPr lang="en-US" sz="1600" dirty="0">
                <a:latin typeface="Verdana" pitchFamily="34" charset="0"/>
              </a:endParaRPr>
            </a:p>
          </p:txBody>
        </p:sp>
        <p:sp>
          <p:nvSpPr>
            <p:cNvPr id="14" name="Text Box 17"/>
            <p:cNvSpPr txBox="1">
              <a:spLocks noChangeArrowheads="1"/>
            </p:cNvSpPr>
            <p:nvPr/>
          </p:nvSpPr>
          <p:spPr bwMode="auto">
            <a:xfrm>
              <a:off x="3105" y="1361"/>
              <a:ext cx="1826"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a:buClr>
                  <a:schemeClr val="tx1"/>
                </a:buClr>
              </a:pPr>
              <a:r>
                <a:rPr lang="en-US" b="1" dirty="0">
                  <a:solidFill>
                    <a:schemeClr val="bg2">
                      <a:lumMod val="50000"/>
                    </a:schemeClr>
                  </a:solidFill>
                  <a:latin typeface="Verdana" pitchFamily="34" charset="0"/>
                </a:rPr>
                <a:t>Objective or </a:t>
              </a:r>
              <a:r>
                <a:rPr lang="en-US" b="1" dirty="0" smtClean="0">
                  <a:solidFill>
                    <a:schemeClr val="bg2">
                      <a:lumMod val="50000"/>
                    </a:schemeClr>
                  </a:solidFill>
                  <a:latin typeface="Verdana" pitchFamily="34" charset="0"/>
                </a:rPr>
                <a:t>purpose</a:t>
              </a:r>
              <a:endParaRPr lang="en-US" dirty="0">
                <a:solidFill>
                  <a:schemeClr val="bg2">
                    <a:lumMod val="50000"/>
                  </a:schemeClr>
                </a:solidFill>
                <a:latin typeface="Verdana" pitchFamily="34" charset="0"/>
              </a:endParaRPr>
            </a:p>
          </p:txBody>
        </p:sp>
      </p:grpSp>
      <p:sp>
        <p:nvSpPr>
          <p:cNvPr id="16" name="Text Box 19"/>
          <p:cNvSpPr txBox="1">
            <a:spLocks noChangeArrowheads="1"/>
          </p:cNvSpPr>
          <p:nvPr/>
        </p:nvSpPr>
        <p:spPr bwMode="auto">
          <a:xfrm>
            <a:off x="438149" y="5030497"/>
            <a:ext cx="3946525"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marL="174625" indent="-174625"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b="1" dirty="0">
                <a:solidFill>
                  <a:schemeClr val="bg2">
                    <a:lumMod val="50000"/>
                  </a:schemeClr>
                </a:solidFill>
                <a:latin typeface="Verdana" pitchFamily="34" charset="0"/>
              </a:rPr>
              <a:t>When to u</a:t>
            </a:r>
            <a:r>
              <a:rPr lang="en-US" b="1" dirty="0" smtClean="0">
                <a:solidFill>
                  <a:schemeClr val="bg2">
                    <a:lumMod val="50000"/>
                  </a:schemeClr>
                </a:solidFill>
                <a:latin typeface="Verdana" pitchFamily="34" charset="0"/>
              </a:rPr>
              <a:t>se it</a:t>
            </a:r>
            <a:endParaRPr lang="en-US" b="1" dirty="0">
              <a:solidFill>
                <a:schemeClr val="bg2">
                  <a:lumMod val="50000"/>
                </a:schemeClr>
              </a:solidFill>
              <a:latin typeface="Verdana" pitchFamily="34" charset="0"/>
            </a:endParaRPr>
          </a:p>
          <a:p>
            <a:pPr marL="285750" indent="-285750">
              <a:buClr>
                <a:srgbClr val="105CA4"/>
              </a:buClr>
              <a:buSzPct val="100000"/>
              <a:buFont typeface="Verdana" pitchFamily="34" charset="0"/>
              <a:buChar char="•"/>
            </a:pPr>
            <a:r>
              <a:rPr lang="en-US" sz="1600" dirty="0">
                <a:latin typeface="Verdana" pitchFamily="34" charset="0"/>
              </a:rPr>
              <a:t>Prior to shipping production </a:t>
            </a:r>
            <a:r>
              <a:rPr lang="en-US" sz="1600" dirty="0" smtClean="0">
                <a:latin typeface="Verdana" pitchFamily="34" charset="0"/>
              </a:rPr>
              <a:t>parts.</a:t>
            </a:r>
            <a:endParaRPr lang="en-US" sz="1600" b="1" dirty="0">
              <a:latin typeface="Verdana" pitchFamily="34" charset="0"/>
            </a:endParaRPr>
          </a:p>
        </p:txBody>
      </p:sp>
      <p:pic>
        <p:nvPicPr>
          <p:cNvPr id="2253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33904" y="1433779"/>
            <a:ext cx="3470990" cy="48717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0447990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ap-wave.jpg"/>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0" y="0"/>
            <a:ext cx="9144000" cy="1747322"/>
          </a:xfrm>
          <a:prstGeom prst="rect">
            <a:avLst/>
          </a:prstGeom>
          <a:effectLst>
            <a:outerShdw blurRad="50800" dist="38100" dir="2700000" algn="tl" rotWithShape="0">
              <a:srgbClr val="000000">
                <a:alpha val="43000"/>
              </a:srgbClr>
            </a:outerShdw>
            <a:reflection stA="50000" endPos="75000" dist="12700" dir="5400000" sy="-100000" algn="bl" rotWithShape="0"/>
          </a:effectLst>
        </p:spPr>
      </p:pic>
      <p:sp>
        <p:nvSpPr>
          <p:cNvPr id="9" name="Title 7"/>
          <p:cNvSpPr txBox="1">
            <a:spLocks/>
          </p:cNvSpPr>
          <p:nvPr/>
        </p:nvSpPr>
        <p:spPr>
          <a:xfrm>
            <a:off x="1163638" y="2743200"/>
            <a:ext cx="7561262" cy="1371600"/>
          </a:xfrm>
          <a:prstGeom prst="rect">
            <a:avLst/>
          </a:prstGeom>
        </p:spPr>
        <p:txBody>
          <a:bodyPr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defTabSz="914400" eaLnBrk="1" hangingPunct="1"/>
            <a:endParaRPr lang="en-US" sz="4800" dirty="0">
              <a:solidFill>
                <a:srgbClr val="1D2C64"/>
              </a:solidFill>
              <a:effectLst>
                <a:outerShdw blurRad="38100" dist="38100" dir="2700000" algn="tl">
                  <a:srgbClr val="C0C0C0"/>
                </a:outerShdw>
              </a:effectLst>
              <a:latin typeface="Trebuchet MS" pitchFamily="34" charset="0"/>
            </a:endParaRPr>
          </a:p>
        </p:txBody>
      </p:sp>
      <p:sp>
        <p:nvSpPr>
          <p:cNvPr id="5" name="Title 7"/>
          <p:cNvSpPr txBox="1">
            <a:spLocks/>
          </p:cNvSpPr>
          <p:nvPr/>
        </p:nvSpPr>
        <p:spPr>
          <a:xfrm>
            <a:off x="5553075" y="4338638"/>
            <a:ext cx="3171825" cy="314325"/>
          </a:xfrm>
          <a:prstGeom prst="rect">
            <a:avLst/>
          </a:prstGeom>
        </p:spPr>
        <p:txBody>
          <a:bodyPr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defTabSz="914400" eaLnBrk="1" hangingPunct="1"/>
            <a:endParaRPr lang="en-US" sz="3200" dirty="0">
              <a:solidFill>
                <a:srgbClr val="1D2C64"/>
              </a:solidFill>
              <a:effectLst>
                <a:outerShdw blurRad="38100" dist="38100" dir="2700000" algn="tl">
                  <a:srgbClr val="C0C0C0"/>
                </a:outerShdw>
              </a:effectLst>
              <a:latin typeface="Trebuchet MS" pitchFamily="34" charset="0"/>
            </a:endParaRPr>
          </a:p>
        </p:txBody>
      </p:sp>
      <p:sp>
        <p:nvSpPr>
          <p:cNvPr id="7" name="Title 7"/>
          <p:cNvSpPr txBox="1">
            <a:spLocks/>
          </p:cNvSpPr>
          <p:nvPr/>
        </p:nvSpPr>
        <p:spPr>
          <a:xfrm>
            <a:off x="1724024" y="3400429"/>
            <a:ext cx="5695951" cy="995362"/>
          </a:xfrm>
          <a:prstGeom prst="rect">
            <a:avLst/>
          </a:prstGeom>
        </p:spPr>
        <p:txBody>
          <a:bodyPr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defTabSz="914400" eaLnBrk="1" hangingPunct="1"/>
            <a:r>
              <a:rPr lang="en-US" sz="4000" b="1" dirty="0" smtClean="0">
                <a:solidFill>
                  <a:srgbClr val="1D2C64"/>
                </a:solidFill>
                <a:effectLst>
                  <a:outerShdw blurRad="38100" dist="38100" dir="2700000" algn="tl">
                    <a:schemeClr val="bg1"/>
                  </a:outerShdw>
                </a:effectLst>
                <a:latin typeface="Verdana" pitchFamily="34" charset="0"/>
                <a:ea typeface="Verdana" pitchFamily="34" charset="0"/>
                <a:cs typeface="Verdana" pitchFamily="34" charset="0"/>
              </a:rPr>
              <a:t>Process Flow Diagram</a:t>
            </a:r>
          </a:p>
        </p:txBody>
      </p:sp>
      <p:sp>
        <p:nvSpPr>
          <p:cNvPr id="8" name="Title 7"/>
          <p:cNvSpPr txBox="1">
            <a:spLocks/>
          </p:cNvSpPr>
          <p:nvPr/>
        </p:nvSpPr>
        <p:spPr>
          <a:xfrm>
            <a:off x="5705475" y="4491038"/>
            <a:ext cx="3171825" cy="314325"/>
          </a:xfrm>
          <a:prstGeom prst="rect">
            <a:avLst/>
          </a:prstGeom>
        </p:spPr>
        <p:txBody>
          <a:bodyPr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defTabSz="914400" eaLnBrk="1" hangingPunct="1"/>
            <a:endParaRPr lang="en-US" sz="3200" dirty="0">
              <a:solidFill>
                <a:srgbClr val="1D2C64"/>
              </a:solidFill>
              <a:effectLst>
                <a:outerShdw blurRad="38100" dist="38100" dir="2700000" algn="tl">
                  <a:srgbClr val="C0C0C0"/>
                </a:outerShdw>
              </a:effectLst>
              <a:latin typeface="Trebuchet MS" pitchFamily="34" charset="0"/>
            </a:endParaRPr>
          </a:p>
        </p:txBody>
      </p:sp>
      <p:sp>
        <p:nvSpPr>
          <p:cNvPr id="6" name="Footer Placeholder 5"/>
          <p:cNvSpPr>
            <a:spLocks noGrp="1"/>
          </p:cNvSpPr>
          <p:nvPr>
            <p:ph type="ftr" sz="quarter" idx="11"/>
          </p:nvPr>
        </p:nvSpPr>
        <p:spPr/>
        <p:txBody>
          <a:bodyPr/>
          <a:lstStyle/>
          <a:p>
            <a:pPr>
              <a:defRPr/>
            </a:pPr>
            <a:r>
              <a:rPr lang="en-US" smtClean="0"/>
              <a:t>Business Confidential &amp; Proprietary Information  Rev: 00</a:t>
            </a:r>
            <a:endParaRPr lang="en-US" dirty="0"/>
          </a:p>
        </p:txBody>
      </p:sp>
    </p:spTree>
    <p:extLst>
      <p:ext uri="{BB962C8B-B14F-4D97-AF65-F5344CB8AC3E}">
        <p14:creationId xmlns:p14="http://schemas.microsoft.com/office/powerpoint/2010/main" val="408098957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Process Flow Diagram</a:t>
            </a:r>
            <a:endParaRPr lang="en-US" dirty="0"/>
          </a:p>
        </p:txBody>
      </p:sp>
      <p:sp>
        <p:nvSpPr>
          <p:cNvPr id="6" name="Footer Placeholder 5"/>
          <p:cNvSpPr>
            <a:spLocks noGrp="1"/>
          </p:cNvSpPr>
          <p:nvPr>
            <p:ph type="ftr" sz="quarter" idx="11"/>
          </p:nvPr>
        </p:nvSpPr>
        <p:spPr/>
        <p:txBody>
          <a:bodyPr/>
          <a:lstStyle/>
          <a:p>
            <a:pPr>
              <a:defRPr/>
            </a:pPr>
            <a:r>
              <a:rPr lang="en-US" smtClean="0"/>
              <a:t>Business Confidential &amp; Proprietary Information  Rev: 00</a:t>
            </a:r>
            <a:endParaRPr lang="en-US" dirty="0"/>
          </a:p>
        </p:txBody>
      </p:sp>
      <p:sp>
        <p:nvSpPr>
          <p:cNvPr id="22" name="Text Box 3"/>
          <p:cNvSpPr txBox="1">
            <a:spLocks noChangeArrowheads="1"/>
          </p:cNvSpPr>
          <p:nvPr/>
        </p:nvSpPr>
        <p:spPr bwMode="auto">
          <a:xfrm>
            <a:off x="260350" y="1371604"/>
            <a:ext cx="4125407" cy="13542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square">
            <a:spAutoFit/>
          </a:bodyPr>
          <a:lstStyle>
            <a:lvl1pPr marL="177800" indent="-177800"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177800" marR="0" lvl="0" indent="-177800" defTabSz="914400" eaLnBrk="0" fontAlgn="auto" latinLnBrk="0" hangingPunct="0">
              <a:lnSpc>
                <a:spcPct val="100000"/>
              </a:lnSpc>
              <a:spcBef>
                <a:spcPts val="0"/>
              </a:spcBef>
              <a:spcAft>
                <a:spcPts val="0"/>
              </a:spcAft>
              <a:buClrTx/>
              <a:buSzTx/>
              <a:buFontTx/>
              <a:buNone/>
              <a:tabLst/>
              <a:defRPr/>
            </a:pPr>
            <a:r>
              <a:rPr kumimoji="0" lang="en-US" sz="1800" b="1" i="0" u="none" strike="noStrike" kern="0" cap="none" spc="0" normalizeH="0" baseline="0" noProof="0" dirty="0" smtClean="0">
                <a:ln>
                  <a:noFill/>
                </a:ln>
                <a:solidFill>
                  <a:schemeClr val="bg2">
                    <a:lumMod val="50000"/>
                  </a:schemeClr>
                </a:solidFill>
                <a:effectLst/>
                <a:uLnTx/>
                <a:uFillTx/>
                <a:latin typeface="Verdana" pitchFamily="34" charset="0"/>
                <a:cs typeface="Arial" pitchFamily="34" charset="0"/>
              </a:rPr>
              <a:t>What is it?</a:t>
            </a:r>
          </a:p>
          <a:p>
            <a:pPr marL="177800" marR="0" lvl="0" indent="-177800" defTabSz="914400" eaLnBrk="0" fontAlgn="auto" latinLnBrk="0" hangingPunct="0">
              <a:lnSpc>
                <a:spcPct val="100000"/>
              </a:lnSpc>
              <a:spcBef>
                <a:spcPts val="0"/>
              </a:spcBef>
              <a:spcAft>
                <a:spcPts val="0"/>
              </a:spcAft>
              <a:buClr>
                <a:srgbClr val="105CA4"/>
              </a:buClr>
              <a:buSzTx/>
              <a:buFontTx/>
              <a:buChar char="•"/>
              <a:tabLst/>
              <a:defRPr/>
            </a:pPr>
            <a:r>
              <a:rPr kumimoji="0" lang="en-US" sz="1600" b="0" i="0" u="none" strike="noStrike" kern="0" cap="none" spc="0" normalizeH="0" baseline="0" noProof="0" dirty="0" smtClean="0">
                <a:ln>
                  <a:noFill/>
                </a:ln>
                <a:solidFill>
                  <a:srgbClr val="000000"/>
                </a:solidFill>
                <a:effectLst/>
                <a:uLnTx/>
                <a:uFillTx/>
                <a:latin typeface="Verdana" pitchFamily="34" charset="0"/>
                <a:cs typeface="Arial" pitchFamily="34" charset="0"/>
              </a:rPr>
              <a:t>A visual diagram of the entire process from </a:t>
            </a:r>
            <a:r>
              <a:rPr kumimoji="0" lang="en-US" sz="1600" i="0" u="none" strike="noStrike" kern="0" cap="none" spc="0" normalizeH="0" baseline="0" noProof="0" dirty="0" smtClean="0">
                <a:ln>
                  <a:noFill/>
                </a:ln>
                <a:solidFill>
                  <a:srgbClr val="000000"/>
                </a:solidFill>
                <a:effectLst/>
                <a:uLnTx/>
                <a:uFillTx/>
                <a:latin typeface="Verdana" pitchFamily="34" charset="0"/>
                <a:cs typeface="Arial" pitchFamily="34" charset="0"/>
              </a:rPr>
              <a:t>receiving through shipping, </a:t>
            </a:r>
            <a:r>
              <a:rPr kumimoji="0" lang="en-US" sz="1600" b="0" i="0" u="none" strike="noStrike" kern="0" cap="none" spc="0" normalizeH="0" baseline="0" noProof="0" dirty="0" smtClean="0">
                <a:ln>
                  <a:noFill/>
                </a:ln>
                <a:solidFill>
                  <a:srgbClr val="000000"/>
                </a:solidFill>
                <a:effectLst/>
                <a:uLnTx/>
                <a:uFillTx/>
                <a:latin typeface="Verdana" pitchFamily="34" charset="0"/>
                <a:cs typeface="Arial" pitchFamily="34" charset="0"/>
              </a:rPr>
              <a:t>including outside processes and services.</a:t>
            </a:r>
          </a:p>
        </p:txBody>
      </p:sp>
      <p:grpSp>
        <p:nvGrpSpPr>
          <p:cNvPr id="27" name="Group 5"/>
          <p:cNvGrpSpPr>
            <a:grpSpLocks/>
          </p:cNvGrpSpPr>
          <p:nvPr/>
        </p:nvGrpSpPr>
        <p:grpSpPr bwMode="auto">
          <a:xfrm>
            <a:off x="322648" y="2760904"/>
            <a:ext cx="4063107" cy="2382599"/>
            <a:chOff x="3067" y="1361"/>
            <a:chExt cx="2666" cy="1627"/>
          </a:xfrm>
        </p:grpSpPr>
        <p:sp>
          <p:nvSpPr>
            <p:cNvPr id="28" name="Text Box 6"/>
            <p:cNvSpPr txBox="1">
              <a:spLocks noChangeArrowheads="1"/>
            </p:cNvSpPr>
            <p:nvPr/>
          </p:nvSpPr>
          <p:spPr bwMode="auto">
            <a:xfrm>
              <a:off x="3119" y="1580"/>
              <a:ext cx="2614" cy="14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indent="-22860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0" marR="0" lvl="0" indent="0" defTabSz="914400" eaLnBrk="0" fontAlgn="auto" latinLnBrk="0" hangingPunct="0">
                <a:lnSpc>
                  <a:spcPct val="100000"/>
                </a:lnSpc>
                <a:spcBef>
                  <a:spcPts val="0"/>
                </a:spcBef>
                <a:spcAft>
                  <a:spcPts val="0"/>
                </a:spcAft>
                <a:buClrTx/>
                <a:buSzTx/>
                <a:buFontTx/>
                <a:buNone/>
                <a:tabLst/>
                <a:defRPr/>
              </a:pPr>
              <a:r>
                <a:rPr kumimoji="0" lang="en-US" sz="1600" b="0" i="0" u="none" strike="noStrike" kern="0" cap="none" spc="0" normalizeH="0" baseline="0" noProof="0" dirty="0" smtClean="0">
                  <a:ln>
                    <a:noFill/>
                  </a:ln>
                  <a:solidFill>
                    <a:srgbClr val="000000"/>
                  </a:solidFill>
                  <a:effectLst/>
                  <a:uLnTx/>
                  <a:uFillTx/>
                  <a:latin typeface="Verdana" pitchFamily="34" charset="0"/>
                  <a:cs typeface="Arial" pitchFamily="34" charset="0"/>
                </a:rPr>
                <a:t>To help people “see” the real process. Process maps can be used to understand the following characteristics of a process:</a:t>
              </a:r>
            </a:p>
            <a:p>
              <a:pPr marL="0" marR="0" lvl="1" indent="-228600" defTabSz="914400" eaLnBrk="0" fontAlgn="auto" latinLnBrk="0" hangingPunct="0">
                <a:lnSpc>
                  <a:spcPct val="100000"/>
                </a:lnSpc>
                <a:spcBef>
                  <a:spcPts val="0"/>
                </a:spcBef>
                <a:spcAft>
                  <a:spcPts val="0"/>
                </a:spcAft>
                <a:buClr>
                  <a:srgbClr val="105CA4"/>
                </a:buClr>
                <a:buSzTx/>
                <a:buFontTx/>
                <a:buChar char="•"/>
                <a:tabLst/>
                <a:defRPr/>
              </a:pPr>
              <a:r>
                <a:rPr kumimoji="0" lang="en-US" sz="1600" b="0" i="0" u="none" strike="noStrike" kern="0" cap="none" spc="0" normalizeH="0" baseline="0" noProof="0" dirty="0" smtClean="0">
                  <a:ln>
                    <a:noFill/>
                  </a:ln>
                  <a:solidFill>
                    <a:srgbClr val="000000"/>
                  </a:solidFill>
                  <a:effectLst/>
                  <a:uLnTx/>
                  <a:uFillTx/>
                  <a:latin typeface="Verdana" pitchFamily="34" charset="0"/>
                  <a:cs typeface="Arial" pitchFamily="34" charset="0"/>
                </a:rPr>
                <a:t> Set-by-step process linkage</a:t>
              </a:r>
            </a:p>
            <a:p>
              <a:pPr marL="0" marR="0" lvl="1" indent="-228600" defTabSz="914400" eaLnBrk="0" fontAlgn="auto" latinLnBrk="0" hangingPunct="0">
                <a:lnSpc>
                  <a:spcPct val="100000"/>
                </a:lnSpc>
                <a:spcBef>
                  <a:spcPts val="0"/>
                </a:spcBef>
                <a:spcAft>
                  <a:spcPts val="0"/>
                </a:spcAft>
                <a:buClr>
                  <a:srgbClr val="105CA4"/>
                </a:buClr>
                <a:buSzTx/>
                <a:buFontTx/>
                <a:buChar char="•"/>
                <a:tabLst/>
                <a:defRPr/>
              </a:pPr>
              <a:r>
                <a:rPr kumimoji="0" lang="en-US" sz="1600" b="0" i="0" u="none" strike="noStrike" kern="0" cap="none" spc="0" normalizeH="0" baseline="0" noProof="0" dirty="0" smtClean="0">
                  <a:ln>
                    <a:noFill/>
                  </a:ln>
                  <a:solidFill>
                    <a:srgbClr val="000000"/>
                  </a:solidFill>
                  <a:effectLst/>
                  <a:uLnTx/>
                  <a:uFillTx/>
                  <a:latin typeface="Verdana" pitchFamily="34" charset="0"/>
                  <a:cs typeface="Arial" pitchFamily="34" charset="0"/>
                </a:rPr>
                <a:t> Offline activities (measurement, inspection, handling)</a:t>
              </a:r>
            </a:p>
            <a:p>
              <a:pPr marL="0" marR="0" lvl="1" indent="-228600" defTabSz="914400" eaLnBrk="0" fontAlgn="auto" latinLnBrk="0" hangingPunct="0">
                <a:lnSpc>
                  <a:spcPct val="100000"/>
                </a:lnSpc>
                <a:spcBef>
                  <a:spcPts val="0"/>
                </a:spcBef>
                <a:spcAft>
                  <a:spcPts val="0"/>
                </a:spcAft>
                <a:buClr>
                  <a:srgbClr val="105CA4"/>
                </a:buClr>
                <a:buSzTx/>
                <a:buFontTx/>
                <a:buChar char="•"/>
                <a:tabLst/>
                <a:defRPr/>
              </a:pPr>
              <a:r>
                <a:rPr kumimoji="0" lang="en-US" sz="1600" b="0" i="0" u="none" strike="noStrike" kern="0" cap="none" spc="0" normalizeH="0" baseline="0" noProof="0" dirty="0" smtClean="0">
                  <a:ln>
                    <a:noFill/>
                  </a:ln>
                  <a:solidFill>
                    <a:srgbClr val="000000"/>
                  </a:solidFill>
                  <a:effectLst/>
                  <a:uLnTx/>
                  <a:uFillTx/>
                  <a:latin typeface="Verdana" pitchFamily="34" charset="0"/>
                  <a:cs typeface="Arial" pitchFamily="34" charset="0"/>
                </a:rPr>
                <a:t> Rework, scrap.</a:t>
              </a:r>
            </a:p>
          </p:txBody>
        </p:sp>
        <p:sp>
          <p:nvSpPr>
            <p:cNvPr id="30" name="Text Box 8"/>
            <p:cNvSpPr txBox="1">
              <a:spLocks noChangeArrowheads="1"/>
            </p:cNvSpPr>
            <p:nvPr/>
          </p:nvSpPr>
          <p:spPr bwMode="auto">
            <a:xfrm>
              <a:off x="3067" y="1361"/>
              <a:ext cx="1902"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0" marR="0" lvl="0" indent="0" algn="ctr" defTabSz="914400" eaLnBrk="0" fontAlgn="auto" latinLnBrk="0" hangingPunct="0">
                <a:lnSpc>
                  <a:spcPct val="100000"/>
                </a:lnSpc>
                <a:spcBef>
                  <a:spcPts val="0"/>
                </a:spcBef>
                <a:spcAft>
                  <a:spcPts val="0"/>
                </a:spcAft>
                <a:buClr>
                  <a:srgbClr val="000000"/>
                </a:buClr>
                <a:buSzTx/>
                <a:buFontTx/>
                <a:buNone/>
                <a:tabLst/>
                <a:defRPr/>
              </a:pPr>
              <a:r>
                <a:rPr kumimoji="0" lang="en-US" sz="1800" b="1" i="0" u="none" strike="noStrike" kern="0" cap="none" spc="0" normalizeH="0" baseline="0" noProof="0" dirty="0" smtClean="0">
                  <a:ln>
                    <a:noFill/>
                  </a:ln>
                  <a:solidFill>
                    <a:schemeClr val="bg2">
                      <a:lumMod val="50000"/>
                    </a:schemeClr>
                  </a:solidFill>
                  <a:effectLst/>
                  <a:uLnTx/>
                  <a:uFillTx/>
                  <a:latin typeface="Verdana" pitchFamily="34" charset="0"/>
                  <a:cs typeface="Arial" pitchFamily="34" charset="0"/>
                </a:rPr>
                <a:t>Objective or purpose</a:t>
              </a:r>
              <a:endParaRPr kumimoji="0" lang="en-US" sz="1800" b="0" i="0" u="none" strike="noStrike" kern="0" cap="none" spc="0" normalizeH="0" baseline="0" noProof="0" dirty="0" smtClean="0">
                <a:ln>
                  <a:noFill/>
                </a:ln>
                <a:solidFill>
                  <a:schemeClr val="bg2">
                    <a:lumMod val="50000"/>
                  </a:schemeClr>
                </a:solidFill>
                <a:effectLst/>
                <a:uLnTx/>
                <a:uFillTx/>
                <a:latin typeface="Verdana" pitchFamily="34" charset="0"/>
                <a:cs typeface="Arial" pitchFamily="34" charset="0"/>
              </a:endParaRPr>
            </a:p>
          </p:txBody>
        </p:sp>
      </p:grpSp>
      <p:sp>
        <p:nvSpPr>
          <p:cNvPr id="32" name="Text Box 10"/>
          <p:cNvSpPr txBox="1">
            <a:spLocks noChangeArrowheads="1"/>
          </p:cNvSpPr>
          <p:nvPr/>
        </p:nvSpPr>
        <p:spPr bwMode="auto">
          <a:xfrm>
            <a:off x="389707" y="5143503"/>
            <a:ext cx="3537049"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marL="174625" indent="-174625"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174625" marR="0" lvl="0" indent="-174625" defTabSz="914400" eaLnBrk="0" fontAlgn="auto" latinLnBrk="0" hangingPunct="0">
              <a:lnSpc>
                <a:spcPct val="100000"/>
              </a:lnSpc>
              <a:spcBef>
                <a:spcPts val="0"/>
              </a:spcBef>
              <a:spcAft>
                <a:spcPts val="0"/>
              </a:spcAft>
              <a:buClrTx/>
              <a:buSzTx/>
              <a:buFontTx/>
              <a:buNone/>
              <a:tabLst/>
              <a:defRPr/>
            </a:pPr>
            <a:r>
              <a:rPr kumimoji="0" lang="en-US" sz="1800" b="1" i="0" u="none" strike="noStrike" kern="0" cap="none" spc="0" normalizeH="0" baseline="0" noProof="0" dirty="0" smtClean="0">
                <a:ln>
                  <a:noFill/>
                </a:ln>
                <a:solidFill>
                  <a:schemeClr val="bg2">
                    <a:lumMod val="50000"/>
                  </a:schemeClr>
                </a:solidFill>
                <a:effectLst/>
                <a:uLnTx/>
                <a:uFillTx/>
                <a:latin typeface="Verdana" pitchFamily="34" charset="0"/>
                <a:cs typeface="Arial" pitchFamily="34" charset="0"/>
              </a:rPr>
              <a:t>When to use </a:t>
            </a:r>
            <a:r>
              <a:rPr lang="en-US" b="1" kern="0" dirty="0">
                <a:solidFill>
                  <a:schemeClr val="bg2">
                    <a:lumMod val="50000"/>
                  </a:schemeClr>
                </a:solidFill>
                <a:latin typeface="Verdana" pitchFamily="34" charset="0"/>
              </a:rPr>
              <a:t>i</a:t>
            </a:r>
            <a:r>
              <a:rPr kumimoji="0" lang="en-US" sz="1800" b="1" i="0" u="none" strike="noStrike" kern="0" cap="none" spc="0" normalizeH="0" baseline="0" noProof="0" dirty="0" smtClean="0">
                <a:ln>
                  <a:noFill/>
                </a:ln>
                <a:solidFill>
                  <a:schemeClr val="bg2">
                    <a:lumMod val="50000"/>
                  </a:schemeClr>
                </a:solidFill>
                <a:effectLst/>
                <a:uLnTx/>
                <a:uFillTx/>
                <a:latin typeface="Verdana" pitchFamily="34" charset="0"/>
                <a:cs typeface="Arial" pitchFamily="34" charset="0"/>
              </a:rPr>
              <a:t>t</a:t>
            </a:r>
          </a:p>
          <a:p>
            <a:pPr marL="174625" marR="0" lvl="0" indent="-174625" defTabSz="914400" eaLnBrk="0" fontAlgn="auto" latinLnBrk="0" hangingPunct="0">
              <a:lnSpc>
                <a:spcPct val="100000"/>
              </a:lnSpc>
              <a:spcBef>
                <a:spcPts val="0"/>
              </a:spcBef>
              <a:spcAft>
                <a:spcPts val="0"/>
              </a:spcAft>
              <a:buClr>
                <a:srgbClr val="105CA4"/>
              </a:buClr>
              <a:buSzTx/>
              <a:buFontTx/>
              <a:buChar char="•"/>
              <a:tabLst/>
              <a:defRPr/>
            </a:pPr>
            <a:r>
              <a:rPr kumimoji="0" lang="en-US" sz="1600" b="0" i="0" u="none" strike="noStrike" kern="0" cap="none" spc="0" normalizeH="0" baseline="0" noProof="0" dirty="0" smtClean="0">
                <a:ln>
                  <a:noFill/>
                </a:ln>
                <a:solidFill>
                  <a:srgbClr val="000000"/>
                </a:solidFill>
                <a:effectLst/>
                <a:uLnTx/>
                <a:uFillTx/>
                <a:latin typeface="Verdana" pitchFamily="34" charset="0"/>
                <a:cs typeface="Arial" pitchFamily="34" charset="0"/>
              </a:rPr>
              <a:t>To understand how a process flows.</a:t>
            </a:r>
          </a:p>
          <a:p>
            <a:pPr marL="174625" marR="0" lvl="0" indent="-174625" defTabSz="914400" eaLnBrk="0" fontAlgn="auto" latinLnBrk="0" hangingPunct="0">
              <a:lnSpc>
                <a:spcPct val="100000"/>
              </a:lnSpc>
              <a:spcBef>
                <a:spcPts val="0"/>
              </a:spcBef>
              <a:spcAft>
                <a:spcPts val="0"/>
              </a:spcAft>
              <a:buClr>
                <a:srgbClr val="105CA4"/>
              </a:buClr>
              <a:buSzTx/>
              <a:buFontTx/>
              <a:buChar char="•"/>
              <a:tabLst/>
              <a:defRPr/>
            </a:pPr>
            <a:r>
              <a:rPr kumimoji="0" lang="en-US" sz="1600" b="0" i="0" u="none" strike="noStrike" kern="0" cap="none" spc="0" normalizeH="0" baseline="0" noProof="0" dirty="0" smtClean="0">
                <a:ln>
                  <a:noFill/>
                </a:ln>
                <a:solidFill>
                  <a:srgbClr val="000000"/>
                </a:solidFill>
                <a:effectLst/>
                <a:uLnTx/>
                <a:uFillTx/>
                <a:latin typeface="Verdana" pitchFamily="34" charset="0"/>
                <a:cs typeface="Arial" pitchFamily="34" charset="0"/>
              </a:rPr>
              <a:t>Prior to completing the PFMEA.</a:t>
            </a:r>
            <a:endParaRPr kumimoji="0" lang="en-US" sz="1600" b="1" i="0" u="none" strike="noStrike" kern="0" cap="none" spc="0" normalizeH="0" baseline="0" noProof="0" dirty="0" smtClean="0">
              <a:ln>
                <a:noFill/>
              </a:ln>
              <a:solidFill>
                <a:srgbClr val="000000"/>
              </a:solidFill>
              <a:effectLst/>
              <a:uLnTx/>
              <a:uFillTx/>
              <a:latin typeface="Verdana" pitchFamily="34" charset="0"/>
              <a:cs typeface="Arial" pitchFamily="34" charset="0"/>
            </a:endParaRPr>
          </a:p>
        </p:txBody>
      </p:sp>
      <p:pic>
        <p:nvPicPr>
          <p:cNvPr id="5322" name="Picture 2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59288" y="2048712"/>
            <a:ext cx="4484687" cy="3146598"/>
          </a:xfrm>
          <a:prstGeom prst="rect">
            <a:avLst/>
          </a:prstGeom>
          <a:solidFill>
            <a:schemeClr val="tx2">
              <a:lumMod val="20000"/>
              <a:lumOff val="80000"/>
            </a:schemeClr>
          </a:solidFill>
          <a:ln>
            <a:noFill/>
          </a:ln>
          <a:effectLst/>
        </p:spPr>
      </p:pic>
    </p:spTree>
    <p:extLst>
      <p:ext uri="{BB962C8B-B14F-4D97-AF65-F5344CB8AC3E}">
        <p14:creationId xmlns:p14="http://schemas.microsoft.com/office/powerpoint/2010/main" val="156447071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Process Flow Diagrams</a:t>
            </a:r>
            <a:endParaRPr lang="en-US" dirty="0"/>
          </a:p>
        </p:txBody>
      </p:sp>
      <p:sp>
        <p:nvSpPr>
          <p:cNvPr id="6" name="Footer Placeholder 5"/>
          <p:cNvSpPr>
            <a:spLocks noGrp="1"/>
          </p:cNvSpPr>
          <p:nvPr>
            <p:ph type="ftr" sz="quarter" idx="11"/>
          </p:nvPr>
        </p:nvSpPr>
        <p:spPr/>
        <p:txBody>
          <a:bodyPr/>
          <a:lstStyle/>
          <a:p>
            <a:pPr>
              <a:defRPr/>
            </a:pPr>
            <a:r>
              <a:rPr lang="en-US" smtClean="0"/>
              <a:t>Business Confidential &amp; Proprietary Information  Rev: 00</a:t>
            </a:r>
            <a:endParaRPr lang="en-US" dirty="0"/>
          </a:p>
        </p:txBody>
      </p:sp>
      <p:grpSp>
        <p:nvGrpSpPr>
          <p:cNvPr id="9" name="Group 4"/>
          <p:cNvGrpSpPr>
            <a:grpSpLocks noChangeAspect="1"/>
          </p:cNvGrpSpPr>
          <p:nvPr/>
        </p:nvGrpSpPr>
        <p:grpSpPr bwMode="auto">
          <a:xfrm>
            <a:off x="390976" y="1678283"/>
            <a:ext cx="3887023" cy="4622800"/>
            <a:chOff x="262" y="1066"/>
            <a:chExt cx="2129" cy="2532"/>
          </a:xfrm>
        </p:grpSpPr>
        <p:sp>
          <p:nvSpPr>
            <p:cNvPr id="10" name="AutoShape 3"/>
            <p:cNvSpPr>
              <a:spLocks noChangeAspect="1" noChangeArrowheads="1" noTextEdit="1"/>
            </p:cNvSpPr>
            <p:nvPr/>
          </p:nvSpPr>
          <p:spPr bwMode="auto">
            <a:xfrm>
              <a:off x="262" y="1066"/>
              <a:ext cx="2129" cy="2532"/>
            </a:xfrm>
            <a:prstGeom prst="rect">
              <a:avLst/>
            </a:prstGeom>
            <a:solidFill>
              <a:schemeClr val="bg2"/>
            </a:solidFill>
            <a:ln w="25400" cap="flat" cmpd="sng" algn="ctr">
              <a:noFill/>
              <a:prstDash val="solid"/>
              <a:miter lim="800000"/>
              <a:headEnd type="none" w="med" len="med"/>
              <a:tailEnd type="none" w="med" len="med"/>
            </a:ln>
          </p:spPr>
          <p:txBody>
            <a:bodyPr vert="horz" wrap="square" lIns="91440" tIns="45720" rIns="91440" bIns="45720" numCol="1" anchor="t" anchorCtr="0" compatLnSpc="1">
              <a:prstTxWarp prst="textNoShape">
                <a:avLst/>
              </a:prstTxWarp>
            </a:bodyPr>
            <a:lstStyle/>
            <a:p>
              <a:endParaRPr lang="en-US" dirty="0"/>
            </a:p>
          </p:txBody>
        </p:sp>
        <p:grpSp>
          <p:nvGrpSpPr>
            <p:cNvPr id="11" name="Group 205"/>
            <p:cNvGrpSpPr>
              <a:grpSpLocks/>
            </p:cNvGrpSpPr>
            <p:nvPr/>
          </p:nvGrpSpPr>
          <p:grpSpPr bwMode="auto">
            <a:xfrm>
              <a:off x="264" y="1068"/>
              <a:ext cx="2125" cy="2529"/>
              <a:chOff x="264" y="1068"/>
              <a:chExt cx="2125" cy="2529"/>
            </a:xfrm>
          </p:grpSpPr>
          <p:sp>
            <p:nvSpPr>
              <p:cNvPr id="6371" name="Rectangle 5"/>
              <p:cNvSpPr>
                <a:spLocks noChangeArrowheads="1"/>
              </p:cNvSpPr>
              <p:nvPr/>
            </p:nvSpPr>
            <p:spPr bwMode="auto">
              <a:xfrm>
                <a:off x="264" y="1068"/>
                <a:ext cx="2125" cy="2529"/>
              </a:xfrm>
              <a:prstGeom prst="rect">
                <a:avLst/>
              </a:prstGeom>
              <a:solidFill>
                <a:schemeClr val="bg1">
                  <a:lumMod val="6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72" name="Rectangle 6"/>
              <p:cNvSpPr>
                <a:spLocks noChangeArrowheads="1"/>
              </p:cNvSpPr>
              <p:nvPr/>
            </p:nvSpPr>
            <p:spPr bwMode="auto">
              <a:xfrm>
                <a:off x="1426" y="1458"/>
                <a:ext cx="159"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dirty="0" smtClean="0">
                    <a:ln>
                      <a:noFill/>
                    </a:ln>
                    <a:solidFill>
                      <a:srgbClr val="000000"/>
                    </a:solidFill>
                    <a:effectLst/>
                    <a:latin typeface="Arial" pitchFamily="34" charset="0"/>
                    <a:cs typeface="Arial" pitchFamily="34" charset="0"/>
                  </a:rPr>
                  <a:t>Date:</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373" name="Rectangle 7"/>
              <p:cNvSpPr>
                <a:spLocks noChangeArrowheads="1"/>
              </p:cNvSpPr>
              <p:nvPr/>
            </p:nvSpPr>
            <p:spPr bwMode="auto">
              <a:xfrm>
                <a:off x="1426" y="1518"/>
                <a:ext cx="148"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dirty="0" smtClean="0">
                    <a:ln>
                      <a:noFill/>
                    </a:ln>
                    <a:solidFill>
                      <a:srgbClr val="000000"/>
                    </a:solidFill>
                    <a:effectLst/>
                    <a:latin typeface="Arial" pitchFamily="34" charset="0"/>
                    <a:cs typeface="Arial" pitchFamily="34" charset="0"/>
                  </a:rPr>
                  <a:t>ECL:</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374" name="Rectangle 8"/>
              <p:cNvSpPr>
                <a:spLocks noChangeArrowheads="1"/>
              </p:cNvSpPr>
              <p:nvPr/>
            </p:nvSpPr>
            <p:spPr bwMode="auto">
              <a:xfrm>
                <a:off x="1426" y="1577"/>
                <a:ext cx="350"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dirty="0" smtClean="0">
                    <a:ln>
                      <a:noFill/>
                    </a:ln>
                    <a:solidFill>
                      <a:srgbClr val="000000"/>
                    </a:solidFill>
                    <a:effectLst/>
                    <a:latin typeface="Arial" pitchFamily="34" charset="0"/>
                    <a:cs typeface="Arial" pitchFamily="34" charset="0"/>
                  </a:rPr>
                  <a:t>Prepared By:</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375" name="Rectangle 9"/>
              <p:cNvSpPr>
                <a:spLocks noChangeArrowheads="1"/>
              </p:cNvSpPr>
              <p:nvPr/>
            </p:nvSpPr>
            <p:spPr bwMode="auto">
              <a:xfrm>
                <a:off x="389" y="1857"/>
                <a:ext cx="171"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dirty="0" smtClean="0">
                    <a:ln>
                      <a:noFill/>
                    </a:ln>
                    <a:solidFill>
                      <a:srgbClr val="FFFFFF"/>
                    </a:solidFill>
                    <a:effectLst/>
                    <a:latin typeface="Arial" pitchFamily="34" charset="0"/>
                    <a:cs typeface="Arial" pitchFamily="34" charset="0"/>
                  </a:rPr>
                  <a:t>STEP</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376" name="Rectangle 10"/>
              <p:cNvSpPr>
                <a:spLocks noChangeArrowheads="1"/>
              </p:cNvSpPr>
              <p:nvPr/>
            </p:nvSpPr>
            <p:spPr bwMode="auto">
              <a:xfrm rot="16200000">
                <a:off x="456" y="1816"/>
                <a:ext cx="303"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dirty="0" smtClean="0">
                    <a:ln>
                      <a:noFill/>
                    </a:ln>
                    <a:solidFill>
                      <a:srgbClr val="FFFFFF"/>
                    </a:solidFill>
                    <a:effectLst/>
                    <a:latin typeface="Arial" pitchFamily="34" charset="0"/>
                    <a:cs typeface="Arial" pitchFamily="34" charset="0"/>
                  </a:rPr>
                  <a:t>Fabrication</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377" name="Rectangle 11"/>
              <p:cNvSpPr>
                <a:spLocks noChangeArrowheads="1"/>
              </p:cNvSpPr>
              <p:nvPr/>
            </p:nvSpPr>
            <p:spPr bwMode="auto">
              <a:xfrm rot="16200000">
                <a:off x="614" y="1824"/>
                <a:ext cx="163"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dirty="0" smtClean="0">
                    <a:ln>
                      <a:noFill/>
                    </a:ln>
                    <a:solidFill>
                      <a:srgbClr val="FFFFFF"/>
                    </a:solidFill>
                    <a:effectLst/>
                    <a:latin typeface="Arial" pitchFamily="34" charset="0"/>
                    <a:cs typeface="Arial" pitchFamily="34" charset="0"/>
                  </a:rPr>
                  <a:t>Move</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378" name="Rectangle 12"/>
              <p:cNvSpPr>
                <a:spLocks noChangeArrowheads="1"/>
              </p:cNvSpPr>
              <p:nvPr/>
            </p:nvSpPr>
            <p:spPr bwMode="auto">
              <a:xfrm rot="16200000">
                <a:off x="703" y="1825"/>
                <a:ext cx="159"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dirty="0" smtClean="0">
                    <a:ln>
                      <a:noFill/>
                    </a:ln>
                    <a:solidFill>
                      <a:srgbClr val="FFFFFF"/>
                    </a:solidFill>
                    <a:effectLst/>
                    <a:latin typeface="Arial" pitchFamily="34" charset="0"/>
                    <a:cs typeface="Arial" pitchFamily="34" charset="0"/>
                  </a:rPr>
                  <a:t>Store</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379" name="Rectangle 13"/>
              <p:cNvSpPr>
                <a:spLocks noChangeArrowheads="1"/>
              </p:cNvSpPr>
              <p:nvPr/>
            </p:nvSpPr>
            <p:spPr bwMode="auto">
              <a:xfrm rot="16200000">
                <a:off x="768" y="1824"/>
                <a:ext cx="204"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dirty="0" smtClean="0">
                    <a:ln>
                      <a:noFill/>
                    </a:ln>
                    <a:solidFill>
                      <a:srgbClr val="FFFFFF"/>
                    </a:solidFill>
                    <a:effectLst/>
                    <a:latin typeface="Arial" pitchFamily="34" charset="0"/>
                    <a:cs typeface="Arial" pitchFamily="34" charset="0"/>
                  </a:rPr>
                  <a:t>Inspect</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380" name="Rectangle 14"/>
              <p:cNvSpPr>
                <a:spLocks noChangeArrowheads="1"/>
              </p:cNvSpPr>
              <p:nvPr/>
            </p:nvSpPr>
            <p:spPr bwMode="auto">
              <a:xfrm>
                <a:off x="935" y="1826"/>
                <a:ext cx="288"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dirty="0" smtClean="0">
                    <a:ln>
                      <a:noFill/>
                    </a:ln>
                    <a:solidFill>
                      <a:srgbClr val="FFFFFF"/>
                    </a:solidFill>
                    <a:effectLst/>
                    <a:latin typeface="Arial" pitchFamily="34" charset="0"/>
                    <a:cs typeface="Arial" pitchFamily="34" charset="0"/>
                  </a:rPr>
                  <a:t>Operation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381" name="Rectangle 15"/>
              <p:cNvSpPr>
                <a:spLocks noChangeArrowheads="1"/>
              </p:cNvSpPr>
              <p:nvPr/>
            </p:nvSpPr>
            <p:spPr bwMode="auto">
              <a:xfrm>
                <a:off x="920" y="1887"/>
                <a:ext cx="306"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dirty="0" smtClean="0">
                    <a:ln>
                      <a:noFill/>
                    </a:ln>
                    <a:solidFill>
                      <a:srgbClr val="FFFFFF"/>
                    </a:solidFill>
                    <a:effectLst/>
                    <a:latin typeface="Arial" pitchFamily="34" charset="0"/>
                    <a:cs typeface="Arial" pitchFamily="34" charset="0"/>
                  </a:rPr>
                  <a:t>Description</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382" name="Rectangle 16"/>
              <p:cNvSpPr>
                <a:spLocks noChangeArrowheads="1"/>
              </p:cNvSpPr>
              <p:nvPr/>
            </p:nvSpPr>
            <p:spPr bwMode="auto">
              <a:xfrm rot="16200000">
                <a:off x="1143" y="1825"/>
                <a:ext cx="180"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dirty="0" smtClean="0">
                    <a:ln>
                      <a:noFill/>
                    </a:ln>
                    <a:solidFill>
                      <a:srgbClr val="FFFFFF"/>
                    </a:solidFill>
                    <a:effectLst/>
                    <a:latin typeface="Arial" pitchFamily="34" charset="0"/>
                    <a:cs typeface="Arial" pitchFamily="34" charset="0"/>
                  </a:rPr>
                  <a:t>Item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383" name="Rectangle 17"/>
              <p:cNvSpPr>
                <a:spLocks noChangeArrowheads="1"/>
              </p:cNvSpPr>
              <p:nvPr/>
            </p:nvSpPr>
            <p:spPr bwMode="auto">
              <a:xfrm rot="16200000">
                <a:off x="1694" y="1825"/>
                <a:ext cx="180"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dirty="0" smtClean="0">
                    <a:ln>
                      <a:noFill/>
                    </a:ln>
                    <a:solidFill>
                      <a:srgbClr val="FFFFFF"/>
                    </a:solidFill>
                    <a:effectLst/>
                    <a:latin typeface="Arial" pitchFamily="34" charset="0"/>
                    <a:cs typeface="Arial" pitchFamily="34" charset="0"/>
                  </a:rPr>
                  <a:t>Item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384" name="Rectangle 18"/>
              <p:cNvSpPr>
                <a:spLocks noChangeArrowheads="1"/>
              </p:cNvSpPr>
              <p:nvPr/>
            </p:nvSpPr>
            <p:spPr bwMode="auto">
              <a:xfrm>
                <a:off x="1889" y="1857"/>
                <a:ext cx="435"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dirty="0" smtClean="0">
                    <a:ln>
                      <a:noFill/>
                    </a:ln>
                    <a:solidFill>
                      <a:srgbClr val="FFFFFF"/>
                    </a:solidFill>
                    <a:effectLst/>
                    <a:latin typeface="Arial" pitchFamily="34" charset="0"/>
                    <a:cs typeface="Arial" pitchFamily="34" charset="0"/>
                  </a:rPr>
                  <a:t>Control Methods</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385" name="Rectangle 19"/>
              <p:cNvSpPr>
                <a:spLocks noChangeArrowheads="1"/>
              </p:cNvSpPr>
              <p:nvPr/>
            </p:nvSpPr>
            <p:spPr bwMode="auto">
              <a:xfrm>
                <a:off x="439" y="2098"/>
                <a:ext cx="56"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dirty="0" smtClean="0">
                    <a:ln>
                      <a:noFill/>
                    </a:ln>
                    <a:solidFill>
                      <a:srgbClr val="000000"/>
                    </a:solidFill>
                    <a:effectLst/>
                    <a:latin typeface="Arial" pitchFamily="34" charset="0"/>
                    <a:cs typeface="Arial" pitchFamily="34" charset="0"/>
                  </a:rPr>
                  <a:t>1</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386" name="Rectangle 20"/>
              <p:cNvSpPr>
                <a:spLocks noChangeArrowheads="1"/>
              </p:cNvSpPr>
              <p:nvPr/>
            </p:nvSpPr>
            <p:spPr bwMode="auto">
              <a:xfrm>
                <a:off x="439" y="2217"/>
                <a:ext cx="56"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dirty="0" smtClean="0">
                    <a:ln>
                      <a:noFill/>
                    </a:ln>
                    <a:solidFill>
                      <a:srgbClr val="000000"/>
                    </a:solidFill>
                    <a:effectLst/>
                    <a:latin typeface="Arial" pitchFamily="34" charset="0"/>
                    <a:cs typeface="Arial" pitchFamily="34" charset="0"/>
                  </a:rPr>
                  <a:t>2</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387" name="Rectangle 21"/>
              <p:cNvSpPr>
                <a:spLocks noChangeArrowheads="1"/>
              </p:cNvSpPr>
              <p:nvPr/>
            </p:nvSpPr>
            <p:spPr bwMode="auto">
              <a:xfrm>
                <a:off x="439" y="2336"/>
                <a:ext cx="56"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dirty="0" smtClean="0">
                    <a:ln>
                      <a:noFill/>
                    </a:ln>
                    <a:solidFill>
                      <a:srgbClr val="000000"/>
                    </a:solidFill>
                    <a:effectLst/>
                    <a:latin typeface="Arial" pitchFamily="34" charset="0"/>
                    <a:cs typeface="Arial" pitchFamily="34" charset="0"/>
                  </a:rPr>
                  <a:t>3</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388" name="Rectangle 22"/>
              <p:cNvSpPr>
                <a:spLocks noChangeArrowheads="1"/>
              </p:cNvSpPr>
              <p:nvPr/>
            </p:nvSpPr>
            <p:spPr bwMode="auto">
              <a:xfrm>
                <a:off x="439" y="2455"/>
                <a:ext cx="56"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dirty="0" smtClean="0">
                    <a:ln>
                      <a:noFill/>
                    </a:ln>
                    <a:solidFill>
                      <a:srgbClr val="000000"/>
                    </a:solidFill>
                    <a:effectLst/>
                    <a:latin typeface="Arial" pitchFamily="34" charset="0"/>
                    <a:cs typeface="Arial" pitchFamily="34" charset="0"/>
                  </a:rPr>
                  <a:t>4</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389" name="Rectangle 23"/>
              <p:cNvSpPr>
                <a:spLocks noChangeArrowheads="1"/>
              </p:cNvSpPr>
              <p:nvPr/>
            </p:nvSpPr>
            <p:spPr bwMode="auto">
              <a:xfrm>
                <a:off x="439" y="2574"/>
                <a:ext cx="56"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dirty="0" smtClean="0">
                    <a:ln>
                      <a:noFill/>
                    </a:ln>
                    <a:solidFill>
                      <a:srgbClr val="000000"/>
                    </a:solidFill>
                    <a:effectLst/>
                    <a:latin typeface="Arial" pitchFamily="34" charset="0"/>
                    <a:cs typeface="Arial" pitchFamily="34" charset="0"/>
                  </a:rPr>
                  <a:t>5</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390" name="Rectangle 24"/>
              <p:cNvSpPr>
                <a:spLocks noChangeArrowheads="1"/>
              </p:cNvSpPr>
              <p:nvPr/>
            </p:nvSpPr>
            <p:spPr bwMode="auto">
              <a:xfrm>
                <a:off x="439" y="2693"/>
                <a:ext cx="56"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dirty="0" smtClean="0">
                    <a:ln>
                      <a:noFill/>
                    </a:ln>
                    <a:solidFill>
                      <a:srgbClr val="000000"/>
                    </a:solidFill>
                    <a:effectLst/>
                    <a:latin typeface="Arial" pitchFamily="34" charset="0"/>
                    <a:cs typeface="Arial" pitchFamily="34" charset="0"/>
                  </a:rPr>
                  <a:t>6</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391" name="Rectangle 25"/>
              <p:cNvSpPr>
                <a:spLocks noChangeArrowheads="1"/>
              </p:cNvSpPr>
              <p:nvPr/>
            </p:nvSpPr>
            <p:spPr bwMode="auto">
              <a:xfrm>
                <a:off x="439" y="2813"/>
                <a:ext cx="56"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dirty="0" smtClean="0">
                    <a:ln>
                      <a:noFill/>
                    </a:ln>
                    <a:solidFill>
                      <a:srgbClr val="000000"/>
                    </a:solidFill>
                    <a:effectLst/>
                    <a:latin typeface="Arial" pitchFamily="34" charset="0"/>
                    <a:cs typeface="Arial" pitchFamily="34" charset="0"/>
                  </a:rPr>
                  <a:t>7</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392" name="Rectangle 26"/>
              <p:cNvSpPr>
                <a:spLocks noChangeArrowheads="1"/>
              </p:cNvSpPr>
              <p:nvPr/>
            </p:nvSpPr>
            <p:spPr bwMode="auto">
              <a:xfrm>
                <a:off x="439" y="2932"/>
                <a:ext cx="56"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dirty="0" smtClean="0">
                    <a:ln>
                      <a:noFill/>
                    </a:ln>
                    <a:solidFill>
                      <a:srgbClr val="000000"/>
                    </a:solidFill>
                    <a:effectLst/>
                    <a:latin typeface="Arial" pitchFamily="34" charset="0"/>
                    <a:cs typeface="Arial" pitchFamily="34" charset="0"/>
                  </a:rPr>
                  <a:t>8</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393" name="Rectangle 27"/>
              <p:cNvSpPr>
                <a:spLocks noChangeArrowheads="1"/>
              </p:cNvSpPr>
              <p:nvPr/>
            </p:nvSpPr>
            <p:spPr bwMode="auto">
              <a:xfrm>
                <a:off x="439" y="3051"/>
                <a:ext cx="56"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dirty="0" smtClean="0">
                    <a:ln>
                      <a:noFill/>
                    </a:ln>
                    <a:solidFill>
                      <a:srgbClr val="000000"/>
                    </a:solidFill>
                    <a:effectLst/>
                    <a:latin typeface="Arial" pitchFamily="34" charset="0"/>
                    <a:cs typeface="Arial" pitchFamily="34" charset="0"/>
                  </a:rPr>
                  <a:t>9</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394" name="Rectangle 28"/>
              <p:cNvSpPr>
                <a:spLocks noChangeArrowheads="1"/>
              </p:cNvSpPr>
              <p:nvPr/>
            </p:nvSpPr>
            <p:spPr bwMode="auto">
              <a:xfrm>
                <a:off x="426" y="3170"/>
                <a:ext cx="87"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dirty="0" smtClean="0">
                    <a:ln>
                      <a:noFill/>
                    </a:ln>
                    <a:solidFill>
                      <a:srgbClr val="000000"/>
                    </a:solidFill>
                    <a:effectLst/>
                    <a:latin typeface="Arial" pitchFamily="34" charset="0"/>
                    <a:cs typeface="Arial" pitchFamily="34" charset="0"/>
                  </a:rPr>
                  <a:t>10</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395" name="Rectangle 29"/>
              <p:cNvSpPr>
                <a:spLocks noChangeArrowheads="1"/>
              </p:cNvSpPr>
              <p:nvPr/>
            </p:nvSpPr>
            <p:spPr bwMode="auto">
              <a:xfrm>
                <a:off x="426" y="3289"/>
                <a:ext cx="87"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dirty="0" smtClean="0">
                    <a:ln>
                      <a:noFill/>
                    </a:ln>
                    <a:solidFill>
                      <a:srgbClr val="000000"/>
                    </a:solidFill>
                    <a:effectLst/>
                    <a:latin typeface="Arial" pitchFamily="34" charset="0"/>
                    <a:cs typeface="Arial" pitchFamily="34" charset="0"/>
                  </a:rPr>
                  <a:t>11</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396" name="Rectangle 30"/>
              <p:cNvSpPr>
                <a:spLocks noChangeArrowheads="1"/>
              </p:cNvSpPr>
              <p:nvPr/>
            </p:nvSpPr>
            <p:spPr bwMode="auto">
              <a:xfrm>
                <a:off x="426" y="3408"/>
                <a:ext cx="87"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dirty="0" smtClean="0">
                    <a:ln>
                      <a:noFill/>
                    </a:ln>
                    <a:solidFill>
                      <a:srgbClr val="000000"/>
                    </a:solidFill>
                    <a:effectLst/>
                    <a:latin typeface="Arial" pitchFamily="34" charset="0"/>
                    <a:cs typeface="Arial" pitchFamily="34" charset="0"/>
                  </a:rPr>
                  <a:t>12</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397" name="Rectangle 31"/>
              <p:cNvSpPr>
                <a:spLocks noChangeArrowheads="1"/>
              </p:cNvSpPr>
              <p:nvPr/>
            </p:nvSpPr>
            <p:spPr bwMode="auto">
              <a:xfrm>
                <a:off x="1274" y="3439"/>
                <a:ext cx="25" cy="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398" name="Rectangle 32"/>
              <p:cNvSpPr>
                <a:spLocks noChangeArrowheads="1"/>
              </p:cNvSpPr>
              <p:nvPr/>
            </p:nvSpPr>
            <p:spPr bwMode="auto">
              <a:xfrm>
                <a:off x="1274" y="2248"/>
                <a:ext cx="25" cy="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399" name="Rectangle 33"/>
              <p:cNvSpPr>
                <a:spLocks noChangeArrowheads="1"/>
              </p:cNvSpPr>
              <p:nvPr/>
            </p:nvSpPr>
            <p:spPr bwMode="auto">
              <a:xfrm>
                <a:off x="1274" y="2367"/>
                <a:ext cx="25" cy="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400" name="Rectangle 34"/>
              <p:cNvSpPr>
                <a:spLocks noChangeArrowheads="1"/>
              </p:cNvSpPr>
              <p:nvPr/>
            </p:nvSpPr>
            <p:spPr bwMode="auto">
              <a:xfrm>
                <a:off x="1274" y="2486"/>
                <a:ext cx="25" cy="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401" name="Rectangle 35"/>
              <p:cNvSpPr>
                <a:spLocks noChangeArrowheads="1"/>
              </p:cNvSpPr>
              <p:nvPr/>
            </p:nvSpPr>
            <p:spPr bwMode="auto">
              <a:xfrm>
                <a:off x="1274" y="2605"/>
                <a:ext cx="25" cy="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402" name="Rectangle 36"/>
              <p:cNvSpPr>
                <a:spLocks noChangeArrowheads="1"/>
              </p:cNvSpPr>
              <p:nvPr/>
            </p:nvSpPr>
            <p:spPr bwMode="auto">
              <a:xfrm>
                <a:off x="1274" y="3081"/>
                <a:ext cx="25" cy="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403" name="Rectangle 37"/>
              <p:cNvSpPr>
                <a:spLocks noChangeArrowheads="1"/>
              </p:cNvSpPr>
              <p:nvPr/>
            </p:nvSpPr>
            <p:spPr bwMode="auto">
              <a:xfrm>
                <a:off x="846" y="1222"/>
                <a:ext cx="1084" cy="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1" i="0" u="none" strike="noStrike" cap="none" normalizeH="0" baseline="0" dirty="0" smtClean="0">
                    <a:ln>
                      <a:noFill/>
                    </a:ln>
                    <a:solidFill>
                      <a:srgbClr val="008000"/>
                    </a:solidFill>
                    <a:effectLst/>
                    <a:latin typeface="Arial" pitchFamily="34" charset="0"/>
                    <a:cs typeface="Arial" pitchFamily="34" charset="0"/>
                  </a:rPr>
                  <a:t>PROCESS FLOW DIAGRAM</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404" name="Rectangle 38"/>
              <p:cNvSpPr>
                <a:spLocks noChangeArrowheads="1"/>
              </p:cNvSpPr>
              <p:nvPr/>
            </p:nvSpPr>
            <p:spPr bwMode="auto">
              <a:xfrm>
                <a:off x="1277" y="3176"/>
                <a:ext cx="38" cy="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405" name="Rectangle 39"/>
              <p:cNvSpPr>
                <a:spLocks noChangeArrowheads="1"/>
              </p:cNvSpPr>
              <p:nvPr/>
            </p:nvSpPr>
            <p:spPr bwMode="auto">
              <a:xfrm>
                <a:off x="1277" y="3295"/>
                <a:ext cx="38" cy="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406" name="Rectangle 40"/>
              <p:cNvSpPr>
                <a:spLocks noChangeArrowheads="1"/>
              </p:cNvSpPr>
              <p:nvPr/>
            </p:nvSpPr>
            <p:spPr bwMode="auto">
              <a:xfrm>
                <a:off x="357" y="1576"/>
                <a:ext cx="440"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dirty="0" smtClean="0">
                    <a:ln>
                      <a:noFill/>
                    </a:ln>
                    <a:solidFill>
                      <a:srgbClr val="000000"/>
                    </a:solidFill>
                    <a:effectLst/>
                    <a:latin typeface="Arial" pitchFamily="34" charset="0"/>
                    <a:cs typeface="Arial" pitchFamily="34" charset="0"/>
                  </a:rPr>
                  <a:t>Part Description:</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407" name="Rectangle 41"/>
              <p:cNvSpPr>
                <a:spLocks noChangeArrowheads="1"/>
              </p:cNvSpPr>
              <p:nvPr/>
            </p:nvSpPr>
            <p:spPr bwMode="auto">
              <a:xfrm>
                <a:off x="1274" y="2009"/>
                <a:ext cx="25" cy="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408" name="Rectangle 42"/>
              <p:cNvSpPr>
                <a:spLocks noChangeArrowheads="1"/>
              </p:cNvSpPr>
              <p:nvPr/>
            </p:nvSpPr>
            <p:spPr bwMode="auto">
              <a:xfrm>
                <a:off x="738" y="2605"/>
                <a:ext cx="25" cy="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409" name="Rectangle 43"/>
              <p:cNvSpPr>
                <a:spLocks noChangeArrowheads="1"/>
              </p:cNvSpPr>
              <p:nvPr/>
            </p:nvSpPr>
            <p:spPr bwMode="auto">
              <a:xfrm>
                <a:off x="1274" y="2724"/>
                <a:ext cx="25" cy="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410" name="Rectangle 44"/>
              <p:cNvSpPr>
                <a:spLocks noChangeArrowheads="1"/>
              </p:cNvSpPr>
              <p:nvPr/>
            </p:nvSpPr>
            <p:spPr bwMode="auto">
              <a:xfrm>
                <a:off x="1274" y="2843"/>
                <a:ext cx="25" cy="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411" name="Rectangle 45"/>
              <p:cNvSpPr>
                <a:spLocks noChangeArrowheads="1"/>
              </p:cNvSpPr>
              <p:nvPr/>
            </p:nvSpPr>
            <p:spPr bwMode="auto">
              <a:xfrm>
                <a:off x="1274" y="2962"/>
                <a:ext cx="25" cy="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412" name="Rectangle 46"/>
              <p:cNvSpPr>
                <a:spLocks noChangeArrowheads="1"/>
              </p:cNvSpPr>
              <p:nvPr/>
            </p:nvSpPr>
            <p:spPr bwMode="auto">
              <a:xfrm>
                <a:off x="564" y="3081"/>
                <a:ext cx="25" cy="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413" name="Rectangle 47"/>
              <p:cNvSpPr>
                <a:spLocks noChangeArrowheads="1"/>
              </p:cNvSpPr>
              <p:nvPr/>
            </p:nvSpPr>
            <p:spPr bwMode="auto">
              <a:xfrm>
                <a:off x="738" y="3439"/>
                <a:ext cx="25" cy="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414" name="Rectangle 48"/>
              <p:cNvSpPr>
                <a:spLocks noChangeArrowheads="1"/>
              </p:cNvSpPr>
              <p:nvPr/>
            </p:nvSpPr>
            <p:spPr bwMode="auto">
              <a:xfrm>
                <a:off x="738" y="2724"/>
                <a:ext cx="25" cy="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415" name="Rectangle 49"/>
              <p:cNvSpPr>
                <a:spLocks noChangeArrowheads="1"/>
              </p:cNvSpPr>
              <p:nvPr/>
            </p:nvSpPr>
            <p:spPr bwMode="auto">
              <a:xfrm>
                <a:off x="738" y="2843"/>
                <a:ext cx="25" cy="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416" name="Rectangle 50"/>
              <p:cNvSpPr>
                <a:spLocks noChangeArrowheads="1"/>
              </p:cNvSpPr>
              <p:nvPr/>
            </p:nvSpPr>
            <p:spPr bwMode="auto">
              <a:xfrm>
                <a:off x="738" y="2962"/>
                <a:ext cx="25" cy="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417" name="Rectangle 51"/>
              <p:cNvSpPr>
                <a:spLocks noChangeArrowheads="1"/>
              </p:cNvSpPr>
              <p:nvPr/>
            </p:nvSpPr>
            <p:spPr bwMode="auto">
              <a:xfrm>
                <a:off x="738" y="3081"/>
                <a:ext cx="25" cy="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418" name="Rectangle 52"/>
              <p:cNvSpPr>
                <a:spLocks noChangeArrowheads="1"/>
              </p:cNvSpPr>
              <p:nvPr/>
            </p:nvSpPr>
            <p:spPr bwMode="auto">
              <a:xfrm>
                <a:off x="738" y="3200"/>
                <a:ext cx="25" cy="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419" name="Rectangle 53"/>
              <p:cNvSpPr>
                <a:spLocks noChangeArrowheads="1"/>
              </p:cNvSpPr>
              <p:nvPr/>
            </p:nvSpPr>
            <p:spPr bwMode="auto">
              <a:xfrm>
                <a:off x="738" y="3319"/>
                <a:ext cx="25" cy="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420" name="Rectangle 54"/>
              <p:cNvSpPr>
                <a:spLocks noChangeArrowheads="1"/>
              </p:cNvSpPr>
              <p:nvPr/>
            </p:nvSpPr>
            <p:spPr bwMode="auto">
              <a:xfrm>
                <a:off x="564" y="3200"/>
                <a:ext cx="25" cy="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421" name="Rectangle 55"/>
              <p:cNvSpPr>
                <a:spLocks noChangeArrowheads="1"/>
              </p:cNvSpPr>
              <p:nvPr/>
            </p:nvSpPr>
            <p:spPr bwMode="auto">
              <a:xfrm>
                <a:off x="564" y="3319"/>
                <a:ext cx="25" cy="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422" name="Rectangle 56"/>
              <p:cNvSpPr>
                <a:spLocks noChangeArrowheads="1"/>
              </p:cNvSpPr>
              <p:nvPr/>
            </p:nvSpPr>
            <p:spPr bwMode="auto">
              <a:xfrm>
                <a:off x="564" y="3439"/>
                <a:ext cx="25" cy="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423" name="Rectangle 57"/>
              <p:cNvSpPr>
                <a:spLocks noChangeArrowheads="1"/>
              </p:cNvSpPr>
              <p:nvPr/>
            </p:nvSpPr>
            <p:spPr bwMode="auto">
              <a:xfrm>
                <a:off x="564" y="2605"/>
                <a:ext cx="25" cy="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424" name="Rectangle 58"/>
              <p:cNvSpPr>
                <a:spLocks noChangeArrowheads="1"/>
              </p:cNvSpPr>
              <p:nvPr/>
            </p:nvSpPr>
            <p:spPr bwMode="auto">
              <a:xfrm>
                <a:off x="564" y="2724"/>
                <a:ext cx="25" cy="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425" name="Rectangle 59"/>
              <p:cNvSpPr>
                <a:spLocks noChangeArrowheads="1"/>
              </p:cNvSpPr>
              <p:nvPr/>
            </p:nvSpPr>
            <p:spPr bwMode="auto">
              <a:xfrm>
                <a:off x="564" y="2843"/>
                <a:ext cx="25" cy="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426" name="Rectangle 60"/>
              <p:cNvSpPr>
                <a:spLocks noChangeArrowheads="1"/>
              </p:cNvSpPr>
              <p:nvPr/>
            </p:nvSpPr>
            <p:spPr bwMode="auto">
              <a:xfrm>
                <a:off x="564" y="2962"/>
                <a:ext cx="25" cy="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427" name="Rectangle 61"/>
              <p:cNvSpPr>
                <a:spLocks noChangeArrowheads="1"/>
              </p:cNvSpPr>
              <p:nvPr/>
            </p:nvSpPr>
            <p:spPr bwMode="auto">
              <a:xfrm>
                <a:off x="564" y="2367"/>
                <a:ext cx="25" cy="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428" name="Rectangle 62"/>
              <p:cNvSpPr>
                <a:spLocks noChangeArrowheads="1"/>
              </p:cNvSpPr>
              <p:nvPr/>
            </p:nvSpPr>
            <p:spPr bwMode="auto">
              <a:xfrm>
                <a:off x="564" y="2486"/>
                <a:ext cx="25" cy="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429" name="Rectangle 63"/>
              <p:cNvSpPr>
                <a:spLocks noChangeArrowheads="1"/>
              </p:cNvSpPr>
              <p:nvPr/>
            </p:nvSpPr>
            <p:spPr bwMode="auto">
              <a:xfrm>
                <a:off x="738" y="1457"/>
                <a:ext cx="25" cy="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430" name="Rectangle 64"/>
              <p:cNvSpPr>
                <a:spLocks noChangeArrowheads="1"/>
              </p:cNvSpPr>
              <p:nvPr/>
            </p:nvSpPr>
            <p:spPr bwMode="auto">
              <a:xfrm>
                <a:off x="564" y="2248"/>
                <a:ext cx="25" cy="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431" name="Rectangle 65"/>
              <p:cNvSpPr>
                <a:spLocks noChangeArrowheads="1"/>
              </p:cNvSpPr>
              <p:nvPr/>
            </p:nvSpPr>
            <p:spPr bwMode="auto">
              <a:xfrm>
                <a:off x="357" y="1457"/>
                <a:ext cx="358"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dirty="0" smtClean="0">
                    <a:ln>
                      <a:noFill/>
                    </a:ln>
                    <a:solidFill>
                      <a:srgbClr val="000000"/>
                    </a:solidFill>
                    <a:effectLst/>
                    <a:latin typeface="Arial" pitchFamily="34" charset="0"/>
                    <a:cs typeface="Arial" pitchFamily="34" charset="0"/>
                  </a:rPr>
                  <a:t>Part Number:</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432" name="Rectangle 66"/>
              <p:cNvSpPr>
                <a:spLocks noChangeArrowheads="1"/>
              </p:cNvSpPr>
              <p:nvPr/>
            </p:nvSpPr>
            <p:spPr bwMode="auto">
              <a:xfrm>
                <a:off x="738" y="2248"/>
                <a:ext cx="25" cy="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433" name="Rectangle 67"/>
              <p:cNvSpPr>
                <a:spLocks noChangeArrowheads="1"/>
              </p:cNvSpPr>
              <p:nvPr/>
            </p:nvSpPr>
            <p:spPr bwMode="auto">
              <a:xfrm>
                <a:off x="738" y="2367"/>
                <a:ext cx="25" cy="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434" name="Rectangle 68"/>
              <p:cNvSpPr>
                <a:spLocks noChangeArrowheads="1"/>
              </p:cNvSpPr>
              <p:nvPr/>
            </p:nvSpPr>
            <p:spPr bwMode="auto">
              <a:xfrm>
                <a:off x="738" y="2486"/>
                <a:ext cx="25" cy="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435" name="Rectangle 69"/>
              <p:cNvSpPr>
                <a:spLocks noChangeArrowheads="1"/>
              </p:cNvSpPr>
              <p:nvPr/>
            </p:nvSpPr>
            <p:spPr bwMode="auto">
              <a:xfrm>
                <a:off x="1361" y="1794"/>
                <a:ext cx="343"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dirty="0" smtClean="0">
                    <a:ln>
                      <a:noFill/>
                    </a:ln>
                    <a:solidFill>
                      <a:srgbClr val="FFFFFF"/>
                    </a:solidFill>
                    <a:effectLst/>
                    <a:latin typeface="Arial" pitchFamily="34" charset="0"/>
                    <a:cs typeface="Arial" pitchFamily="34" charset="0"/>
                  </a:rPr>
                  <a:t>Product and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436" name="Rectangle 70"/>
              <p:cNvSpPr>
                <a:spLocks noChangeArrowheads="1"/>
              </p:cNvSpPr>
              <p:nvPr/>
            </p:nvSpPr>
            <p:spPr bwMode="auto">
              <a:xfrm>
                <a:off x="1405" y="1855"/>
                <a:ext cx="242"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dirty="0" smtClean="0">
                    <a:ln>
                      <a:noFill/>
                    </a:ln>
                    <a:solidFill>
                      <a:srgbClr val="FFFFFF"/>
                    </a:solidFill>
                    <a:effectLst/>
                    <a:latin typeface="Arial" pitchFamily="34" charset="0"/>
                    <a:cs typeface="Arial" pitchFamily="34" charset="0"/>
                  </a:rPr>
                  <a:t>Process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437" name="Rectangle 71"/>
              <p:cNvSpPr>
                <a:spLocks noChangeArrowheads="1"/>
              </p:cNvSpPr>
              <p:nvPr/>
            </p:nvSpPr>
            <p:spPr bwMode="auto">
              <a:xfrm>
                <a:off x="1332" y="1915"/>
                <a:ext cx="397"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dirty="0" smtClean="0">
                    <a:ln>
                      <a:noFill/>
                    </a:ln>
                    <a:solidFill>
                      <a:srgbClr val="FFFFFF"/>
                    </a:solidFill>
                    <a:effectLst/>
                    <a:latin typeface="Arial" pitchFamily="34" charset="0"/>
                    <a:cs typeface="Arial" pitchFamily="34" charset="0"/>
                  </a:rPr>
                  <a:t>Characteristics</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438" name="Rectangle 72"/>
              <p:cNvSpPr>
                <a:spLocks noChangeArrowheads="1"/>
              </p:cNvSpPr>
              <p:nvPr/>
            </p:nvSpPr>
            <p:spPr bwMode="auto">
              <a:xfrm>
                <a:off x="564" y="2128"/>
                <a:ext cx="25" cy="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439" name="Rectangle 73"/>
              <p:cNvSpPr>
                <a:spLocks noChangeArrowheads="1"/>
              </p:cNvSpPr>
              <p:nvPr/>
            </p:nvSpPr>
            <p:spPr bwMode="auto">
              <a:xfrm>
                <a:off x="1274" y="2128"/>
                <a:ext cx="25" cy="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440" name="Rectangle 74"/>
              <p:cNvSpPr>
                <a:spLocks noChangeArrowheads="1"/>
              </p:cNvSpPr>
              <p:nvPr/>
            </p:nvSpPr>
            <p:spPr bwMode="auto">
              <a:xfrm>
                <a:off x="738" y="2128"/>
                <a:ext cx="25" cy="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441" name="Line 75"/>
              <p:cNvSpPr>
                <a:spLocks noChangeShapeType="1"/>
              </p:cNvSpPr>
              <p:nvPr/>
            </p:nvSpPr>
            <p:spPr bwMode="auto">
              <a:xfrm>
                <a:off x="729" y="1512"/>
                <a:ext cx="536"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6442" name="Rectangle 76"/>
              <p:cNvSpPr>
                <a:spLocks noChangeArrowheads="1"/>
              </p:cNvSpPr>
              <p:nvPr/>
            </p:nvSpPr>
            <p:spPr bwMode="auto">
              <a:xfrm>
                <a:off x="729" y="1512"/>
                <a:ext cx="536"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43" name="Line 77"/>
              <p:cNvSpPr>
                <a:spLocks noChangeShapeType="1"/>
              </p:cNvSpPr>
              <p:nvPr/>
            </p:nvSpPr>
            <p:spPr bwMode="auto">
              <a:xfrm>
                <a:off x="729" y="1631"/>
                <a:ext cx="536"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6444" name="Rectangle 78"/>
              <p:cNvSpPr>
                <a:spLocks noChangeArrowheads="1"/>
              </p:cNvSpPr>
              <p:nvPr/>
            </p:nvSpPr>
            <p:spPr bwMode="auto">
              <a:xfrm>
                <a:off x="729" y="1631"/>
                <a:ext cx="536"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45" name="Rectangle 79"/>
              <p:cNvSpPr>
                <a:spLocks noChangeArrowheads="1"/>
              </p:cNvSpPr>
              <p:nvPr/>
            </p:nvSpPr>
            <p:spPr bwMode="auto">
              <a:xfrm>
                <a:off x="350" y="2064"/>
                <a:ext cx="203" cy="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46" name="Line 80"/>
              <p:cNvSpPr>
                <a:spLocks noChangeShapeType="1"/>
              </p:cNvSpPr>
              <p:nvPr/>
            </p:nvSpPr>
            <p:spPr bwMode="auto">
              <a:xfrm>
                <a:off x="557" y="2064"/>
                <a:ext cx="34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6447" name="Rectangle 81"/>
              <p:cNvSpPr>
                <a:spLocks noChangeArrowheads="1"/>
              </p:cNvSpPr>
              <p:nvPr/>
            </p:nvSpPr>
            <p:spPr bwMode="auto">
              <a:xfrm>
                <a:off x="557" y="2064"/>
                <a:ext cx="348" cy="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48" name="Rectangle 82"/>
              <p:cNvSpPr>
                <a:spLocks noChangeArrowheads="1"/>
              </p:cNvSpPr>
              <p:nvPr/>
            </p:nvSpPr>
            <p:spPr bwMode="auto">
              <a:xfrm>
                <a:off x="905" y="2064"/>
                <a:ext cx="274" cy="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49" name="Rectangle 83"/>
              <p:cNvSpPr>
                <a:spLocks noChangeArrowheads="1"/>
              </p:cNvSpPr>
              <p:nvPr/>
            </p:nvSpPr>
            <p:spPr bwMode="auto">
              <a:xfrm>
                <a:off x="1183" y="2064"/>
                <a:ext cx="80" cy="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50" name="Rectangle 84"/>
              <p:cNvSpPr>
                <a:spLocks noChangeArrowheads="1"/>
              </p:cNvSpPr>
              <p:nvPr/>
            </p:nvSpPr>
            <p:spPr bwMode="auto">
              <a:xfrm>
                <a:off x="1267" y="2064"/>
                <a:ext cx="451" cy="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51" name="Rectangle 85"/>
              <p:cNvSpPr>
                <a:spLocks noChangeArrowheads="1"/>
              </p:cNvSpPr>
              <p:nvPr/>
            </p:nvSpPr>
            <p:spPr bwMode="auto">
              <a:xfrm>
                <a:off x="1722" y="2064"/>
                <a:ext cx="103" cy="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52" name="Rectangle 86"/>
              <p:cNvSpPr>
                <a:spLocks noChangeArrowheads="1"/>
              </p:cNvSpPr>
              <p:nvPr/>
            </p:nvSpPr>
            <p:spPr bwMode="auto">
              <a:xfrm>
                <a:off x="350" y="2183"/>
                <a:ext cx="203"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53" name="Rectangle 87"/>
              <p:cNvSpPr>
                <a:spLocks noChangeArrowheads="1"/>
              </p:cNvSpPr>
              <p:nvPr/>
            </p:nvSpPr>
            <p:spPr bwMode="auto">
              <a:xfrm>
                <a:off x="557" y="2183"/>
                <a:ext cx="170"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54" name="Rectangle 88"/>
              <p:cNvSpPr>
                <a:spLocks noChangeArrowheads="1"/>
              </p:cNvSpPr>
              <p:nvPr/>
            </p:nvSpPr>
            <p:spPr bwMode="auto">
              <a:xfrm>
                <a:off x="731" y="2183"/>
                <a:ext cx="170"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55" name="Rectangle 89"/>
              <p:cNvSpPr>
                <a:spLocks noChangeArrowheads="1"/>
              </p:cNvSpPr>
              <p:nvPr/>
            </p:nvSpPr>
            <p:spPr bwMode="auto">
              <a:xfrm>
                <a:off x="905" y="2183"/>
                <a:ext cx="274"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56" name="Rectangle 90"/>
              <p:cNvSpPr>
                <a:spLocks noChangeArrowheads="1"/>
              </p:cNvSpPr>
              <p:nvPr/>
            </p:nvSpPr>
            <p:spPr bwMode="auto">
              <a:xfrm>
                <a:off x="1183" y="2183"/>
                <a:ext cx="80"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57" name="Rectangle 91"/>
              <p:cNvSpPr>
                <a:spLocks noChangeArrowheads="1"/>
              </p:cNvSpPr>
              <p:nvPr/>
            </p:nvSpPr>
            <p:spPr bwMode="auto">
              <a:xfrm>
                <a:off x="1267" y="2183"/>
                <a:ext cx="451"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58" name="Rectangle 92"/>
              <p:cNvSpPr>
                <a:spLocks noChangeArrowheads="1"/>
              </p:cNvSpPr>
              <p:nvPr/>
            </p:nvSpPr>
            <p:spPr bwMode="auto">
              <a:xfrm>
                <a:off x="1722" y="2183"/>
                <a:ext cx="103"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59" name="Rectangle 93"/>
              <p:cNvSpPr>
                <a:spLocks noChangeArrowheads="1"/>
              </p:cNvSpPr>
              <p:nvPr/>
            </p:nvSpPr>
            <p:spPr bwMode="auto">
              <a:xfrm>
                <a:off x="350" y="2302"/>
                <a:ext cx="203"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60" name="Rectangle 94"/>
              <p:cNvSpPr>
                <a:spLocks noChangeArrowheads="1"/>
              </p:cNvSpPr>
              <p:nvPr/>
            </p:nvSpPr>
            <p:spPr bwMode="auto">
              <a:xfrm>
                <a:off x="557" y="2302"/>
                <a:ext cx="170"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61" name="Rectangle 95"/>
              <p:cNvSpPr>
                <a:spLocks noChangeArrowheads="1"/>
              </p:cNvSpPr>
              <p:nvPr/>
            </p:nvSpPr>
            <p:spPr bwMode="auto">
              <a:xfrm>
                <a:off x="731" y="2302"/>
                <a:ext cx="170"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62" name="Rectangle 96"/>
              <p:cNvSpPr>
                <a:spLocks noChangeArrowheads="1"/>
              </p:cNvSpPr>
              <p:nvPr/>
            </p:nvSpPr>
            <p:spPr bwMode="auto">
              <a:xfrm>
                <a:off x="905" y="2302"/>
                <a:ext cx="274"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63" name="Rectangle 97"/>
              <p:cNvSpPr>
                <a:spLocks noChangeArrowheads="1"/>
              </p:cNvSpPr>
              <p:nvPr/>
            </p:nvSpPr>
            <p:spPr bwMode="auto">
              <a:xfrm>
                <a:off x="1183" y="2302"/>
                <a:ext cx="80"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64" name="Rectangle 98"/>
              <p:cNvSpPr>
                <a:spLocks noChangeArrowheads="1"/>
              </p:cNvSpPr>
              <p:nvPr/>
            </p:nvSpPr>
            <p:spPr bwMode="auto">
              <a:xfrm>
                <a:off x="1267" y="2302"/>
                <a:ext cx="451"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65" name="Rectangle 99"/>
              <p:cNvSpPr>
                <a:spLocks noChangeArrowheads="1"/>
              </p:cNvSpPr>
              <p:nvPr/>
            </p:nvSpPr>
            <p:spPr bwMode="auto">
              <a:xfrm>
                <a:off x="1722" y="2302"/>
                <a:ext cx="103"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66" name="Rectangle 100"/>
              <p:cNvSpPr>
                <a:spLocks noChangeArrowheads="1"/>
              </p:cNvSpPr>
              <p:nvPr/>
            </p:nvSpPr>
            <p:spPr bwMode="auto">
              <a:xfrm>
                <a:off x="350" y="2421"/>
                <a:ext cx="203"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67" name="Rectangle 101"/>
              <p:cNvSpPr>
                <a:spLocks noChangeArrowheads="1"/>
              </p:cNvSpPr>
              <p:nvPr/>
            </p:nvSpPr>
            <p:spPr bwMode="auto">
              <a:xfrm>
                <a:off x="557" y="2421"/>
                <a:ext cx="170"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68" name="Rectangle 102"/>
              <p:cNvSpPr>
                <a:spLocks noChangeArrowheads="1"/>
              </p:cNvSpPr>
              <p:nvPr/>
            </p:nvSpPr>
            <p:spPr bwMode="auto">
              <a:xfrm>
                <a:off x="731" y="2421"/>
                <a:ext cx="170"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69" name="Rectangle 103"/>
              <p:cNvSpPr>
                <a:spLocks noChangeArrowheads="1"/>
              </p:cNvSpPr>
              <p:nvPr/>
            </p:nvSpPr>
            <p:spPr bwMode="auto">
              <a:xfrm>
                <a:off x="905" y="2421"/>
                <a:ext cx="274"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70" name="Rectangle 104"/>
              <p:cNvSpPr>
                <a:spLocks noChangeArrowheads="1"/>
              </p:cNvSpPr>
              <p:nvPr/>
            </p:nvSpPr>
            <p:spPr bwMode="auto">
              <a:xfrm>
                <a:off x="1183" y="2421"/>
                <a:ext cx="80"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71" name="Rectangle 105"/>
              <p:cNvSpPr>
                <a:spLocks noChangeArrowheads="1"/>
              </p:cNvSpPr>
              <p:nvPr/>
            </p:nvSpPr>
            <p:spPr bwMode="auto">
              <a:xfrm>
                <a:off x="1267" y="2421"/>
                <a:ext cx="451"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72" name="Rectangle 106"/>
              <p:cNvSpPr>
                <a:spLocks noChangeArrowheads="1"/>
              </p:cNvSpPr>
              <p:nvPr/>
            </p:nvSpPr>
            <p:spPr bwMode="auto">
              <a:xfrm>
                <a:off x="1722" y="2421"/>
                <a:ext cx="103"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73" name="Rectangle 107"/>
              <p:cNvSpPr>
                <a:spLocks noChangeArrowheads="1"/>
              </p:cNvSpPr>
              <p:nvPr/>
            </p:nvSpPr>
            <p:spPr bwMode="auto">
              <a:xfrm>
                <a:off x="350" y="2540"/>
                <a:ext cx="203"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74" name="Rectangle 108"/>
              <p:cNvSpPr>
                <a:spLocks noChangeArrowheads="1"/>
              </p:cNvSpPr>
              <p:nvPr/>
            </p:nvSpPr>
            <p:spPr bwMode="auto">
              <a:xfrm>
                <a:off x="557" y="2540"/>
                <a:ext cx="170"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75" name="Rectangle 109"/>
              <p:cNvSpPr>
                <a:spLocks noChangeArrowheads="1"/>
              </p:cNvSpPr>
              <p:nvPr/>
            </p:nvSpPr>
            <p:spPr bwMode="auto">
              <a:xfrm>
                <a:off x="731" y="2540"/>
                <a:ext cx="170"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76" name="Rectangle 110"/>
              <p:cNvSpPr>
                <a:spLocks noChangeArrowheads="1"/>
              </p:cNvSpPr>
              <p:nvPr/>
            </p:nvSpPr>
            <p:spPr bwMode="auto">
              <a:xfrm>
                <a:off x="905" y="2540"/>
                <a:ext cx="274"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77" name="Rectangle 111"/>
              <p:cNvSpPr>
                <a:spLocks noChangeArrowheads="1"/>
              </p:cNvSpPr>
              <p:nvPr/>
            </p:nvSpPr>
            <p:spPr bwMode="auto">
              <a:xfrm>
                <a:off x="1183" y="2540"/>
                <a:ext cx="80"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78" name="Rectangle 112"/>
              <p:cNvSpPr>
                <a:spLocks noChangeArrowheads="1"/>
              </p:cNvSpPr>
              <p:nvPr/>
            </p:nvSpPr>
            <p:spPr bwMode="auto">
              <a:xfrm>
                <a:off x="1267" y="2540"/>
                <a:ext cx="451"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79" name="Rectangle 113"/>
              <p:cNvSpPr>
                <a:spLocks noChangeArrowheads="1"/>
              </p:cNvSpPr>
              <p:nvPr/>
            </p:nvSpPr>
            <p:spPr bwMode="auto">
              <a:xfrm>
                <a:off x="1722" y="2540"/>
                <a:ext cx="103"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80" name="Rectangle 114"/>
              <p:cNvSpPr>
                <a:spLocks noChangeArrowheads="1"/>
              </p:cNvSpPr>
              <p:nvPr/>
            </p:nvSpPr>
            <p:spPr bwMode="auto">
              <a:xfrm>
                <a:off x="350" y="2659"/>
                <a:ext cx="203"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81" name="Rectangle 115"/>
              <p:cNvSpPr>
                <a:spLocks noChangeArrowheads="1"/>
              </p:cNvSpPr>
              <p:nvPr/>
            </p:nvSpPr>
            <p:spPr bwMode="auto">
              <a:xfrm>
                <a:off x="557" y="2659"/>
                <a:ext cx="170"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82" name="Rectangle 116"/>
              <p:cNvSpPr>
                <a:spLocks noChangeArrowheads="1"/>
              </p:cNvSpPr>
              <p:nvPr/>
            </p:nvSpPr>
            <p:spPr bwMode="auto">
              <a:xfrm>
                <a:off x="731" y="2659"/>
                <a:ext cx="170"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83" name="Rectangle 117"/>
              <p:cNvSpPr>
                <a:spLocks noChangeArrowheads="1"/>
              </p:cNvSpPr>
              <p:nvPr/>
            </p:nvSpPr>
            <p:spPr bwMode="auto">
              <a:xfrm>
                <a:off x="905" y="2659"/>
                <a:ext cx="274"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84" name="Rectangle 118"/>
              <p:cNvSpPr>
                <a:spLocks noChangeArrowheads="1"/>
              </p:cNvSpPr>
              <p:nvPr/>
            </p:nvSpPr>
            <p:spPr bwMode="auto">
              <a:xfrm>
                <a:off x="1183" y="2659"/>
                <a:ext cx="80"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85" name="Rectangle 119"/>
              <p:cNvSpPr>
                <a:spLocks noChangeArrowheads="1"/>
              </p:cNvSpPr>
              <p:nvPr/>
            </p:nvSpPr>
            <p:spPr bwMode="auto">
              <a:xfrm>
                <a:off x="1267" y="2659"/>
                <a:ext cx="451"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86" name="Rectangle 120"/>
              <p:cNvSpPr>
                <a:spLocks noChangeArrowheads="1"/>
              </p:cNvSpPr>
              <p:nvPr/>
            </p:nvSpPr>
            <p:spPr bwMode="auto">
              <a:xfrm>
                <a:off x="1722" y="2659"/>
                <a:ext cx="103"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87" name="Rectangle 121"/>
              <p:cNvSpPr>
                <a:spLocks noChangeArrowheads="1"/>
              </p:cNvSpPr>
              <p:nvPr/>
            </p:nvSpPr>
            <p:spPr bwMode="auto">
              <a:xfrm>
                <a:off x="350" y="2778"/>
                <a:ext cx="203"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88" name="Rectangle 122"/>
              <p:cNvSpPr>
                <a:spLocks noChangeArrowheads="1"/>
              </p:cNvSpPr>
              <p:nvPr/>
            </p:nvSpPr>
            <p:spPr bwMode="auto">
              <a:xfrm>
                <a:off x="557" y="2778"/>
                <a:ext cx="170"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89" name="Rectangle 123"/>
              <p:cNvSpPr>
                <a:spLocks noChangeArrowheads="1"/>
              </p:cNvSpPr>
              <p:nvPr/>
            </p:nvSpPr>
            <p:spPr bwMode="auto">
              <a:xfrm>
                <a:off x="731" y="2778"/>
                <a:ext cx="170"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90" name="Rectangle 124"/>
              <p:cNvSpPr>
                <a:spLocks noChangeArrowheads="1"/>
              </p:cNvSpPr>
              <p:nvPr/>
            </p:nvSpPr>
            <p:spPr bwMode="auto">
              <a:xfrm>
                <a:off x="905" y="2778"/>
                <a:ext cx="274"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91" name="Rectangle 125"/>
              <p:cNvSpPr>
                <a:spLocks noChangeArrowheads="1"/>
              </p:cNvSpPr>
              <p:nvPr/>
            </p:nvSpPr>
            <p:spPr bwMode="auto">
              <a:xfrm>
                <a:off x="1183" y="2778"/>
                <a:ext cx="80"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92" name="Rectangle 126"/>
              <p:cNvSpPr>
                <a:spLocks noChangeArrowheads="1"/>
              </p:cNvSpPr>
              <p:nvPr/>
            </p:nvSpPr>
            <p:spPr bwMode="auto">
              <a:xfrm>
                <a:off x="1267" y="2778"/>
                <a:ext cx="451"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93" name="Rectangle 127"/>
              <p:cNvSpPr>
                <a:spLocks noChangeArrowheads="1"/>
              </p:cNvSpPr>
              <p:nvPr/>
            </p:nvSpPr>
            <p:spPr bwMode="auto">
              <a:xfrm>
                <a:off x="1722" y="2778"/>
                <a:ext cx="103"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94" name="Rectangle 128"/>
              <p:cNvSpPr>
                <a:spLocks noChangeArrowheads="1"/>
              </p:cNvSpPr>
              <p:nvPr/>
            </p:nvSpPr>
            <p:spPr bwMode="auto">
              <a:xfrm>
                <a:off x="350" y="2897"/>
                <a:ext cx="203"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95" name="Rectangle 129"/>
              <p:cNvSpPr>
                <a:spLocks noChangeArrowheads="1"/>
              </p:cNvSpPr>
              <p:nvPr/>
            </p:nvSpPr>
            <p:spPr bwMode="auto">
              <a:xfrm>
                <a:off x="557" y="2897"/>
                <a:ext cx="170"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96" name="Rectangle 130"/>
              <p:cNvSpPr>
                <a:spLocks noChangeArrowheads="1"/>
              </p:cNvSpPr>
              <p:nvPr/>
            </p:nvSpPr>
            <p:spPr bwMode="auto">
              <a:xfrm>
                <a:off x="731" y="2897"/>
                <a:ext cx="170"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97" name="Rectangle 131"/>
              <p:cNvSpPr>
                <a:spLocks noChangeArrowheads="1"/>
              </p:cNvSpPr>
              <p:nvPr/>
            </p:nvSpPr>
            <p:spPr bwMode="auto">
              <a:xfrm>
                <a:off x="905" y="2897"/>
                <a:ext cx="274"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98" name="Rectangle 132"/>
              <p:cNvSpPr>
                <a:spLocks noChangeArrowheads="1"/>
              </p:cNvSpPr>
              <p:nvPr/>
            </p:nvSpPr>
            <p:spPr bwMode="auto">
              <a:xfrm>
                <a:off x="1183" y="2897"/>
                <a:ext cx="80"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99" name="Rectangle 133"/>
              <p:cNvSpPr>
                <a:spLocks noChangeArrowheads="1"/>
              </p:cNvSpPr>
              <p:nvPr/>
            </p:nvSpPr>
            <p:spPr bwMode="auto">
              <a:xfrm>
                <a:off x="1267" y="2897"/>
                <a:ext cx="451"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00" name="Rectangle 134"/>
              <p:cNvSpPr>
                <a:spLocks noChangeArrowheads="1"/>
              </p:cNvSpPr>
              <p:nvPr/>
            </p:nvSpPr>
            <p:spPr bwMode="auto">
              <a:xfrm>
                <a:off x="1722" y="2897"/>
                <a:ext cx="103"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01" name="Rectangle 135"/>
              <p:cNvSpPr>
                <a:spLocks noChangeArrowheads="1"/>
              </p:cNvSpPr>
              <p:nvPr/>
            </p:nvSpPr>
            <p:spPr bwMode="auto">
              <a:xfrm>
                <a:off x="350" y="3016"/>
                <a:ext cx="203"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02" name="Rectangle 136"/>
              <p:cNvSpPr>
                <a:spLocks noChangeArrowheads="1"/>
              </p:cNvSpPr>
              <p:nvPr/>
            </p:nvSpPr>
            <p:spPr bwMode="auto">
              <a:xfrm>
                <a:off x="557" y="3016"/>
                <a:ext cx="170"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03" name="Rectangle 137"/>
              <p:cNvSpPr>
                <a:spLocks noChangeArrowheads="1"/>
              </p:cNvSpPr>
              <p:nvPr/>
            </p:nvSpPr>
            <p:spPr bwMode="auto">
              <a:xfrm>
                <a:off x="731" y="3016"/>
                <a:ext cx="170"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04" name="Rectangle 138"/>
              <p:cNvSpPr>
                <a:spLocks noChangeArrowheads="1"/>
              </p:cNvSpPr>
              <p:nvPr/>
            </p:nvSpPr>
            <p:spPr bwMode="auto">
              <a:xfrm>
                <a:off x="905" y="3016"/>
                <a:ext cx="274"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05" name="Rectangle 139"/>
              <p:cNvSpPr>
                <a:spLocks noChangeArrowheads="1"/>
              </p:cNvSpPr>
              <p:nvPr/>
            </p:nvSpPr>
            <p:spPr bwMode="auto">
              <a:xfrm>
                <a:off x="1183" y="3016"/>
                <a:ext cx="80"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06" name="Rectangle 140"/>
              <p:cNvSpPr>
                <a:spLocks noChangeArrowheads="1"/>
              </p:cNvSpPr>
              <p:nvPr/>
            </p:nvSpPr>
            <p:spPr bwMode="auto">
              <a:xfrm>
                <a:off x="1267" y="3016"/>
                <a:ext cx="451"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07" name="Rectangle 141"/>
              <p:cNvSpPr>
                <a:spLocks noChangeArrowheads="1"/>
              </p:cNvSpPr>
              <p:nvPr/>
            </p:nvSpPr>
            <p:spPr bwMode="auto">
              <a:xfrm>
                <a:off x="1722" y="3016"/>
                <a:ext cx="103"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08" name="Rectangle 142"/>
              <p:cNvSpPr>
                <a:spLocks noChangeArrowheads="1"/>
              </p:cNvSpPr>
              <p:nvPr/>
            </p:nvSpPr>
            <p:spPr bwMode="auto">
              <a:xfrm>
                <a:off x="350" y="3135"/>
                <a:ext cx="203"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09" name="Rectangle 143"/>
              <p:cNvSpPr>
                <a:spLocks noChangeArrowheads="1"/>
              </p:cNvSpPr>
              <p:nvPr/>
            </p:nvSpPr>
            <p:spPr bwMode="auto">
              <a:xfrm>
                <a:off x="557" y="3135"/>
                <a:ext cx="170"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10" name="Rectangle 144"/>
              <p:cNvSpPr>
                <a:spLocks noChangeArrowheads="1"/>
              </p:cNvSpPr>
              <p:nvPr/>
            </p:nvSpPr>
            <p:spPr bwMode="auto">
              <a:xfrm>
                <a:off x="731" y="3135"/>
                <a:ext cx="170"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11" name="Rectangle 145"/>
              <p:cNvSpPr>
                <a:spLocks noChangeArrowheads="1"/>
              </p:cNvSpPr>
              <p:nvPr/>
            </p:nvSpPr>
            <p:spPr bwMode="auto">
              <a:xfrm>
                <a:off x="905" y="3135"/>
                <a:ext cx="274"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12" name="Rectangle 146"/>
              <p:cNvSpPr>
                <a:spLocks noChangeArrowheads="1"/>
              </p:cNvSpPr>
              <p:nvPr/>
            </p:nvSpPr>
            <p:spPr bwMode="auto">
              <a:xfrm>
                <a:off x="1183" y="3135"/>
                <a:ext cx="80"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13" name="Rectangle 147"/>
              <p:cNvSpPr>
                <a:spLocks noChangeArrowheads="1"/>
              </p:cNvSpPr>
              <p:nvPr/>
            </p:nvSpPr>
            <p:spPr bwMode="auto">
              <a:xfrm>
                <a:off x="1267" y="3135"/>
                <a:ext cx="451"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14" name="Rectangle 148"/>
              <p:cNvSpPr>
                <a:spLocks noChangeArrowheads="1"/>
              </p:cNvSpPr>
              <p:nvPr/>
            </p:nvSpPr>
            <p:spPr bwMode="auto">
              <a:xfrm>
                <a:off x="1722" y="3135"/>
                <a:ext cx="103"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15" name="Rectangle 149"/>
              <p:cNvSpPr>
                <a:spLocks noChangeArrowheads="1"/>
              </p:cNvSpPr>
              <p:nvPr/>
            </p:nvSpPr>
            <p:spPr bwMode="auto">
              <a:xfrm>
                <a:off x="350" y="3254"/>
                <a:ext cx="203"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16" name="Rectangle 150"/>
              <p:cNvSpPr>
                <a:spLocks noChangeArrowheads="1"/>
              </p:cNvSpPr>
              <p:nvPr/>
            </p:nvSpPr>
            <p:spPr bwMode="auto">
              <a:xfrm>
                <a:off x="557" y="3254"/>
                <a:ext cx="170"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17" name="Rectangle 151"/>
              <p:cNvSpPr>
                <a:spLocks noChangeArrowheads="1"/>
              </p:cNvSpPr>
              <p:nvPr/>
            </p:nvSpPr>
            <p:spPr bwMode="auto">
              <a:xfrm>
                <a:off x="731" y="3254"/>
                <a:ext cx="170"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18" name="Rectangle 152"/>
              <p:cNvSpPr>
                <a:spLocks noChangeArrowheads="1"/>
              </p:cNvSpPr>
              <p:nvPr/>
            </p:nvSpPr>
            <p:spPr bwMode="auto">
              <a:xfrm>
                <a:off x="905" y="3254"/>
                <a:ext cx="274"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19" name="Rectangle 153"/>
              <p:cNvSpPr>
                <a:spLocks noChangeArrowheads="1"/>
              </p:cNvSpPr>
              <p:nvPr/>
            </p:nvSpPr>
            <p:spPr bwMode="auto">
              <a:xfrm>
                <a:off x="1183" y="3254"/>
                <a:ext cx="80"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20" name="Rectangle 154"/>
              <p:cNvSpPr>
                <a:spLocks noChangeArrowheads="1"/>
              </p:cNvSpPr>
              <p:nvPr/>
            </p:nvSpPr>
            <p:spPr bwMode="auto">
              <a:xfrm>
                <a:off x="1267" y="3254"/>
                <a:ext cx="451"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21" name="Rectangle 155"/>
              <p:cNvSpPr>
                <a:spLocks noChangeArrowheads="1"/>
              </p:cNvSpPr>
              <p:nvPr/>
            </p:nvSpPr>
            <p:spPr bwMode="auto">
              <a:xfrm>
                <a:off x="1722" y="3254"/>
                <a:ext cx="103"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22" name="Rectangle 156"/>
              <p:cNvSpPr>
                <a:spLocks noChangeArrowheads="1"/>
              </p:cNvSpPr>
              <p:nvPr/>
            </p:nvSpPr>
            <p:spPr bwMode="auto">
              <a:xfrm>
                <a:off x="350" y="3374"/>
                <a:ext cx="203"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23" name="Rectangle 157"/>
              <p:cNvSpPr>
                <a:spLocks noChangeArrowheads="1"/>
              </p:cNvSpPr>
              <p:nvPr/>
            </p:nvSpPr>
            <p:spPr bwMode="auto">
              <a:xfrm>
                <a:off x="557" y="3374"/>
                <a:ext cx="170"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24" name="Rectangle 158"/>
              <p:cNvSpPr>
                <a:spLocks noChangeArrowheads="1"/>
              </p:cNvSpPr>
              <p:nvPr/>
            </p:nvSpPr>
            <p:spPr bwMode="auto">
              <a:xfrm>
                <a:off x="731" y="3374"/>
                <a:ext cx="170"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25" name="Rectangle 159"/>
              <p:cNvSpPr>
                <a:spLocks noChangeArrowheads="1"/>
              </p:cNvSpPr>
              <p:nvPr/>
            </p:nvSpPr>
            <p:spPr bwMode="auto">
              <a:xfrm>
                <a:off x="905" y="3374"/>
                <a:ext cx="274"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26" name="Rectangle 160"/>
              <p:cNvSpPr>
                <a:spLocks noChangeArrowheads="1"/>
              </p:cNvSpPr>
              <p:nvPr/>
            </p:nvSpPr>
            <p:spPr bwMode="auto">
              <a:xfrm>
                <a:off x="1183" y="3374"/>
                <a:ext cx="80"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27" name="Rectangle 161"/>
              <p:cNvSpPr>
                <a:spLocks noChangeArrowheads="1"/>
              </p:cNvSpPr>
              <p:nvPr/>
            </p:nvSpPr>
            <p:spPr bwMode="auto">
              <a:xfrm>
                <a:off x="1267" y="3374"/>
                <a:ext cx="451"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28" name="Rectangle 162"/>
              <p:cNvSpPr>
                <a:spLocks noChangeArrowheads="1"/>
              </p:cNvSpPr>
              <p:nvPr/>
            </p:nvSpPr>
            <p:spPr bwMode="auto">
              <a:xfrm>
                <a:off x="1722" y="3374"/>
                <a:ext cx="103"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29" name="Rectangle 163"/>
              <p:cNvSpPr>
                <a:spLocks noChangeArrowheads="1"/>
              </p:cNvSpPr>
              <p:nvPr/>
            </p:nvSpPr>
            <p:spPr bwMode="auto">
              <a:xfrm>
                <a:off x="350" y="3493"/>
                <a:ext cx="203"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30" name="Rectangle 164"/>
              <p:cNvSpPr>
                <a:spLocks noChangeArrowheads="1"/>
              </p:cNvSpPr>
              <p:nvPr/>
            </p:nvSpPr>
            <p:spPr bwMode="auto">
              <a:xfrm>
                <a:off x="557" y="3493"/>
                <a:ext cx="170"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31" name="Rectangle 165"/>
              <p:cNvSpPr>
                <a:spLocks noChangeArrowheads="1"/>
              </p:cNvSpPr>
              <p:nvPr/>
            </p:nvSpPr>
            <p:spPr bwMode="auto">
              <a:xfrm>
                <a:off x="731" y="3493"/>
                <a:ext cx="170"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32" name="Rectangle 166"/>
              <p:cNvSpPr>
                <a:spLocks noChangeArrowheads="1"/>
              </p:cNvSpPr>
              <p:nvPr/>
            </p:nvSpPr>
            <p:spPr bwMode="auto">
              <a:xfrm>
                <a:off x="905" y="3493"/>
                <a:ext cx="274"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33" name="Rectangle 167"/>
              <p:cNvSpPr>
                <a:spLocks noChangeArrowheads="1"/>
              </p:cNvSpPr>
              <p:nvPr/>
            </p:nvSpPr>
            <p:spPr bwMode="auto">
              <a:xfrm>
                <a:off x="1183" y="3493"/>
                <a:ext cx="80"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34" name="Rectangle 168"/>
              <p:cNvSpPr>
                <a:spLocks noChangeArrowheads="1"/>
              </p:cNvSpPr>
              <p:nvPr/>
            </p:nvSpPr>
            <p:spPr bwMode="auto">
              <a:xfrm>
                <a:off x="1267" y="3493"/>
                <a:ext cx="451"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35" name="Rectangle 169"/>
              <p:cNvSpPr>
                <a:spLocks noChangeArrowheads="1"/>
              </p:cNvSpPr>
              <p:nvPr/>
            </p:nvSpPr>
            <p:spPr bwMode="auto">
              <a:xfrm>
                <a:off x="1722" y="3493"/>
                <a:ext cx="103"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36" name="Line 170"/>
              <p:cNvSpPr>
                <a:spLocks noChangeShapeType="1"/>
              </p:cNvSpPr>
              <p:nvPr/>
            </p:nvSpPr>
            <p:spPr bwMode="auto">
              <a:xfrm>
                <a:off x="346" y="1751"/>
                <a:ext cx="0" cy="1746"/>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6537" name="Rectangle 171"/>
              <p:cNvSpPr>
                <a:spLocks noChangeArrowheads="1"/>
              </p:cNvSpPr>
              <p:nvPr/>
            </p:nvSpPr>
            <p:spPr bwMode="auto">
              <a:xfrm>
                <a:off x="346" y="1751"/>
                <a:ext cx="4" cy="174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38" name="Line 172"/>
              <p:cNvSpPr>
                <a:spLocks noChangeShapeType="1"/>
              </p:cNvSpPr>
              <p:nvPr/>
            </p:nvSpPr>
            <p:spPr bwMode="auto">
              <a:xfrm>
                <a:off x="553" y="1754"/>
                <a:ext cx="0" cy="174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6539" name="Rectangle 173"/>
              <p:cNvSpPr>
                <a:spLocks noChangeArrowheads="1"/>
              </p:cNvSpPr>
              <p:nvPr/>
            </p:nvSpPr>
            <p:spPr bwMode="auto">
              <a:xfrm>
                <a:off x="553" y="1754"/>
                <a:ext cx="4" cy="174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40" name="Line 174"/>
              <p:cNvSpPr>
                <a:spLocks noChangeShapeType="1"/>
              </p:cNvSpPr>
              <p:nvPr/>
            </p:nvSpPr>
            <p:spPr bwMode="auto">
              <a:xfrm>
                <a:off x="901" y="1754"/>
                <a:ext cx="0" cy="174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6541" name="Rectangle 175"/>
              <p:cNvSpPr>
                <a:spLocks noChangeArrowheads="1"/>
              </p:cNvSpPr>
              <p:nvPr/>
            </p:nvSpPr>
            <p:spPr bwMode="auto">
              <a:xfrm>
                <a:off x="901" y="1754"/>
                <a:ext cx="4" cy="174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42" name="Line 176"/>
              <p:cNvSpPr>
                <a:spLocks noChangeShapeType="1"/>
              </p:cNvSpPr>
              <p:nvPr/>
            </p:nvSpPr>
            <p:spPr bwMode="auto">
              <a:xfrm>
                <a:off x="1179" y="1754"/>
                <a:ext cx="0" cy="174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6543" name="Rectangle 177"/>
              <p:cNvSpPr>
                <a:spLocks noChangeArrowheads="1"/>
              </p:cNvSpPr>
              <p:nvPr/>
            </p:nvSpPr>
            <p:spPr bwMode="auto">
              <a:xfrm>
                <a:off x="1179" y="1754"/>
                <a:ext cx="4" cy="174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44" name="Line 178"/>
              <p:cNvSpPr>
                <a:spLocks noChangeShapeType="1"/>
              </p:cNvSpPr>
              <p:nvPr/>
            </p:nvSpPr>
            <p:spPr bwMode="auto">
              <a:xfrm>
                <a:off x="1263" y="1754"/>
                <a:ext cx="0" cy="174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6545" name="Rectangle 179"/>
              <p:cNvSpPr>
                <a:spLocks noChangeArrowheads="1"/>
              </p:cNvSpPr>
              <p:nvPr/>
            </p:nvSpPr>
            <p:spPr bwMode="auto">
              <a:xfrm>
                <a:off x="1263" y="1754"/>
                <a:ext cx="4" cy="174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46" name="Line 180"/>
              <p:cNvSpPr>
                <a:spLocks noChangeShapeType="1"/>
              </p:cNvSpPr>
              <p:nvPr/>
            </p:nvSpPr>
            <p:spPr bwMode="auto">
              <a:xfrm>
                <a:off x="1718" y="1754"/>
                <a:ext cx="0" cy="174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6547" name="Rectangle 181"/>
              <p:cNvSpPr>
                <a:spLocks noChangeArrowheads="1"/>
              </p:cNvSpPr>
              <p:nvPr/>
            </p:nvSpPr>
            <p:spPr bwMode="auto">
              <a:xfrm>
                <a:off x="1718" y="1754"/>
                <a:ext cx="4" cy="174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48" name="Line 182"/>
              <p:cNvSpPr>
                <a:spLocks noChangeShapeType="1"/>
              </p:cNvSpPr>
              <p:nvPr/>
            </p:nvSpPr>
            <p:spPr bwMode="auto">
              <a:xfrm>
                <a:off x="1825" y="1754"/>
                <a:ext cx="0" cy="174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6549" name="Rectangle 183"/>
              <p:cNvSpPr>
                <a:spLocks noChangeArrowheads="1"/>
              </p:cNvSpPr>
              <p:nvPr/>
            </p:nvSpPr>
            <p:spPr bwMode="auto">
              <a:xfrm>
                <a:off x="1825" y="1754"/>
                <a:ext cx="4" cy="174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50" name="Line 184"/>
              <p:cNvSpPr>
                <a:spLocks noChangeShapeType="1"/>
              </p:cNvSpPr>
              <p:nvPr/>
            </p:nvSpPr>
            <p:spPr bwMode="auto">
              <a:xfrm>
                <a:off x="2306" y="1754"/>
                <a:ext cx="0" cy="174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6551" name="Rectangle 185"/>
              <p:cNvSpPr>
                <a:spLocks noChangeArrowheads="1"/>
              </p:cNvSpPr>
              <p:nvPr/>
            </p:nvSpPr>
            <p:spPr bwMode="auto">
              <a:xfrm>
                <a:off x="2306" y="1754"/>
                <a:ext cx="4" cy="174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52" name="Line 186"/>
              <p:cNvSpPr>
                <a:spLocks noChangeShapeType="1"/>
              </p:cNvSpPr>
              <p:nvPr/>
            </p:nvSpPr>
            <p:spPr bwMode="auto">
              <a:xfrm>
                <a:off x="727" y="2067"/>
                <a:ext cx="0" cy="143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6553" name="Rectangle 187"/>
              <p:cNvSpPr>
                <a:spLocks noChangeArrowheads="1"/>
              </p:cNvSpPr>
              <p:nvPr/>
            </p:nvSpPr>
            <p:spPr bwMode="auto">
              <a:xfrm>
                <a:off x="727" y="2067"/>
                <a:ext cx="4" cy="143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54" name="Line 188"/>
              <p:cNvSpPr>
                <a:spLocks noChangeShapeType="1"/>
              </p:cNvSpPr>
              <p:nvPr/>
            </p:nvSpPr>
            <p:spPr bwMode="auto">
              <a:xfrm>
                <a:off x="1720" y="1512"/>
                <a:ext cx="58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6555" name="Rectangle 189"/>
              <p:cNvSpPr>
                <a:spLocks noChangeArrowheads="1"/>
              </p:cNvSpPr>
              <p:nvPr/>
            </p:nvSpPr>
            <p:spPr bwMode="auto">
              <a:xfrm>
                <a:off x="1720" y="1512"/>
                <a:ext cx="589"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56" name="Line 190"/>
              <p:cNvSpPr>
                <a:spLocks noChangeShapeType="1"/>
              </p:cNvSpPr>
              <p:nvPr/>
            </p:nvSpPr>
            <p:spPr bwMode="auto">
              <a:xfrm>
                <a:off x="1720" y="1572"/>
                <a:ext cx="58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6557" name="Rectangle 191"/>
              <p:cNvSpPr>
                <a:spLocks noChangeArrowheads="1"/>
              </p:cNvSpPr>
              <p:nvPr/>
            </p:nvSpPr>
            <p:spPr bwMode="auto">
              <a:xfrm>
                <a:off x="1720" y="1572"/>
                <a:ext cx="589"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58" name="Line 192"/>
              <p:cNvSpPr>
                <a:spLocks noChangeShapeType="1"/>
              </p:cNvSpPr>
              <p:nvPr/>
            </p:nvSpPr>
            <p:spPr bwMode="auto">
              <a:xfrm>
                <a:off x="1720" y="1631"/>
                <a:ext cx="58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6559" name="Rectangle 193"/>
              <p:cNvSpPr>
                <a:spLocks noChangeArrowheads="1"/>
              </p:cNvSpPr>
              <p:nvPr/>
            </p:nvSpPr>
            <p:spPr bwMode="auto">
              <a:xfrm>
                <a:off x="1720" y="1631"/>
                <a:ext cx="589"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60" name="Line 194"/>
              <p:cNvSpPr>
                <a:spLocks noChangeShapeType="1"/>
              </p:cNvSpPr>
              <p:nvPr/>
            </p:nvSpPr>
            <p:spPr bwMode="auto">
              <a:xfrm>
                <a:off x="350" y="1751"/>
                <a:ext cx="196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6561" name="Rectangle 195"/>
              <p:cNvSpPr>
                <a:spLocks noChangeArrowheads="1"/>
              </p:cNvSpPr>
              <p:nvPr/>
            </p:nvSpPr>
            <p:spPr bwMode="auto">
              <a:xfrm>
                <a:off x="350" y="1751"/>
                <a:ext cx="1960" cy="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62" name="Line 196"/>
              <p:cNvSpPr>
                <a:spLocks noChangeShapeType="1"/>
              </p:cNvSpPr>
              <p:nvPr/>
            </p:nvSpPr>
            <p:spPr bwMode="auto">
              <a:xfrm>
                <a:off x="350" y="2013"/>
                <a:ext cx="196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6563" name="Rectangle 197"/>
              <p:cNvSpPr>
                <a:spLocks noChangeArrowheads="1"/>
              </p:cNvSpPr>
              <p:nvPr/>
            </p:nvSpPr>
            <p:spPr bwMode="auto">
              <a:xfrm>
                <a:off x="350" y="2013"/>
                <a:ext cx="1960"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64" name="Rectangle 198"/>
              <p:cNvSpPr>
                <a:spLocks noChangeArrowheads="1"/>
              </p:cNvSpPr>
              <p:nvPr/>
            </p:nvSpPr>
            <p:spPr bwMode="auto">
              <a:xfrm>
                <a:off x="1829" y="2064"/>
                <a:ext cx="477" cy="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65" name="Rectangle 199"/>
              <p:cNvSpPr>
                <a:spLocks noChangeArrowheads="1"/>
              </p:cNvSpPr>
              <p:nvPr/>
            </p:nvSpPr>
            <p:spPr bwMode="auto">
              <a:xfrm>
                <a:off x="1829" y="2183"/>
                <a:ext cx="477"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66" name="Rectangle 200"/>
              <p:cNvSpPr>
                <a:spLocks noChangeArrowheads="1"/>
              </p:cNvSpPr>
              <p:nvPr/>
            </p:nvSpPr>
            <p:spPr bwMode="auto">
              <a:xfrm>
                <a:off x="1829" y="2302"/>
                <a:ext cx="477"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67" name="Rectangle 201"/>
              <p:cNvSpPr>
                <a:spLocks noChangeArrowheads="1"/>
              </p:cNvSpPr>
              <p:nvPr/>
            </p:nvSpPr>
            <p:spPr bwMode="auto">
              <a:xfrm>
                <a:off x="1829" y="2421"/>
                <a:ext cx="477"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68" name="Rectangle 202"/>
              <p:cNvSpPr>
                <a:spLocks noChangeArrowheads="1"/>
              </p:cNvSpPr>
              <p:nvPr/>
            </p:nvSpPr>
            <p:spPr bwMode="auto">
              <a:xfrm>
                <a:off x="1829" y="2540"/>
                <a:ext cx="477"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69" name="Rectangle 203"/>
              <p:cNvSpPr>
                <a:spLocks noChangeArrowheads="1"/>
              </p:cNvSpPr>
              <p:nvPr/>
            </p:nvSpPr>
            <p:spPr bwMode="auto">
              <a:xfrm>
                <a:off x="1829" y="2659"/>
                <a:ext cx="477"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70" name="Rectangle 204"/>
              <p:cNvSpPr>
                <a:spLocks noChangeArrowheads="1"/>
              </p:cNvSpPr>
              <p:nvPr/>
            </p:nvSpPr>
            <p:spPr bwMode="auto">
              <a:xfrm>
                <a:off x="1829" y="2778"/>
                <a:ext cx="477"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12" name="Rectangle 206"/>
            <p:cNvSpPr>
              <a:spLocks noChangeArrowheads="1"/>
            </p:cNvSpPr>
            <p:nvPr/>
          </p:nvSpPr>
          <p:spPr bwMode="auto">
            <a:xfrm>
              <a:off x="1829" y="2897"/>
              <a:ext cx="477"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Rectangle 207"/>
            <p:cNvSpPr>
              <a:spLocks noChangeArrowheads="1"/>
            </p:cNvSpPr>
            <p:nvPr/>
          </p:nvSpPr>
          <p:spPr bwMode="auto">
            <a:xfrm>
              <a:off x="1829" y="3016"/>
              <a:ext cx="477"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Rectangle 208"/>
            <p:cNvSpPr>
              <a:spLocks noChangeArrowheads="1"/>
            </p:cNvSpPr>
            <p:nvPr/>
          </p:nvSpPr>
          <p:spPr bwMode="auto">
            <a:xfrm>
              <a:off x="1829" y="3135"/>
              <a:ext cx="477"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Rectangle 209"/>
            <p:cNvSpPr>
              <a:spLocks noChangeArrowheads="1"/>
            </p:cNvSpPr>
            <p:nvPr/>
          </p:nvSpPr>
          <p:spPr bwMode="auto">
            <a:xfrm>
              <a:off x="1829" y="3254"/>
              <a:ext cx="477"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Rectangle 210"/>
            <p:cNvSpPr>
              <a:spLocks noChangeArrowheads="1"/>
            </p:cNvSpPr>
            <p:nvPr/>
          </p:nvSpPr>
          <p:spPr bwMode="auto">
            <a:xfrm>
              <a:off x="1829" y="3374"/>
              <a:ext cx="477"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Rectangle 211"/>
            <p:cNvSpPr>
              <a:spLocks noChangeArrowheads="1"/>
            </p:cNvSpPr>
            <p:nvPr/>
          </p:nvSpPr>
          <p:spPr bwMode="auto">
            <a:xfrm>
              <a:off x="1829" y="3493"/>
              <a:ext cx="477"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nvGrpSpPr>
            <p:cNvPr id="18" name="Group 214"/>
            <p:cNvGrpSpPr>
              <a:grpSpLocks/>
            </p:cNvGrpSpPr>
            <p:nvPr/>
          </p:nvGrpSpPr>
          <p:grpSpPr bwMode="auto">
            <a:xfrm>
              <a:off x="572" y="2013"/>
              <a:ext cx="49" cy="50"/>
              <a:chOff x="572" y="2013"/>
              <a:chExt cx="49" cy="50"/>
            </a:xfrm>
          </p:grpSpPr>
          <p:sp>
            <p:nvSpPr>
              <p:cNvPr id="6368" name="Freeform 212"/>
              <p:cNvSpPr>
                <a:spLocks/>
              </p:cNvSpPr>
              <p:nvPr/>
            </p:nvSpPr>
            <p:spPr bwMode="auto">
              <a:xfrm>
                <a:off x="572" y="2013"/>
                <a:ext cx="49" cy="50"/>
              </a:xfrm>
              <a:custGeom>
                <a:avLst/>
                <a:gdLst>
                  <a:gd name="T0" fmla="*/ 24 w 49"/>
                  <a:gd name="T1" fmla="*/ 0 h 50"/>
                  <a:gd name="T2" fmla="*/ 0 w 49"/>
                  <a:gd name="T3" fmla="*/ 25 h 50"/>
                  <a:gd name="T4" fmla="*/ 24 w 49"/>
                  <a:gd name="T5" fmla="*/ 50 h 50"/>
                  <a:gd name="T6" fmla="*/ 49 w 49"/>
                  <a:gd name="T7" fmla="*/ 25 h 50"/>
                  <a:gd name="T8" fmla="*/ 24 w 49"/>
                  <a:gd name="T9" fmla="*/ 0 h 50"/>
                </a:gdLst>
                <a:ahLst/>
                <a:cxnLst>
                  <a:cxn ang="0">
                    <a:pos x="T0" y="T1"/>
                  </a:cxn>
                  <a:cxn ang="0">
                    <a:pos x="T2" y="T3"/>
                  </a:cxn>
                  <a:cxn ang="0">
                    <a:pos x="T4" y="T5"/>
                  </a:cxn>
                  <a:cxn ang="0">
                    <a:pos x="T6" y="T7"/>
                  </a:cxn>
                  <a:cxn ang="0">
                    <a:pos x="T8" y="T9"/>
                  </a:cxn>
                </a:cxnLst>
                <a:rect l="0" t="0" r="r" b="b"/>
                <a:pathLst>
                  <a:path w="49" h="50">
                    <a:moveTo>
                      <a:pt x="24" y="0"/>
                    </a:moveTo>
                    <a:lnTo>
                      <a:pt x="0" y="25"/>
                    </a:lnTo>
                    <a:lnTo>
                      <a:pt x="24" y="50"/>
                    </a:lnTo>
                    <a:lnTo>
                      <a:pt x="49" y="25"/>
                    </a:lnTo>
                    <a:lnTo>
                      <a:pt x="2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69" name="Freeform 213"/>
              <p:cNvSpPr>
                <a:spLocks/>
              </p:cNvSpPr>
              <p:nvPr/>
            </p:nvSpPr>
            <p:spPr bwMode="auto">
              <a:xfrm>
                <a:off x="572" y="2013"/>
                <a:ext cx="49" cy="50"/>
              </a:xfrm>
              <a:custGeom>
                <a:avLst/>
                <a:gdLst>
                  <a:gd name="T0" fmla="*/ 24 w 49"/>
                  <a:gd name="T1" fmla="*/ 0 h 50"/>
                  <a:gd name="T2" fmla="*/ 0 w 49"/>
                  <a:gd name="T3" fmla="*/ 25 h 50"/>
                  <a:gd name="T4" fmla="*/ 24 w 49"/>
                  <a:gd name="T5" fmla="*/ 50 h 50"/>
                  <a:gd name="T6" fmla="*/ 49 w 49"/>
                  <a:gd name="T7" fmla="*/ 25 h 50"/>
                  <a:gd name="T8" fmla="*/ 24 w 49"/>
                  <a:gd name="T9" fmla="*/ 0 h 50"/>
                </a:gdLst>
                <a:ahLst/>
                <a:cxnLst>
                  <a:cxn ang="0">
                    <a:pos x="T0" y="T1"/>
                  </a:cxn>
                  <a:cxn ang="0">
                    <a:pos x="T2" y="T3"/>
                  </a:cxn>
                  <a:cxn ang="0">
                    <a:pos x="T4" y="T5"/>
                  </a:cxn>
                  <a:cxn ang="0">
                    <a:pos x="T6" y="T7"/>
                  </a:cxn>
                  <a:cxn ang="0">
                    <a:pos x="T8" y="T9"/>
                  </a:cxn>
                </a:cxnLst>
                <a:rect l="0" t="0" r="r" b="b"/>
                <a:pathLst>
                  <a:path w="49" h="50">
                    <a:moveTo>
                      <a:pt x="24" y="0"/>
                    </a:moveTo>
                    <a:lnTo>
                      <a:pt x="0" y="25"/>
                    </a:lnTo>
                    <a:lnTo>
                      <a:pt x="24" y="50"/>
                    </a:lnTo>
                    <a:lnTo>
                      <a:pt x="49" y="25"/>
                    </a:lnTo>
                    <a:lnTo>
                      <a:pt x="24" y="0"/>
                    </a:lnTo>
                    <a:close/>
                  </a:path>
                </a:pathLst>
              </a:custGeom>
              <a:noFill/>
              <a:ln w="3"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9" name="Group 217"/>
            <p:cNvGrpSpPr>
              <a:grpSpLocks/>
            </p:cNvGrpSpPr>
            <p:nvPr/>
          </p:nvGrpSpPr>
          <p:grpSpPr bwMode="auto">
            <a:xfrm>
              <a:off x="656" y="2019"/>
              <a:ext cx="48" cy="44"/>
              <a:chOff x="656" y="2019"/>
              <a:chExt cx="48" cy="44"/>
            </a:xfrm>
          </p:grpSpPr>
          <p:sp>
            <p:nvSpPr>
              <p:cNvPr id="30" name="Oval 215"/>
              <p:cNvSpPr>
                <a:spLocks noChangeArrowheads="1"/>
              </p:cNvSpPr>
              <p:nvPr/>
            </p:nvSpPr>
            <p:spPr bwMode="auto">
              <a:xfrm>
                <a:off x="656" y="2019"/>
                <a:ext cx="48" cy="44"/>
              </a:xfrm>
              <a:prstGeom prst="ellipse">
                <a:avLst/>
              </a:prstGeom>
              <a:solidFill>
                <a:srgbClr val="FFFFFF"/>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1" name="Oval 216"/>
              <p:cNvSpPr>
                <a:spLocks noChangeArrowheads="1"/>
              </p:cNvSpPr>
              <p:nvPr/>
            </p:nvSpPr>
            <p:spPr bwMode="auto">
              <a:xfrm>
                <a:off x="656" y="2019"/>
                <a:ext cx="48" cy="44"/>
              </a:xfrm>
              <a:prstGeom prst="ellipse">
                <a:avLst/>
              </a:prstGeom>
              <a:noFill/>
              <a:ln w="3"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20" name="Group 220"/>
            <p:cNvGrpSpPr>
              <a:grpSpLocks/>
            </p:cNvGrpSpPr>
            <p:nvPr/>
          </p:nvGrpSpPr>
          <p:grpSpPr bwMode="auto">
            <a:xfrm>
              <a:off x="743" y="2016"/>
              <a:ext cx="52" cy="38"/>
              <a:chOff x="743" y="2016"/>
              <a:chExt cx="52" cy="38"/>
            </a:xfrm>
          </p:grpSpPr>
          <p:sp>
            <p:nvSpPr>
              <p:cNvPr id="28" name="Freeform 218"/>
              <p:cNvSpPr>
                <a:spLocks/>
              </p:cNvSpPr>
              <p:nvPr/>
            </p:nvSpPr>
            <p:spPr bwMode="auto">
              <a:xfrm>
                <a:off x="743" y="2016"/>
                <a:ext cx="52" cy="38"/>
              </a:xfrm>
              <a:custGeom>
                <a:avLst/>
                <a:gdLst>
                  <a:gd name="T0" fmla="*/ 26 w 52"/>
                  <a:gd name="T1" fmla="*/ 0 h 38"/>
                  <a:gd name="T2" fmla="*/ 0 w 52"/>
                  <a:gd name="T3" fmla="*/ 38 h 38"/>
                  <a:gd name="T4" fmla="*/ 52 w 52"/>
                  <a:gd name="T5" fmla="*/ 38 h 38"/>
                  <a:gd name="T6" fmla="*/ 26 w 52"/>
                  <a:gd name="T7" fmla="*/ 0 h 38"/>
                </a:gdLst>
                <a:ahLst/>
                <a:cxnLst>
                  <a:cxn ang="0">
                    <a:pos x="T0" y="T1"/>
                  </a:cxn>
                  <a:cxn ang="0">
                    <a:pos x="T2" y="T3"/>
                  </a:cxn>
                  <a:cxn ang="0">
                    <a:pos x="T4" y="T5"/>
                  </a:cxn>
                  <a:cxn ang="0">
                    <a:pos x="T6" y="T7"/>
                  </a:cxn>
                </a:cxnLst>
                <a:rect l="0" t="0" r="r" b="b"/>
                <a:pathLst>
                  <a:path w="52" h="38">
                    <a:moveTo>
                      <a:pt x="26" y="0"/>
                    </a:moveTo>
                    <a:lnTo>
                      <a:pt x="0" y="38"/>
                    </a:lnTo>
                    <a:lnTo>
                      <a:pt x="52" y="38"/>
                    </a:lnTo>
                    <a:lnTo>
                      <a:pt x="26"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 name="Freeform 219"/>
              <p:cNvSpPr>
                <a:spLocks/>
              </p:cNvSpPr>
              <p:nvPr/>
            </p:nvSpPr>
            <p:spPr bwMode="auto">
              <a:xfrm>
                <a:off x="743" y="2016"/>
                <a:ext cx="52" cy="38"/>
              </a:xfrm>
              <a:custGeom>
                <a:avLst/>
                <a:gdLst>
                  <a:gd name="T0" fmla="*/ 26 w 52"/>
                  <a:gd name="T1" fmla="*/ 0 h 38"/>
                  <a:gd name="T2" fmla="*/ 0 w 52"/>
                  <a:gd name="T3" fmla="*/ 38 h 38"/>
                  <a:gd name="T4" fmla="*/ 52 w 52"/>
                  <a:gd name="T5" fmla="*/ 38 h 38"/>
                  <a:gd name="T6" fmla="*/ 26 w 52"/>
                  <a:gd name="T7" fmla="*/ 0 h 38"/>
                </a:gdLst>
                <a:ahLst/>
                <a:cxnLst>
                  <a:cxn ang="0">
                    <a:pos x="T0" y="T1"/>
                  </a:cxn>
                  <a:cxn ang="0">
                    <a:pos x="T2" y="T3"/>
                  </a:cxn>
                  <a:cxn ang="0">
                    <a:pos x="T4" y="T5"/>
                  </a:cxn>
                  <a:cxn ang="0">
                    <a:pos x="T6" y="T7"/>
                  </a:cxn>
                </a:cxnLst>
                <a:rect l="0" t="0" r="r" b="b"/>
                <a:pathLst>
                  <a:path w="52" h="38">
                    <a:moveTo>
                      <a:pt x="26" y="0"/>
                    </a:moveTo>
                    <a:lnTo>
                      <a:pt x="0" y="38"/>
                    </a:lnTo>
                    <a:lnTo>
                      <a:pt x="52" y="38"/>
                    </a:lnTo>
                    <a:lnTo>
                      <a:pt x="26" y="0"/>
                    </a:lnTo>
                    <a:close/>
                  </a:path>
                </a:pathLst>
              </a:custGeom>
              <a:noFill/>
              <a:ln w="3"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21" name="Group 223"/>
            <p:cNvGrpSpPr>
              <a:grpSpLocks/>
            </p:cNvGrpSpPr>
            <p:nvPr/>
          </p:nvGrpSpPr>
          <p:grpSpPr bwMode="auto">
            <a:xfrm>
              <a:off x="833" y="2019"/>
              <a:ext cx="49" cy="41"/>
              <a:chOff x="833" y="2019"/>
              <a:chExt cx="49" cy="41"/>
            </a:xfrm>
          </p:grpSpPr>
          <p:sp>
            <p:nvSpPr>
              <p:cNvPr id="26" name="Rectangle 221"/>
              <p:cNvSpPr>
                <a:spLocks noChangeArrowheads="1"/>
              </p:cNvSpPr>
              <p:nvPr/>
            </p:nvSpPr>
            <p:spPr bwMode="auto">
              <a:xfrm>
                <a:off x="833" y="2019"/>
                <a:ext cx="49" cy="4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Rectangle 222"/>
              <p:cNvSpPr>
                <a:spLocks noChangeArrowheads="1"/>
              </p:cNvSpPr>
              <p:nvPr/>
            </p:nvSpPr>
            <p:spPr bwMode="auto">
              <a:xfrm>
                <a:off x="833" y="2019"/>
                <a:ext cx="49" cy="41"/>
              </a:xfrm>
              <a:prstGeom prst="rect">
                <a:avLst/>
              </a:prstGeom>
              <a:noFill/>
              <a:ln w="3" cap="rnd">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22" name="Group 228"/>
            <p:cNvGrpSpPr>
              <a:grpSpLocks/>
            </p:cNvGrpSpPr>
            <p:nvPr/>
          </p:nvGrpSpPr>
          <p:grpSpPr bwMode="auto">
            <a:xfrm>
              <a:off x="347" y="1165"/>
              <a:ext cx="211" cy="167"/>
              <a:chOff x="347" y="1165"/>
              <a:chExt cx="211" cy="167"/>
            </a:xfrm>
          </p:grpSpPr>
          <p:sp>
            <p:nvSpPr>
              <p:cNvPr id="23" name="Rectangle 224"/>
              <p:cNvSpPr>
                <a:spLocks noChangeArrowheads="1"/>
              </p:cNvSpPr>
              <p:nvPr/>
            </p:nvSpPr>
            <p:spPr bwMode="auto">
              <a:xfrm>
                <a:off x="347" y="1165"/>
                <a:ext cx="211" cy="16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Rectangle 225"/>
              <p:cNvSpPr>
                <a:spLocks noChangeArrowheads="1"/>
              </p:cNvSpPr>
              <p:nvPr/>
            </p:nvSpPr>
            <p:spPr bwMode="auto">
              <a:xfrm>
                <a:off x="349" y="1167"/>
                <a:ext cx="207" cy="16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Rectangle 227"/>
              <p:cNvSpPr>
                <a:spLocks noChangeArrowheads="1"/>
              </p:cNvSpPr>
              <p:nvPr/>
            </p:nvSpPr>
            <p:spPr bwMode="auto">
              <a:xfrm>
                <a:off x="347" y="1165"/>
                <a:ext cx="211" cy="167"/>
              </a:xfrm>
              <a:prstGeom prst="rect">
                <a:avLst/>
              </a:prstGeom>
              <a:noFill/>
              <a:ln w="3" cap="rnd">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nvGrpSpPr>
          <p:cNvPr id="236" name="Group 13"/>
          <p:cNvGrpSpPr>
            <a:grpSpLocks/>
          </p:cNvGrpSpPr>
          <p:nvPr/>
        </p:nvGrpSpPr>
        <p:grpSpPr bwMode="auto">
          <a:xfrm>
            <a:off x="5410200" y="3047999"/>
            <a:ext cx="3524250" cy="1669246"/>
            <a:chOff x="3456" y="1920"/>
            <a:chExt cx="2064" cy="864"/>
          </a:xfrm>
          <a:solidFill>
            <a:schemeClr val="bg2">
              <a:lumMod val="50000"/>
            </a:schemeClr>
          </a:solidFill>
        </p:grpSpPr>
        <p:sp>
          <p:nvSpPr>
            <p:cNvPr id="237" name="AutoShape 8"/>
            <p:cNvSpPr>
              <a:spLocks noChangeArrowheads="1"/>
            </p:cNvSpPr>
            <p:nvPr/>
          </p:nvSpPr>
          <p:spPr bwMode="gray">
            <a:xfrm>
              <a:off x="3456" y="1920"/>
              <a:ext cx="2064" cy="864"/>
            </a:xfrm>
            <a:prstGeom prst="roundRect">
              <a:avLst>
                <a:gd name="adj" fmla="val 16667"/>
              </a:avLst>
            </a:prstGeom>
            <a:grpFill/>
            <a:ln>
              <a:noFill/>
            </a:ln>
            <a:effectLst>
              <a:outerShdw dist="81320" dir="2319588" algn="ctr" rotWithShape="0">
                <a:schemeClr val="bg1">
                  <a:alpha val="50000"/>
                </a:schemeClr>
              </a:outerShdw>
            </a:effectLst>
            <a:extLst>
              <a:ext uri="{91240B29-F687-4F45-9708-019B960494DF}">
                <a14:hiddenLine xmlns:a14="http://schemas.microsoft.com/office/drawing/2010/main" w="9525">
                  <a:solidFill>
                    <a:srgbClr val="000000"/>
                  </a:solidFill>
                  <a:round/>
                  <a:headEnd/>
                  <a:tailEnd/>
                </a14:hiddenLine>
              </a:ext>
            </a:extLst>
          </p:spPr>
          <p:txBody>
            <a:bodyPr wrap="none"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smtClean="0">
                <a:ln>
                  <a:noFill/>
                </a:ln>
                <a:solidFill>
                  <a:srgbClr val="FFFFFF"/>
                </a:solidFill>
                <a:effectLst/>
                <a:uLnTx/>
                <a:uFillTx/>
                <a:latin typeface="Verdana" pitchFamily="34" charset="0"/>
              </a:endParaRPr>
            </a:p>
          </p:txBody>
        </p:sp>
        <p:sp>
          <p:nvSpPr>
            <p:cNvPr id="238" name="Rectangle 9"/>
            <p:cNvSpPr>
              <a:spLocks noChangeArrowheads="1"/>
            </p:cNvSpPr>
            <p:nvPr/>
          </p:nvSpPr>
          <p:spPr bwMode="gray">
            <a:xfrm>
              <a:off x="3595" y="1968"/>
              <a:ext cx="1797" cy="65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ctr" defTabSz="914400" eaLnBrk="1" fontAlgn="auto" latinLnBrk="0" hangingPunct="1">
                <a:lnSpc>
                  <a:spcPct val="85000"/>
                </a:lnSpc>
                <a:spcBef>
                  <a:spcPct val="50000"/>
                </a:spcBef>
                <a:spcAft>
                  <a:spcPts val="0"/>
                </a:spcAft>
                <a:buClr>
                  <a:srgbClr val="1F3F5F"/>
                </a:buClr>
                <a:buSzTx/>
                <a:buFontTx/>
                <a:buNone/>
                <a:tabLst/>
                <a:defRPr/>
              </a:pPr>
              <a:r>
                <a:rPr kumimoji="0" lang="en-US" sz="1800" b="1" i="0" u="none" strike="noStrike" kern="0" cap="none" spc="0" normalizeH="0" baseline="0" noProof="0" dirty="0" smtClean="0">
                  <a:ln>
                    <a:noFill/>
                  </a:ln>
                  <a:solidFill>
                    <a:srgbClr val="FFFFFF"/>
                  </a:solidFill>
                  <a:effectLst/>
                  <a:uLnTx/>
                  <a:uFillTx/>
                  <a:latin typeface="Verdana" pitchFamily="34" charset="0"/>
                </a:rPr>
                <a:t>The process flow example  diagram utilizes symbols to clearly identify each step in the process.</a:t>
              </a:r>
            </a:p>
          </p:txBody>
        </p:sp>
      </p:grpSp>
      <p:sp>
        <p:nvSpPr>
          <p:cNvPr id="6571" name="Oval 6570"/>
          <p:cNvSpPr/>
          <p:nvPr/>
        </p:nvSpPr>
        <p:spPr>
          <a:xfrm>
            <a:off x="925921" y="3347019"/>
            <a:ext cx="770467" cy="317681"/>
          </a:xfrm>
          <a:prstGeom prst="ellipse">
            <a:avLst/>
          </a:prstGeom>
          <a:noFill/>
          <a:ln w="22225">
            <a:solidFill>
              <a:srgbClr val="105CA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6575" name="Straight Arrow Connector 6574"/>
          <p:cNvCxnSpPr/>
          <p:nvPr/>
        </p:nvCxnSpPr>
        <p:spPr>
          <a:xfrm flipH="1" flipV="1">
            <a:off x="1732903" y="3493079"/>
            <a:ext cx="3677297" cy="260565"/>
          </a:xfrm>
          <a:prstGeom prst="straightConnector1">
            <a:avLst/>
          </a:prstGeom>
          <a:ln>
            <a:solidFill>
              <a:srgbClr val="105CA4"/>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5658130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Process </a:t>
            </a:r>
            <a:r>
              <a:rPr lang="en-US" dirty="0"/>
              <a:t>F</a:t>
            </a:r>
            <a:r>
              <a:rPr lang="en-US" dirty="0" smtClean="0"/>
              <a:t>low Diagram Example</a:t>
            </a:r>
            <a:endParaRPr lang="en-US" dirty="0"/>
          </a:p>
        </p:txBody>
      </p:sp>
      <p:sp>
        <p:nvSpPr>
          <p:cNvPr id="6" name="Footer Placeholder 5"/>
          <p:cNvSpPr>
            <a:spLocks noGrp="1"/>
          </p:cNvSpPr>
          <p:nvPr>
            <p:ph type="ftr" sz="quarter" idx="11"/>
          </p:nvPr>
        </p:nvSpPr>
        <p:spPr/>
        <p:txBody>
          <a:bodyPr/>
          <a:lstStyle/>
          <a:p>
            <a:pPr>
              <a:defRPr/>
            </a:pPr>
            <a:r>
              <a:rPr lang="en-US" smtClean="0"/>
              <a:t>Business Confidential &amp; Proprietary Information  Rev: 00</a:t>
            </a:r>
            <a:endParaRPr lang="en-US" dirty="0"/>
          </a:p>
        </p:txBody>
      </p:sp>
      <p:grpSp>
        <p:nvGrpSpPr>
          <p:cNvPr id="8" name="Group 4"/>
          <p:cNvGrpSpPr>
            <a:grpSpLocks noChangeAspect="1"/>
          </p:cNvGrpSpPr>
          <p:nvPr/>
        </p:nvGrpSpPr>
        <p:grpSpPr bwMode="auto">
          <a:xfrm>
            <a:off x="828849" y="1712091"/>
            <a:ext cx="7311876" cy="4411715"/>
            <a:chOff x="394" y="944"/>
            <a:chExt cx="5055" cy="3050"/>
          </a:xfrm>
        </p:grpSpPr>
        <p:sp>
          <p:nvSpPr>
            <p:cNvPr id="11" name="Rectangle 6"/>
            <p:cNvSpPr>
              <a:spLocks noChangeArrowheads="1"/>
            </p:cNvSpPr>
            <p:nvPr/>
          </p:nvSpPr>
          <p:spPr bwMode="auto">
            <a:xfrm>
              <a:off x="1125" y="1057"/>
              <a:ext cx="67" cy="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1" i="0" u="none" strike="noStrike" cap="none" normalizeH="0" baseline="0" dirty="0" smtClean="0">
                  <a:ln>
                    <a:noFill/>
                  </a:ln>
                  <a:solidFill>
                    <a:srgbClr val="000000"/>
                  </a:solidFill>
                  <a:effectLst/>
                  <a:latin typeface="Arial" pitchFamily="34" charset="0"/>
                  <a:cs typeface="Arial" pitchFamily="34" charset="0"/>
                </a:rPr>
                <a:t>:</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2" name="Rectangle 7"/>
            <p:cNvSpPr>
              <a:spLocks noChangeArrowheads="1"/>
            </p:cNvSpPr>
            <p:nvPr/>
          </p:nvSpPr>
          <p:spPr bwMode="auto">
            <a:xfrm>
              <a:off x="1167" y="1057"/>
              <a:ext cx="385"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en-US" sz="800" b="1" dirty="0" smtClean="0">
                  <a:solidFill>
                    <a:srgbClr val="000000"/>
                  </a:solidFill>
                  <a:cs typeface="Arial" pitchFamily="34" charset="0"/>
                </a:rPr>
                <a:t>800-3253535</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3" name="Rectangle 8"/>
            <p:cNvSpPr>
              <a:spLocks noChangeArrowheads="1"/>
            </p:cNvSpPr>
            <p:nvPr/>
          </p:nvSpPr>
          <p:spPr bwMode="auto">
            <a:xfrm>
              <a:off x="2736" y="1057"/>
              <a:ext cx="67" cy="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1" i="0" u="none" strike="noStrike" cap="none" normalizeH="0" baseline="0" dirty="0" smtClean="0">
                  <a:ln>
                    <a:noFill/>
                  </a:ln>
                  <a:solidFill>
                    <a:srgbClr val="000000"/>
                  </a:solidFill>
                  <a:effectLst/>
                  <a:latin typeface="Arial" pitchFamily="34" charset="0"/>
                  <a:cs typeface="Arial" pitchFamily="34" charset="0"/>
                </a:rPr>
                <a:t>:</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4" name="Rectangle 9"/>
            <p:cNvSpPr>
              <a:spLocks noChangeArrowheads="1"/>
            </p:cNvSpPr>
            <p:nvPr/>
          </p:nvSpPr>
          <p:spPr bwMode="auto">
            <a:xfrm>
              <a:off x="4305" y="1057"/>
              <a:ext cx="67" cy="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1" i="0" u="none" strike="noStrike" cap="none" normalizeH="0" baseline="0" dirty="0" smtClean="0">
                  <a:ln>
                    <a:noFill/>
                  </a:ln>
                  <a:solidFill>
                    <a:srgbClr val="000000"/>
                  </a:solidFill>
                  <a:effectLst/>
                  <a:latin typeface="Arial" pitchFamily="34" charset="0"/>
                  <a:cs typeface="Arial" pitchFamily="34" charset="0"/>
                </a:rPr>
                <a:t>:</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5" name="Rectangle 10"/>
            <p:cNvSpPr>
              <a:spLocks noChangeArrowheads="1"/>
            </p:cNvSpPr>
            <p:nvPr/>
          </p:nvSpPr>
          <p:spPr bwMode="auto">
            <a:xfrm>
              <a:off x="1125" y="1189"/>
              <a:ext cx="67" cy="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1" i="0" u="none" strike="noStrike" cap="none" normalizeH="0" baseline="0" dirty="0" smtClean="0">
                  <a:ln>
                    <a:noFill/>
                  </a:ln>
                  <a:solidFill>
                    <a:srgbClr val="000000"/>
                  </a:solidFill>
                  <a:effectLst/>
                  <a:latin typeface="Arial" pitchFamily="34" charset="0"/>
                  <a:cs typeface="Arial" pitchFamily="34" charset="0"/>
                </a:rPr>
                <a:t>:</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6" name="Rectangle 11"/>
            <p:cNvSpPr>
              <a:spLocks noChangeArrowheads="1"/>
            </p:cNvSpPr>
            <p:nvPr/>
          </p:nvSpPr>
          <p:spPr bwMode="auto">
            <a:xfrm>
              <a:off x="2738" y="1189"/>
              <a:ext cx="67" cy="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1" i="0" u="none" strike="noStrike" cap="none" normalizeH="0" baseline="0" dirty="0" smtClean="0">
                  <a:ln>
                    <a:noFill/>
                  </a:ln>
                  <a:solidFill>
                    <a:srgbClr val="000000"/>
                  </a:solidFill>
                  <a:effectLst/>
                  <a:latin typeface="Arial" pitchFamily="34" charset="0"/>
                  <a:cs typeface="Arial" pitchFamily="34" charset="0"/>
                </a:rPr>
                <a:t>:</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7" name="Rectangle 12"/>
            <p:cNvSpPr>
              <a:spLocks noChangeArrowheads="1"/>
            </p:cNvSpPr>
            <p:nvPr/>
          </p:nvSpPr>
          <p:spPr bwMode="auto">
            <a:xfrm>
              <a:off x="4305" y="1189"/>
              <a:ext cx="67" cy="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1" i="0" u="none" strike="noStrike" cap="none" normalizeH="0" baseline="0" dirty="0" smtClean="0">
                  <a:ln>
                    <a:noFill/>
                  </a:ln>
                  <a:solidFill>
                    <a:srgbClr val="000000"/>
                  </a:solidFill>
                  <a:effectLst/>
                  <a:latin typeface="Arial" pitchFamily="34" charset="0"/>
                  <a:cs typeface="Arial" pitchFamily="34" charset="0"/>
                </a:rPr>
                <a:t>:</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8" name="Rectangle 13"/>
            <p:cNvSpPr>
              <a:spLocks noChangeArrowheads="1"/>
            </p:cNvSpPr>
            <p:nvPr/>
          </p:nvSpPr>
          <p:spPr bwMode="auto">
            <a:xfrm>
              <a:off x="3186" y="1389"/>
              <a:ext cx="608" cy="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700" b="0" i="0" u="none" strike="noStrike" cap="none" normalizeH="0" baseline="0" dirty="0" err="1" smtClean="0">
                  <a:ln>
                    <a:noFill/>
                  </a:ln>
                  <a:solidFill>
                    <a:srgbClr val="000000"/>
                  </a:solidFill>
                  <a:effectLst/>
                  <a:latin typeface="Arial" pitchFamily="34" charset="0"/>
                  <a:cs typeface="Arial" pitchFamily="34" charset="0"/>
                </a:rPr>
                <a:t>Deburring</a:t>
              </a:r>
              <a:r>
                <a:rPr kumimoji="0" lang="en-US" sz="700" b="0" i="0" u="none" strike="noStrike" cap="none" normalizeH="0" baseline="0" dirty="0" smtClean="0">
                  <a:ln>
                    <a:noFill/>
                  </a:ln>
                  <a:solidFill>
                    <a:srgbClr val="000000"/>
                  </a:solidFill>
                  <a:effectLst/>
                  <a:latin typeface="Arial" pitchFamily="34" charset="0"/>
                  <a:cs typeface="Arial" pitchFamily="34" charset="0"/>
                </a:rPr>
                <a:t> &amp;  Cleaning</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9" name="Rectangle 14"/>
            <p:cNvSpPr>
              <a:spLocks noChangeArrowheads="1"/>
            </p:cNvSpPr>
            <p:nvPr/>
          </p:nvSpPr>
          <p:spPr bwMode="auto">
            <a:xfrm>
              <a:off x="410" y="2138"/>
              <a:ext cx="262" cy="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700" b="0" i="0" u="none" strike="noStrike" cap="none" normalizeH="0" baseline="0" dirty="0" smtClean="0">
                  <a:ln>
                    <a:noFill/>
                  </a:ln>
                  <a:solidFill>
                    <a:srgbClr val="000000"/>
                  </a:solidFill>
                  <a:effectLst/>
                  <a:latin typeface="Arial" pitchFamily="34" charset="0"/>
                  <a:cs typeface="Arial" pitchFamily="34" charset="0"/>
                </a:rPr>
                <a:t>Despatch</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1" name="Rectangle 16"/>
            <p:cNvSpPr>
              <a:spLocks noChangeArrowheads="1"/>
            </p:cNvSpPr>
            <p:nvPr/>
          </p:nvSpPr>
          <p:spPr bwMode="auto">
            <a:xfrm>
              <a:off x="410" y="1462"/>
              <a:ext cx="32" cy="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2" name="Rectangle 17"/>
            <p:cNvSpPr>
              <a:spLocks noChangeArrowheads="1"/>
            </p:cNvSpPr>
            <p:nvPr/>
          </p:nvSpPr>
          <p:spPr bwMode="auto">
            <a:xfrm>
              <a:off x="1124" y="1388"/>
              <a:ext cx="351"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700" b="0" i="0" u="none" strike="noStrike" cap="none" normalizeH="0" baseline="0" dirty="0" smtClean="0">
                  <a:ln>
                    <a:noFill/>
                  </a:ln>
                  <a:solidFill>
                    <a:srgbClr val="000000"/>
                  </a:solidFill>
                  <a:effectLst/>
                  <a:latin typeface="Arial" pitchFamily="34" charset="0"/>
                  <a:cs typeface="Arial" pitchFamily="34" charset="0"/>
                </a:rPr>
                <a:t>Incoming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3" name="Rectangle 18"/>
            <p:cNvSpPr>
              <a:spLocks noChangeArrowheads="1"/>
            </p:cNvSpPr>
            <p:nvPr/>
          </p:nvSpPr>
          <p:spPr bwMode="auto">
            <a:xfrm>
              <a:off x="1124" y="1461"/>
              <a:ext cx="367"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700" b="0" i="0" u="none" strike="noStrike" cap="none" normalizeH="0" baseline="0" dirty="0" smtClean="0">
                  <a:ln>
                    <a:noFill/>
                  </a:ln>
                  <a:solidFill>
                    <a:srgbClr val="000000"/>
                  </a:solidFill>
                  <a:effectLst/>
                  <a:latin typeface="Arial" pitchFamily="34" charset="0"/>
                  <a:cs typeface="Arial" pitchFamily="34" charset="0"/>
                </a:rPr>
                <a:t>Inspection</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4" name="Rectangle 19"/>
            <p:cNvSpPr>
              <a:spLocks noChangeArrowheads="1"/>
            </p:cNvSpPr>
            <p:nvPr/>
          </p:nvSpPr>
          <p:spPr bwMode="auto">
            <a:xfrm>
              <a:off x="2954" y="3800"/>
              <a:ext cx="56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700" b="0" i="0" u="none" strike="noStrike" cap="none" normalizeH="0" baseline="0" dirty="0" smtClean="0">
                  <a:ln>
                    <a:noFill/>
                  </a:ln>
                  <a:solidFill>
                    <a:srgbClr val="000000"/>
                  </a:solidFill>
                  <a:effectLst/>
                  <a:latin typeface="Arial" pitchFamily="34" charset="0"/>
                  <a:cs typeface="Arial" pitchFamily="34" charset="0"/>
                </a:rPr>
                <a:t> -  INSPECTION</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5" name="Rectangle 20"/>
            <p:cNvSpPr>
              <a:spLocks noChangeArrowheads="1"/>
            </p:cNvSpPr>
            <p:nvPr/>
          </p:nvSpPr>
          <p:spPr bwMode="auto">
            <a:xfrm>
              <a:off x="1938" y="3800"/>
              <a:ext cx="635"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700" b="0" i="0" u="none" strike="noStrike" cap="none" normalizeH="0" baseline="0" dirty="0" smtClean="0">
                  <a:ln>
                    <a:noFill/>
                  </a:ln>
                  <a:solidFill>
                    <a:srgbClr val="000000"/>
                  </a:solidFill>
                  <a:effectLst/>
                  <a:latin typeface="Arial" pitchFamily="34" charset="0"/>
                  <a:cs typeface="Arial" pitchFamily="34" charset="0"/>
                </a:rPr>
                <a:t>         -  PROCESS</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6" name="Rectangle 21"/>
            <p:cNvSpPr>
              <a:spLocks noChangeArrowheads="1"/>
            </p:cNvSpPr>
            <p:nvPr/>
          </p:nvSpPr>
          <p:spPr bwMode="auto">
            <a:xfrm>
              <a:off x="611" y="3828"/>
              <a:ext cx="106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700" b="0" i="0" u="none" strike="noStrike" cap="none" normalizeH="0" baseline="0" dirty="0" smtClean="0">
                  <a:ln>
                    <a:noFill/>
                  </a:ln>
                  <a:solidFill>
                    <a:srgbClr val="000000"/>
                  </a:solidFill>
                  <a:effectLst/>
                  <a:latin typeface="Arial" pitchFamily="34" charset="0"/>
                  <a:cs typeface="Arial" pitchFamily="34" charset="0"/>
                </a:rPr>
                <a:t>- SUPPLIER END OPERATION</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7" name="Rectangle 22"/>
            <p:cNvSpPr>
              <a:spLocks noChangeArrowheads="1"/>
            </p:cNvSpPr>
            <p:nvPr/>
          </p:nvSpPr>
          <p:spPr bwMode="auto">
            <a:xfrm>
              <a:off x="1845" y="1388"/>
              <a:ext cx="471"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700" b="0" i="0" u="none" strike="noStrike" cap="none" normalizeH="0" baseline="0" dirty="0" smtClean="0">
                  <a:ln>
                    <a:noFill/>
                  </a:ln>
                  <a:solidFill>
                    <a:srgbClr val="000000"/>
                  </a:solidFill>
                  <a:effectLst/>
                  <a:latin typeface="Arial" pitchFamily="34" charset="0"/>
                  <a:cs typeface="Arial" pitchFamily="34" charset="0"/>
                </a:rPr>
                <a:t>CNC Sliding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8" name="Rectangle 23"/>
            <p:cNvSpPr>
              <a:spLocks noChangeArrowheads="1"/>
            </p:cNvSpPr>
            <p:nvPr/>
          </p:nvSpPr>
          <p:spPr bwMode="auto">
            <a:xfrm>
              <a:off x="1875" y="1461"/>
              <a:ext cx="367"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700" b="0" i="0" u="none" strike="noStrike" cap="none" normalizeH="0" baseline="0" dirty="0" smtClean="0">
                  <a:ln>
                    <a:noFill/>
                  </a:ln>
                  <a:solidFill>
                    <a:srgbClr val="000000"/>
                  </a:solidFill>
                  <a:effectLst/>
                  <a:latin typeface="Arial" pitchFamily="34" charset="0"/>
                  <a:cs typeface="Arial" pitchFamily="34" charset="0"/>
                </a:rPr>
                <a:t>Machining</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9" name="Rectangle 24"/>
            <p:cNvSpPr>
              <a:spLocks noChangeArrowheads="1"/>
            </p:cNvSpPr>
            <p:nvPr/>
          </p:nvSpPr>
          <p:spPr bwMode="auto">
            <a:xfrm>
              <a:off x="4596" y="1424"/>
              <a:ext cx="433" cy="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700" b="0" i="0" u="none" strike="noStrike" cap="none" normalizeH="0" baseline="0" dirty="0" smtClean="0">
                  <a:ln>
                    <a:noFill/>
                  </a:ln>
                  <a:solidFill>
                    <a:srgbClr val="000000"/>
                  </a:solidFill>
                  <a:effectLst/>
                  <a:latin typeface="Arial" pitchFamily="34" charset="0"/>
                  <a:cs typeface="Arial" pitchFamily="34" charset="0"/>
                </a:rPr>
                <a:t>Final Inspection</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0" name="Rectangle 25"/>
            <p:cNvSpPr>
              <a:spLocks noChangeArrowheads="1"/>
            </p:cNvSpPr>
            <p:nvPr/>
          </p:nvSpPr>
          <p:spPr bwMode="auto">
            <a:xfrm>
              <a:off x="4100" y="1462"/>
              <a:ext cx="32" cy="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1" name="Rectangle 26"/>
            <p:cNvSpPr>
              <a:spLocks noChangeArrowheads="1"/>
            </p:cNvSpPr>
            <p:nvPr/>
          </p:nvSpPr>
          <p:spPr bwMode="auto">
            <a:xfrm>
              <a:off x="4787" y="3669"/>
              <a:ext cx="662"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700" b="1" i="0" u="none" strike="noStrike" cap="none" normalizeH="0" baseline="0" dirty="0" smtClean="0">
                  <a:ln>
                    <a:noFill/>
                  </a:ln>
                  <a:solidFill>
                    <a:srgbClr val="000000"/>
                  </a:solidFill>
                  <a:effectLst/>
                  <a:latin typeface="Arial" pitchFamily="34" charset="0"/>
                  <a:cs typeface="Arial" pitchFamily="34" charset="0"/>
                </a:rPr>
                <a:t>APPROVED BY &amp;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2" name="Rectangle 27"/>
            <p:cNvSpPr>
              <a:spLocks noChangeArrowheads="1"/>
            </p:cNvSpPr>
            <p:nvPr/>
          </p:nvSpPr>
          <p:spPr bwMode="auto">
            <a:xfrm>
              <a:off x="4849" y="3738"/>
              <a:ext cx="434" cy="1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700" b="1" i="0" u="none" strike="noStrike" cap="none" normalizeH="0" baseline="0" dirty="0" smtClean="0">
                  <a:ln>
                    <a:noFill/>
                  </a:ln>
                  <a:solidFill>
                    <a:srgbClr val="000000"/>
                  </a:solidFill>
                  <a:effectLst/>
                  <a:latin typeface="Arial" pitchFamily="34" charset="0"/>
                  <a:cs typeface="Arial" pitchFamily="34" charset="0"/>
                </a:rPr>
                <a:t>DATE </a:t>
              </a:r>
              <a:endParaRPr lang="en-US" dirty="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700" b="1" i="0" u="none" strike="noStrike" cap="none" normalizeH="0" baseline="0" dirty="0" smtClean="0">
                  <a:ln>
                    <a:noFill/>
                  </a:ln>
                  <a:solidFill>
                    <a:srgbClr val="000000"/>
                  </a:solidFill>
                  <a:effectLst/>
                  <a:latin typeface="Arial" pitchFamily="34" charset="0"/>
                  <a:cs typeface="Arial" pitchFamily="34" charset="0"/>
                </a:rPr>
                <a:t>Rose</a:t>
              </a:r>
              <a:r>
                <a:rPr kumimoji="0" lang="en-US" sz="700" b="1" i="0" u="none" strike="noStrike" cap="none" normalizeH="0" dirty="0" smtClean="0">
                  <a:ln>
                    <a:noFill/>
                  </a:ln>
                  <a:solidFill>
                    <a:srgbClr val="000000"/>
                  </a:solidFill>
                  <a:effectLst/>
                  <a:latin typeface="Arial" pitchFamily="34" charset="0"/>
                  <a:cs typeface="Arial" pitchFamily="34" charset="0"/>
                </a:rPr>
                <a:t>  12-09-87</a:t>
              </a:r>
              <a:endParaRPr kumimoji="0" lang="en-US" sz="700" b="1" i="0" u="none" strike="noStrike" cap="none" normalizeH="0" baseline="0" dirty="0" smtClean="0">
                <a:ln>
                  <a:noFill/>
                </a:ln>
                <a:solidFill>
                  <a:srgbClr val="000000"/>
                </a:solidFill>
                <a:effectLst/>
                <a:latin typeface="Arial" pitchFamily="34" charset="0"/>
                <a:cs typeface="Arial" pitchFamily="34" charset="0"/>
              </a:endParaRPr>
            </a:p>
          </p:txBody>
        </p:sp>
        <p:sp>
          <p:nvSpPr>
            <p:cNvPr id="33" name="Rectangle 28"/>
            <p:cNvSpPr>
              <a:spLocks noChangeArrowheads="1"/>
            </p:cNvSpPr>
            <p:nvPr/>
          </p:nvSpPr>
          <p:spPr bwMode="auto">
            <a:xfrm>
              <a:off x="4961" y="3820"/>
              <a:ext cx="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4" name="Rectangle 29"/>
            <p:cNvSpPr>
              <a:spLocks noChangeArrowheads="1"/>
            </p:cNvSpPr>
            <p:nvPr/>
          </p:nvSpPr>
          <p:spPr bwMode="auto">
            <a:xfrm>
              <a:off x="4100" y="2181"/>
              <a:ext cx="35" cy="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5" name="Rectangle 30"/>
            <p:cNvSpPr>
              <a:spLocks noChangeArrowheads="1"/>
            </p:cNvSpPr>
            <p:nvPr/>
          </p:nvSpPr>
          <p:spPr bwMode="auto">
            <a:xfrm>
              <a:off x="4728" y="2181"/>
              <a:ext cx="35" cy="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6" name="Rectangle 31"/>
            <p:cNvSpPr>
              <a:spLocks noChangeArrowheads="1"/>
            </p:cNvSpPr>
            <p:nvPr/>
          </p:nvSpPr>
          <p:spPr bwMode="auto">
            <a:xfrm>
              <a:off x="3645" y="2038"/>
              <a:ext cx="439"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700" b="0" i="0" u="none" strike="noStrike" cap="none" normalizeH="0" baseline="0" dirty="0" smtClean="0">
                  <a:ln>
                    <a:noFill/>
                  </a:ln>
                  <a:solidFill>
                    <a:srgbClr val="000000"/>
                  </a:solidFill>
                  <a:effectLst/>
                  <a:latin typeface="Arial" pitchFamily="34" charset="0"/>
                  <a:cs typeface="Arial" pitchFamily="34" charset="0"/>
                </a:rPr>
                <a:t>Pre delivery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7" name="Rectangle 32"/>
            <p:cNvSpPr>
              <a:spLocks noChangeArrowheads="1"/>
            </p:cNvSpPr>
            <p:nvPr/>
          </p:nvSpPr>
          <p:spPr bwMode="auto">
            <a:xfrm>
              <a:off x="3668" y="2111"/>
              <a:ext cx="367"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700" b="0" i="0" u="none" strike="noStrike" cap="none" normalizeH="0" baseline="0" dirty="0" smtClean="0">
                  <a:ln>
                    <a:noFill/>
                  </a:ln>
                  <a:solidFill>
                    <a:srgbClr val="000000"/>
                  </a:solidFill>
                  <a:effectLst/>
                  <a:latin typeface="Arial" pitchFamily="34" charset="0"/>
                  <a:cs typeface="Arial" pitchFamily="34" charset="0"/>
                </a:rPr>
                <a:t>Inspection</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8" name="Rectangle 33"/>
            <p:cNvSpPr>
              <a:spLocks noChangeArrowheads="1"/>
            </p:cNvSpPr>
            <p:nvPr/>
          </p:nvSpPr>
          <p:spPr bwMode="auto">
            <a:xfrm>
              <a:off x="3836" y="3702"/>
              <a:ext cx="692" cy="1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700" b="1" i="0" u="none" strike="noStrike" cap="none" normalizeH="0" baseline="0" dirty="0" smtClean="0">
                  <a:ln>
                    <a:noFill/>
                  </a:ln>
                  <a:solidFill>
                    <a:srgbClr val="000000"/>
                  </a:solidFill>
                  <a:effectLst/>
                  <a:latin typeface="Arial" pitchFamily="34" charset="0"/>
                  <a:cs typeface="Arial" pitchFamily="34" charset="0"/>
                </a:rPr>
                <a:t>PREPARED BY &amp; DATE</a:t>
              </a:r>
            </a:p>
            <a:p>
              <a:pPr marL="0" marR="0" lvl="0" indent="0" algn="l" defTabSz="914400" rtl="0" eaLnBrk="1" fontAlgn="base" latinLnBrk="0" hangingPunct="1">
                <a:lnSpc>
                  <a:spcPct val="100000"/>
                </a:lnSpc>
                <a:spcBef>
                  <a:spcPct val="0"/>
                </a:spcBef>
                <a:spcAft>
                  <a:spcPct val="0"/>
                </a:spcAft>
                <a:buClrTx/>
                <a:buSzTx/>
                <a:buFontTx/>
                <a:buNone/>
                <a:tabLst/>
              </a:pPr>
              <a:r>
                <a:rPr lang="en-US" sz="700" b="1" dirty="0">
                  <a:solidFill>
                    <a:srgbClr val="000000"/>
                  </a:solidFill>
                  <a:cs typeface="Arial" pitchFamily="34" charset="0"/>
                </a:rPr>
                <a:t> </a:t>
              </a:r>
              <a:r>
                <a:rPr lang="en-US" sz="700" b="1" dirty="0" smtClean="0">
                  <a:solidFill>
                    <a:srgbClr val="000000"/>
                  </a:solidFill>
                  <a:cs typeface="Arial" pitchFamily="34" charset="0"/>
                </a:rPr>
                <a:t> </a:t>
              </a:r>
              <a:r>
                <a:rPr lang="en-US" sz="700" b="1" dirty="0" err="1" smtClean="0">
                  <a:solidFill>
                    <a:srgbClr val="000000"/>
                  </a:solidFill>
                  <a:cs typeface="Arial" pitchFamily="34" charset="0"/>
                </a:rPr>
                <a:t>Rbru</a:t>
              </a:r>
              <a:r>
                <a:rPr lang="en-US" sz="700" b="1" dirty="0" smtClean="0">
                  <a:solidFill>
                    <a:srgbClr val="000000"/>
                  </a:solidFill>
                  <a:cs typeface="Arial" pitchFamily="34" charset="0"/>
                </a:rPr>
                <a:t>   10-11-87</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9" name="Rectangle 34"/>
            <p:cNvSpPr>
              <a:spLocks noChangeArrowheads="1"/>
            </p:cNvSpPr>
            <p:nvPr/>
          </p:nvSpPr>
          <p:spPr bwMode="auto">
            <a:xfrm>
              <a:off x="1960" y="2075"/>
              <a:ext cx="610"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700" b="0" i="0" u="none" strike="noStrike" cap="none" normalizeH="0" baseline="0" dirty="0" smtClean="0">
                  <a:ln>
                    <a:noFill/>
                  </a:ln>
                  <a:solidFill>
                    <a:srgbClr val="000000"/>
                  </a:solidFill>
                  <a:effectLst/>
                  <a:latin typeface="Arial" pitchFamily="34" charset="0"/>
                  <a:cs typeface="Arial" pitchFamily="34" charset="0"/>
                </a:rPr>
                <a:t>Oiling, Packing &amp;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0" name="Rectangle 35"/>
            <p:cNvSpPr>
              <a:spLocks noChangeArrowheads="1"/>
            </p:cNvSpPr>
            <p:nvPr/>
          </p:nvSpPr>
          <p:spPr bwMode="auto">
            <a:xfrm>
              <a:off x="2027" y="2148"/>
              <a:ext cx="44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700" b="0" i="0" u="none" strike="noStrike" cap="none" normalizeH="0" baseline="0" dirty="0" smtClean="0">
                  <a:ln>
                    <a:noFill/>
                  </a:ln>
                  <a:solidFill>
                    <a:srgbClr val="000000"/>
                  </a:solidFill>
                  <a:effectLst/>
                  <a:latin typeface="Arial" pitchFamily="34" charset="0"/>
                  <a:cs typeface="Arial" pitchFamily="34" charset="0"/>
                </a:rPr>
                <a:t>Preservation</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1" name="Rectangle 36"/>
            <p:cNvSpPr>
              <a:spLocks noChangeArrowheads="1"/>
            </p:cNvSpPr>
            <p:nvPr/>
          </p:nvSpPr>
          <p:spPr bwMode="auto">
            <a:xfrm>
              <a:off x="1036" y="2075"/>
              <a:ext cx="48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700" b="0" i="0" u="none" strike="noStrike" cap="none" normalizeH="0" baseline="0" dirty="0" smtClean="0">
                  <a:ln>
                    <a:noFill/>
                  </a:ln>
                  <a:solidFill>
                    <a:srgbClr val="000000"/>
                  </a:solidFill>
                  <a:effectLst/>
                  <a:latin typeface="Arial" pitchFamily="34" charset="0"/>
                  <a:cs typeface="Arial" pitchFamily="34" charset="0"/>
                </a:rPr>
                <a:t>Pre shipment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2" name="Rectangle 37"/>
            <p:cNvSpPr>
              <a:spLocks noChangeArrowheads="1"/>
            </p:cNvSpPr>
            <p:nvPr/>
          </p:nvSpPr>
          <p:spPr bwMode="auto">
            <a:xfrm>
              <a:off x="1161" y="2148"/>
              <a:ext cx="191"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700" b="0" i="0" u="none" strike="noStrike" cap="none" normalizeH="0" baseline="0" dirty="0" smtClean="0">
                  <a:ln>
                    <a:noFill/>
                  </a:ln>
                  <a:solidFill>
                    <a:srgbClr val="000000"/>
                  </a:solidFill>
                  <a:effectLst/>
                  <a:latin typeface="Arial" pitchFamily="34" charset="0"/>
                  <a:cs typeface="Arial" pitchFamily="34" charset="0"/>
                </a:rPr>
                <a:t>audit</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3" name="Rectangle 38"/>
            <p:cNvSpPr>
              <a:spLocks noChangeArrowheads="1"/>
            </p:cNvSpPr>
            <p:nvPr/>
          </p:nvSpPr>
          <p:spPr bwMode="auto">
            <a:xfrm>
              <a:off x="2298" y="1970"/>
              <a:ext cx="32" cy="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4" name="Rectangle 39"/>
            <p:cNvSpPr>
              <a:spLocks noChangeArrowheads="1"/>
            </p:cNvSpPr>
            <p:nvPr/>
          </p:nvSpPr>
          <p:spPr bwMode="auto">
            <a:xfrm>
              <a:off x="1938" y="3702"/>
              <a:ext cx="958"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700" b="0" i="0" u="none" strike="noStrike" cap="none" normalizeH="0" baseline="0" dirty="0" smtClean="0">
                  <a:ln>
                    <a:noFill/>
                  </a:ln>
                  <a:solidFill>
                    <a:srgbClr val="000000"/>
                  </a:solidFill>
                  <a:effectLst/>
                  <a:latin typeface="Arial" pitchFamily="34" charset="0"/>
                  <a:cs typeface="Arial" pitchFamily="34" charset="0"/>
                </a:rPr>
                <a:t>      - PATROL INSPECTION</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5" name="Rectangle 40"/>
            <p:cNvSpPr>
              <a:spLocks noChangeArrowheads="1"/>
            </p:cNvSpPr>
            <p:nvPr/>
          </p:nvSpPr>
          <p:spPr bwMode="auto">
            <a:xfrm>
              <a:off x="2873" y="2075"/>
              <a:ext cx="273"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700" b="0" i="0" u="none" strike="noStrike" cap="none" normalizeH="0" baseline="0" dirty="0" smtClean="0">
                  <a:ln>
                    <a:noFill/>
                  </a:ln>
                  <a:solidFill>
                    <a:srgbClr val="000000"/>
                  </a:solidFill>
                  <a:effectLst/>
                  <a:latin typeface="Arial" pitchFamily="34" charset="0"/>
                  <a:cs typeface="Arial" pitchFamily="34" charset="0"/>
                </a:rPr>
                <a:t>Layout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6" name="Rectangle 41"/>
            <p:cNvSpPr>
              <a:spLocks noChangeArrowheads="1"/>
            </p:cNvSpPr>
            <p:nvPr/>
          </p:nvSpPr>
          <p:spPr bwMode="auto">
            <a:xfrm>
              <a:off x="2820" y="2148"/>
              <a:ext cx="367"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700" b="0" i="0" u="none" strike="noStrike" cap="none" normalizeH="0" baseline="0" dirty="0" smtClean="0">
                  <a:ln>
                    <a:noFill/>
                  </a:ln>
                  <a:solidFill>
                    <a:srgbClr val="000000"/>
                  </a:solidFill>
                  <a:effectLst/>
                  <a:latin typeface="Arial" pitchFamily="34" charset="0"/>
                  <a:cs typeface="Arial" pitchFamily="34" charset="0"/>
                </a:rPr>
                <a:t>Inspection</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7" name="Rectangle 42"/>
            <p:cNvSpPr>
              <a:spLocks noChangeArrowheads="1"/>
            </p:cNvSpPr>
            <p:nvPr/>
          </p:nvSpPr>
          <p:spPr bwMode="auto">
            <a:xfrm>
              <a:off x="869" y="3702"/>
              <a:ext cx="500"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700" b="0" i="0" u="none" strike="noStrike" cap="none" normalizeH="0" baseline="0" dirty="0" smtClean="0">
                  <a:ln>
                    <a:noFill/>
                  </a:ln>
                  <a:solidFill>
                    <a:srgbClr val="000000"/>
                  </a:solidFill>
                  <a:effectLst/>
                  <a:latin typeface="Arial" pitchFamily="34" charset="0"/>
                  <a:cs typeface="Arial" pitchFamily="34" charset="0"/>
                </a:rPr>
                <a:t>- MOVEMENT</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8" name="Rectangle 43"/>
            <p:cNvSpPr>
              <a:spLocks noChangeArrowheads="1"/>
            </p:cNvSpPr>
            <p:nvPr/>
          </p:nvSpPr>
          <p:spPr bwMode="auto">
            <a:xfrm>
              <a:off x="3186" y="3702"/>
              <a:ext cx="455"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700" b="0" i="0" u="none" strike="noStrike" cap="none" normalizeH="0" baseline="0" dirty="0" smtClean="0">
                  <a:ln>
                    <a:noFill/>
                  </a:ln>
                  <a:solidFill>
                    <a:srgbClr val="000000"/>
                  </a:solidFill>
                  <a:effectLst/>
                  <a:latin typeface="Arial" pitchFamily="34" charset="0"/>
                  <a:cs typeface="Arial" pitchFamily="34" charset="0"/>
                </a:rPr>
                <a:t> - STORAGE</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9" name="Rectangle 44"/>
            <p:cNvSpPr>
              <a:spLocks noChangeArrowheads="1"/>
            </p:cNvSpPr>
            <p:nvPr/>
          </p:nvSpPr>
          <p:spPr bwMode="auto">
            <a:xfrm>
              <a:off x="666" y="944"/>
              <a:ext cx="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0" name="Rectangle 45"/>
            <p:cNvSpPr>
              <a:spLocks noChangeArrowheads="1"/>
            </p:cNvSpPr>
            <p:nvPr/>
          </p:nvSpPr>
          <p:spPr bwMode="auto">
            <a:xfrm>
              <a:off x="2410" y="955"/>
              <a:ext cx="1121" cy="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1" i="0" u="none" strike="noStrike" cap="none" normalizeH="0" baseline="0" dirty="0" smtClean="0">
                  <a:ln>
                    <a:noFill/>
                  </a:ln>
                  <a:solidFill>
                    <a:srgbClr val="000000"/>
                  </a:solidFill>
                  <a:effectLst/>
                  <a:latin typeface="Arial" pitchFamily="34" charset="0"/>
                  <a:cs typeface="Arial" pitchFamily="34" charset="0"/>
                </a:rPr>
                <a:t>PROCESS FLOW DIAGRAM</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1" name="Rectangle 46"/>
            <p:cNvSpPr>
              <a:spLocks noChangeArrowheads="1"/>
            </p:cNvSpPr>
            <p:nvPr/>
          </p:nvSpPr>
          <p:spPr bwMode="auto">
            <a:xfrm>
              <a:off x="3604" y="1188"/>
              <a:ext cx="645"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dirty="0" smtClean="0">
                  <a:ln>
                    <a:noFill/>
                  </a:ln>
                  <a:solidFill>
                    <a:srgbClr val="000000"/>
                  </a:solidFill>
                  <a:effectLst/>
                  <a:latin typeface="Arial" pitchFamily="34" charset="0"/>
                  <a:cs typeface="Arial" pitchFamily="34" charset="0"/>
                </a:rPr>
                <a:t>Rev. No.  / Date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2" name="Rectangle 47"/>
            <p:cNvSpPr>
              <a:spLocks noChangeArrowheads="1"/>
            </p:cNvSpPr>
            <p:nvPr/>
          </p:nvSpPr>
          <p:spPr bwMode="auto">
            <a:xfrm>
              <a:off x="2780" y="1187"/>
              <a:ext cx="254"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1" i="1" u="none" strike="noStrike" cap="none" normalizeH="0" baseline="0" dirty="0" smtClean="0">
                  <a:ln>
                    <a:noFill/>
                  </a:ln>
                  <a:solidFill>
                    <a:srgbClr val="000000"/>
                  </a:solidFill>
                  <a:effectLst/>
                  <a:latin typeface="Arial" pitchFamily="34" charset="0"/>
                  <a:cs typeface="Arial" pitchFamily="34" charset="0"/>
                </a:rPr>
                <a:t>1 of 1</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3" name="Rectangle 48"/>
            <p:cNvSpPr>
              <a:spLocks noChangeArrowheads="1"/>
            </p:cNvSpPr>
            <p:nvPr/>
          </p:nvSpPr>
          <p:spPr bwMode="auto">
            <a:xfrm>
              <a:off x="4349" y="1187"/>
              <a:ext cx="508"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en-US" sz="800" b="1" i="1" dirty="0" smtClean="0">
                  <a:solidFill>
                    <a:srgbClr val="000000"/>
                  </a:solidFill>
                  <a:cs typeface="Arial" pitchFamily="34" charset="0"/>
                </a:rPr>
                <a:t>Rev A</a:t>
              </a:r>
              <a:r>
                <a:rPr kumimoji="0" lang="en-US" sz="800" b="1" i="1" u="none" strike="noStrike" cap="none" normalizeH="0" baseline="0" dirty="0" smtClean="0">
                  <a:ln>
                    <a:noFill/>
                  </a:ln>
                  <a:solidFill>
                    <a:srgbClr val="000000"/>
                  </a:solidFill>
                  <a:effectLst/>
                  <a:latin typeface="Arial" pitchFamily="34" charset="0"/>
                  <a:cs typeface="Arial" pitchFamily="34" charset="0"/>
                </a:rPr>
                <a:t> 10-11-89</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4" name="Rectangle 49"/>
            <p:cNvSpPr>
              <a:spLocks noChangeArrowheads="1"/>
            </p:cNvSpPr>
            <p:nvPr/>
          </p:nvSpPr>
          <p:spPr bwMode="auto">
            <a:xfrm>
              <a:off x="411" y="1188"/>
              <a:ext cx="475"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dirty="0" smtClean="0">
                  <a:ln>
                    <a:noFill/>
                  </a:ln>
                  <a:solidFill>
                    <a:srgbClr val="000000"/>
                  </a:solidFill>
                  <a:effectLst/>
                  <a:latin typeface="Arial" pitchFamily="34" charset="0"/>
                  <a:cs typeface="Arial" pitchFamily="34" charset="0"/>
                </a:rPr>
                <a:t>Part Name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5" name="Rectangle 50"/>
            <p:cNvSpPr>
              <a:spLocks noChangeArrowheads="1"/>
            </p:cNvSpPr>
            <p:nvPr/>
          </p:nvSpPr>
          <p:spPr bwMode="auto">
            <a:xfrm>
              <a:off x="1939" y="1188"/>
              <a:ext cx="252"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dirty="0" smtClean="0">
                  <a:ln>
                    <a:noFill/>
                  </a:ln>
                  <a:solidFill>
                    <a:srgbClr val="000000"/>
                  </a:solidFill>
                  <a:effectLst/>
                  <a:latin typeface="Arial" pitchFamily="34" charset="0"/>
                  <a:cs typeface="Arial" pitchFamily="34" charset="0"/>
                </a:rPr>
                <a:t>Page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6" name="Rectangle 51"/>
            <p:cNvSpPr>
              <a:spLocks noChangeArrowheads="1"/>
            </p:cNvSpPr>
            <p:nvPr/>
          </p:nvSpPr>
          <p:spPr bwMode="auto">
            <a:xfrm>
              <a:off x="1167" y="1146"/>
              <a:ext cx="390"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1" i="1" u="none" strike="noStrike" cap="none" normalizeH="0" baseline="0" dirty="0" smtClean="0">
                  <a:ln>
                    <a:noFill/>
                  </a:ln>
                  <a:solidFill>
                    <a:srgbClr val="000000"/>
                  </a:solidFill>
                  <a:effectLst/>
                  <a:latin typeface="Arial" pitchFamily="34" charset="0"/>
                  <a:cs typeface="Arial" pitchFamily="34" charset="0"/>
                </a:rPr>
                <a:t>Sample</a:t>
              </a:r>
              <a:r>
                <a:rPr kumimoji="0" lang="en-US" sz="800" b="1" i="1" u="none" strike="noStrike" cap="none" normalizeH="0" dirty="0" smtClean="0">
                  <a:ln>
                    <a:noFill/>
                  </a:ln>
                  <a:solidFill>
                    <a:srgbClr val="000000"/>
                  </a:solidFill>
                  <a:effectLst/>
                  <a:latin typeface="Arial" pitchFamily="34" charset="0"/>
                  <a:cs typeface="Arial" pitchFamily="34" charset="0"/>
                </a:rPr>
                <a:t> part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7" name="Rectangle 52"/>
            <p:cNvSpPr>
              <a:spLocks noChangeArrowheads="1"/>
            </p:cNvSpPr>
            <p:nvPr/>
          </p:nvSpPr>
          <p:spPr bwMode="auto">
            <a:xfrm>
              <a:off x="1167" y="1229"/>
              <a:ext cx="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8" name="Rectangle 53"/>
            <p:cNvSpPr>
              <a:spLocks noChangeArrowheads="1"/>
            </p:cNvSpPr>
            <p:nvPr/>
          </p:nvSpPr>
          <p:spPr bwMode="auto">
            <a:xfrm>
              <a:off x="4909" y="962"/>
              <a:ext cx="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9" name="Rectangle 54"/>
            <p:cNvSpPr>
              <a:spLocks noChangeArrowheads="1"/>
            </p:cNvSpPr>
            <p:nvPr/>
          </p:nvSpPr>
          <p:spPr bwMode="auto">
            <a:xfrm>
              <a:off x="4349" y="1055"/>
              <a:ext cx="287"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en-US" sz="800" b="1" i="1" dirty="0" smtClean="0">
                  <a:solidFill>
                    <a:srgbClr val="000000"/>
                  </a:solidFill>
                  <a:cs typeface="Arial" pitchFamily="34" charset="0"/>
                </a:rPr>
                <a:t>xyz123</a:t>
              </a:r>
              <a:r>
                <a:rPr kumimoji="0" lang="en-US" sz="800" b="1" i="1" u="none" strike="noStrike" cap="none" normalizeH="0" baseline="0" dirty="0" smtClean="0">
                  <a:ln>
                    <a:noFill/>
                  </a:ln>
                  <a:solidFill>
                    <a:srgbClr val="000000"/>
                  </a:solidFill>
                  <a:effectLst/>
                  <a:latin typeface="Arial" pitchFamily="34" charset="0"/>
                  <a:cs typeface="Arial" pitchFamily="34" charset="0"/>
                </a:rPr>
                <a:t>64</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0" name="Rectangle 55"/>
            <p:cNvSpPr>
              <a:spLocks noChangeArrowheads="1"/>
            </p:cNvSpPr>
            <p:nvPr/>
          </p:nvSpPr>
          <p:spPr bwMode="auto">
            <a:xfrm>
              <a:off x="411" y="1055"/>
              <a:ext cx="384"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dirty="0" smtClean="0">
                  <a:ln>
                    <a:noFill/>
                  </a:ln>
                  <a:solidFill>
                    <a:srgbClr val="000000"/>
                  </a:solidFill>
                  <a:effectLst/>
                  <a:latin typeface="Arial" pitchFamily="34" charset="0"/>
                  <a:cs typeface="Arial" pitchFamily="34" charset="0"/>
                </a:rPr>
                <a:t>Part No.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1" name="Rectangle 56"/>
            <p:cNvSpPr>
              <a:spLocks noChangeArrowheads="1"/>
            </p:cNvSpPr>
            <p:nvPr/>
          </p:nvSpPr>
          <p:spPr bwMode="auto">
            <a:xfrm>
              <a:off x="1939" y="1055"/>
              <a:ext cx="657"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dirty="0" smtClean="0">
                  <a:ln>
                    <a:noFill/>
                  </a:ln>
                  <a:solidFill>
                    <a:srgbClr val="000000"/>
                  </a:solidFill>
                  <a:effectLst/>
                  <a:latin typeface="Arial" pitchFamily="34" charset="0"/>
                  <a:cs typeface="Arial" pitchFamily="34" charset="0"/>
                </a:rPr>
                <a:t>Customer Name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2" name="Rectangle 57"/>
            <p:cNvSpPr>
              <a:spLocks noChangeArrowheads="1"/>
            </p:cNvSpPr>
            <p:nvPr/>
          </p:nvSpPr>
          <p:spPr bwMode="auto">
            <a:xfrm>
              <a:off x="2780" y="1055"/>
              <a:ext cx="295"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en-US" sz="800" b="1" i="1" dirty="0" smtClean="0">
                  <a:solidFill>
                    <a:srgbClr val="000000"/>
                  </a:solidFill>
                  <a:cs typeface="Arial" pitchFamily="34" charset="0"/>
                </a:rPr>
                <a:t>Horton</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3" name="Rectangle 58"/>
            <p:cNvSpPr>
              <a:spLocks noChangeArrowheads="1"/>
            </p:cNvSpPr>
            <p:nvPr/>
          </p:nvSpPr>
          <p:spPr bwMode="auto">
            <a:xfrm>
              <a:off x="3604" y="1055"/>
              <a:ext cx="379"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dirty="0" smtClean="0">
                  <a:ln>
                    <a:noFill/>
                  </a:ln>
                  <a:solidFill>
                    <a:srgbClr val="000000"/>
                  </a:solidFill>
                  <a:effectLst/>
                  <a:latin typeface="Arial" pitchFamily="34" charset="0"/>
                  <a:cs typeface="Arial" pitchFamily="34" charset="0"/>
                </a:rPr>
                <a:t>Doc. No.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4" name="Line 59"/>
            <p:cNvSpPr>
              <a:spLocks noChangeShapeType="1"/>
            </p:cNvSpPr>
            <p:nvPr/>
          </p:nvSpPr>
          <p:spPr bwMode="auto">
            <a:xfrm>
              <a:off x="3587" y="1052"/>
              <a:ext cx="0" cy="26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65" name="Rectangle 60"/>
            <p:cNvSpPr>
              <a:spLocks noChangeArrowheads="1"/>
            </p:cNvSpPr>
            <p:nvPr/>
          </p:nvSpPr>
          <p:spPr bwMode="auto">
            <a:xfrm>
              <a:off x="3587" y="1052"/>
              <a:ext cx="7" cy="26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6" name="Line 61"/>
            <p:cNvSpPr>
              <a:spLocks noChangeShapeType="1"/>
            </p:cNvSpPr>
            <p:nvPr/>
          </p:nvSpPr>
          <p:spPr bwMode="auto">
            <a:xfrm>
              <a:off x="4712" y="950"/>
              <a:ext cx="0" cy="102"/>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67" name="Rectangle 62"/>
            <p:cNvSpPr>
              <a:spLocks noChangeArrowheads="1"/>
            </p:cNvSpPr>
            <p:nvPr/>
          </p:nvSpPr>
          <p:spPr bwMode="auto">
            <a:xfrm>
              <a:off x="4712" y="950"/>
              <a:ext cx="7" cy="10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8" name="Line 63"/>
            <p:cNvSpPr>
              <a:spLocks noChangeShapeType="1"/>
            </p:cNvSpPr>
            <p:nvPr/>
          </p:nvSpPr>
          <p:spPr bwMode="auto">
            <a:xfrm>
              <a:off x="394" y="944"/>
              <a:ext cx="0" cy="297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69" name="Rectangle 64"/>
            <p:cNvSpPr>
              <a:spLocks noChangeArrowheads="1"/>
            </p:cNvSpPr>
            <p:nvPr/>
          </p:nvSpPr>
          <p:spPr bwMode="auto">
            <a:xfrm>
              <a:off x="394" y="944"/>
              <a:ext cx="6" cy="297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0" name="Line 65"/>
            <p:cNvSpPr>
              <a:spLocks noChangeShapeType="1"/>
            </p:cNvSpPr>
            <p:nvPr/>
          </p:nvSpPr>
          <p:spPr bwMode="auto">
            <a:xfrm>
              <a:off x="1151" y="950"/>
              <a:ext cx="0" cy="102"/>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1" name="Rectangle 66"/>
            <p:cNvSpPr>
              <a:spLocks noChangeArrowheads="1"/>
            </p:cNvSpPr>
            <p:nvPr/>
          </p:nvSpPr>
          <p:spPr bwMode="auto">
            <a:xfrm>
              <a:off x="1151" y="950"/>
              <a:ext cx="6" cy="10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 name="Line 67"/>
            <p:cNvSpPr>
              <a:spLocks noChangeShapeType="1"/>
            </p:cNvSpPr>
            <p:nvPr/>
          </p:nvSpPr>
          <p:spPr bwMode="auto">
            <a:xfrm>
              <a:off x="4712" y="3667"/>
              <a:ext cx="0" cy="251"/>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3" name="Rectangle 68"/>
            <p:cNvSpPr>
              <a:spLocks noChangeArrowheads="1"/>
            </p:cNvSpPr>
            <p:nvPr/>
          </p:nvSpPr>
          <p:spPr bwMode="auto">
            <a:xfrm>
              <a:off x="4712" y="3667"/>
              <a:ext cx="7" cy="25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4" name="Line 69"/>
            <p:cNvSpPr>
              <a:spLocks noChangeShapeType="1"/>
            </p:cNvSpPr>
            <p:nvPr/>
          </p:nvSpPr>
          <p:spPr bwMode="auto">
            <a:xfrm flipH="1">
              <a:off x="4492" y="950"/>
              <a:ext cx="908" cy="2437"/>
            </a:xfrm>
            <a:prstGeom prst="line">
              <a:avLst/>
            </a:prstGeom>
            <a:noFill/>
            <a:ln w="0">
              <a:no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5" name="Rectangle 70"/>
            <p:cNvSpPr>
              <a:spLocks noChangeArrowheads="1"/>
            </p:cNvSpPr>
            <p:nvPr/>
          </p:nvSpPr>
          <p:spPr bwMode="auto">
            <a:xfrm>
              <a:off x="5400" y="950"/>
              <a:ext cx="6" cy="296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6" name="Line 71"/>
            <p:cNvSpPr>
              <a:spLocks noChangeShapeType="1"/>
            </p:cNvSpPr>
            <p:nvPr/>
          </p:nvSpPr>
          <p:spPr bwMode="auto">
            <a:xfrm>
              <a:off x="1922" y="1052"/>
              <a:ext cx="0" cy="26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7" name="Rectangle 72"/>
            <p:cNvSpPr>
              <a:spLocks noChangeArrowheads="1"/>
            </p:cNvSpPr>
            <p:nvPr/>
          </p:nvSpPr>
          <p:spPr bwMode="auto">
            <a:xfrm>
              <a:off x="1922" y="1052"/>
              <a:ext cx="7" cy="26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8" name="Line 73"/>
            <p:cNvSpPr>
              <a:spLocks noChangeShapeType="1"/>
            </p:cNvSpPr>
            <p:nvPr/>
          </p:nvSpPr>
          <p:spPr bwMode="auto">
            <a:xfrm>
              <a:off x="3587" y="3667"/>
              <a:ext cx="0" cy="251"/>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9" name="Rectangle 74"/>
            <p:cNvSpPr>
              <a:spLocks noChangeArrowheads="1"/>
            </p:cNvSpPr>
            <p:nvPr/>
          </p:nvSpPr>
          <p:spPr bwMode="auto">
            <a:xfrm>
              <a:off x="3587" y="3667"/>
              <a:ext cx="7" cy="25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0" name="Line 75"/>
            <p:cNvSpPr>
              <a:spLocks noChangeShapeType="1"/>
            </p:cNvSpPr>
            <p:nvPr/>
          </p:nvSpPr>
          <p:spPr bwMode="auto">
            <a:xfrm>
              <a:off x="1758" y="3667"/>
              <a:ext cx="0" cy="251"/>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1" name="Rectangle 76"/>
            <p:cNvSpPr>
              <a:spLocks noChangeArrowheads="1"/>
            </p:cNvSpPr>
            <p:nvPr/>
          </p:nvSpPr>
          <p:spPr bwMode="auto">
            <a:xfrm>
              <a:off x="1758" y="3667"/>
              <a:ext cx="7" cy="25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2" name="Line 77"/>
            <p:cNvSpPr>
              <a:spLocks noChangeShapeType="1"/>
            </p:cNvSpPr>
            <p:nvPr/>
          </p:nvSpPr>
          <p:spPr bwMode="auto">
            <a:xfrm>
              <a:off x="400" y="944"/>
              <a:ext cx="5006" cy="0"/>
            </a:xfrm>
            <a:prstGeom prst="line">
              <a:avLst/>
            </a:prstGeom>
            <a:noFill/>
            <a:ln w="0">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3" name="Rectangle 78"/>
            <p:cNvSpPr>
              <a:spLocks noChangeArrowheads="1"/>
            </p:cNvSpPr>
            <p:nvPr/>
          </p:nvSpPr>
          <p:spPr bwMode="auto">
            <a:xfrm>
              <a:off x="400" y="944"/>
              <a:ext cx="500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4" name="Line 79"/>
            <p:cNvSpPr>
              <a:spLocks noChangeShapeType="1"/>
            </p:cNvSpPr>
            <p:nvPr/>
          </p:nvSpPr>
          <p:spPr bwMode="auto">
            <a:xfrm>
              <a:off x="400" y="1046"/>
              <a:ext cx="5006"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5" name="Rectangle 80"/>
            <p:cNvSpPr>
              <a:spLocks noChangeArrowheads="1"/>
            </p:cNvSpPr>
            <p:nvPr/>
          </p:nvSpPr>
          <p:spPr bwMode="auto">
            <a:xfrm>
              <a:off x="400" y="1046"/>
              <a:ext cx="500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6" name="Line 81"/>
            <p:cNvSpPr>
              <a:spLocks noChangeShapeType="1"/>
            </p:cNvSpPr>
            <p:nvPr/>
          </p:nvSpPr>
          <p:spPr bwMode="auto">
            <a:xfrm>
              <a:off x="400" y="1136"/>
              <a:ext cx="5006"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7" name="Rectangle 82"/>
            <p:cNvSpPr>
              <a:spLocks noChangeArrowheads="1"/>
            </p:cNvSpPr>
            <p:nvPr/>
          </p:nvSpPr>
          <p:spPr bwMode="auto">
            <a:xfrm>
              <a:off x="400" y="1136"/>
              <a:ext cx="5006"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9" name="Rectangle 84"/>
            <p:cNvSpPr>
              <a:spLocks noChangeArrowheads="1"/>
            </p:cNvSpPr>
            <p:nvPr/>
          </p:nvSpPr>
          <p:spPr bwMode="auto">
            <a:xfrm>
              <a:off x="400" y="1310"/>
              <a:ext cx="500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0" name="Line 85"/>
            <p:cNvSpPr>
              <a:spLocks noChangeShapeType="1"/>
            </p:cNvSpPr>
            <p:nvPr/>
          </p:nvSpPr>
          <p:spPr bwMode="auto">
            <a:xfrm>
              <a:off x="400" y="3661"/>
              <a:ext cx="5006"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91" name="Rectangle 86"/>
            <p:cNvSpPr>
              <a:spLocks noChangeArrowheads="1"/>
            </p:cNvSpPr>
            <p:nvPr/>
          </p:nvSpPr>
          <p:spPr bwMode="auto">
            <a:xfrm>
              <a:off x="400" y="3661"/>
              <a:ext cx="500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2" name="Line 87"/>
            <p:cNvSpPr>
              <a:spLocks noChangeShapeType="1"/>
            </p:cNvSpPr>
            <p:nvPr/>
          </p:nvSpPr>
          <p:spPr bwMode="auto">
            <a:xfrm>
              <a:off x="400" y="3912"/>
              <a:ext cx="5006"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93" name="Rectangle 88"/>
            <p:cNvSpPr>
              <a:spLocks noChangeArrowheads="1"/>
            </p:cNvSpPr>
            <p:nvPr/>
          </p:nvSpPr>
          <p:spPr bwMode="auto">
            <a:xfrm>
              <a:off x="400" y="3912"/>
              <a:ext cx="500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4" name="Line 89"/>
            <p:cNvSpPr>
              <a:spLocks noChangeShapeType="1"/>
            </p:cNvSpPr>
            <p:nvPr/>
          </p:nvSpPr>
          <p:spPr bwMode="auto">
            <a:xfrm flipH="1">
              <a:off x="2239" y="2313"/>
              <a:ext cx="604" cy="0"/>
            </a:xfrm>
            <a:prstGeom prst="line">
              <a:avLst/>
            </a:prstGeom>
            <a:noFill/>
            <a:ln w="5"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95" name="Line 90"/>
            <p:cNvSpPr>
              <a:spLocks noChangeShapeType="1"/>
            </p:cNvSpPr>
            <p:nvPr/>
          </p:nvSpPr>
          <p:spPr bwMode="auto">
            <a:xfrm flipH="1">
              <a:off x="3122" y="2304"/>
              <a:ext cx="444" cy="0"/>
            </a:xfrm>
            <a:prstGeom prst="line">
              <a:avLst/>
            </a:prstGeom>
            <a:noFill/>
            <a:ln w="5"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96" name="Line 91"/>
            <p:cNvSpPr>
              <a:spLocks noChangeShapeType="1"/>
            </p:cNvSpPr>
            <p:nvPr/>
          </p:nvSpPr>
          <p:spPr bwMode="auto">
            <a:xfrm flipH="1">
              <a:off x="3840" y="2309"/>
              <a:ext cx="565" cy="0"/>
            </a:xfrm>
            <a:prstGeom prst="line">
              <a:avLst/>
            </a:prstGeom>
            <a:noFill/>
            <a:ln w="5"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97" name="Line 92"/>
            <p:cNvSpPr>
              <a:spLocks noChangeShapeType="1"/>
            </p:cNvSpPr>
            <p:nvPr/>
          </p:nvSpPr>
          <p:spPr bwMode="auto">
            <a:xfrm flipH="1">
              <a:off x="1419" y="2317"/>
              <a:ext cx="550" cy="0"/>
            </a:xfrm>
            <a:prstGeom prst="line">
              <a:avLst/>
            </a:prstGeom>
            <a:noFill/>
            <a:ln w="5"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grpSp>
          <p:nvGrpSpPr>
            <p:cNvPr id="98" name="Group 95"/>
            <p:cNvGrpSpPr>
              <a:grpSpLocks/>
            </p:cNvGrpSpPr>
            <p:nvPr/>
          </p:nvGrpSpPr>
          <p:grpSpPr bwMode="auto">
            <a:xfrm>
              <a:off x="991" y="1865"/>
              <a:ext cx="513" cy="163"/>
              <a:chOff x="991" y="1865"/>
              <a:chExt cx="513" cy="163"/>
            </a:xfrm>
          </p:grpSpPr>
          <p:sp>
            <p:nvSpPr>
              <p:cNvPr id="290" name="Rectangle 93"/>
              <p:cNvSpPr>
                <a:spLocks noChangeArrowheads="1"/>
              </p:cNvSpPr>
              <p:nvPr/>
            </p:nvSpPr>
            <p:spPr bwMode="auto">
              <a:xfrm>
                <a:off x="991" y="1865"/>
                <a:ext cx="513" cy="16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1" name="Rectangle 94"/>
              <p:cNvSpPr>
                <a:spLocks noChangeArrowheads="1"/>
              </p:cNvSpPr>
              <p:nvPr/>
            </p:nvSpPr>
            <p:spPr bwMode="auto">
              <a:xfrm>
                <a:off x="991" y="1865"/>
                <a:ext cx="513" cy="163"/>
              </a:xfrm>
              <a:prstGeom prst="rect">
                <a:avLst/>
              </a:prstGeom>
              <a:noFill/>
              <a:ln w="5" cap="rnd">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sp>
          <p:nvSpPr>
            <p:cNvPr id="99" name="Rectangle 96"/>
            <p:cNvSpPr>
              <a:spLocks noChangeArrowheads="1"/>
            </p:cNvSpPr>
            <p:nvPr/>
          </p:nvSpPr>
          <p:spPr bwMode="auto">
            <a:xfrm>
              <a:off x="1003" y="1870"/>
              <a:ext cx="53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700" b="0" i="0" u="none" strike="noStrike" cap="none" normalizeH="0" baseline="0" dirty="0" smtClean="0">
                  <a:ln>
                    <a:noFill/>
                  </a:ln>
                  <a:solidFill>
                    <a:srgbClr val="000000"/>
                  </a:solidFill>
                  <a:effectLst/>
                  <a:latin typeface="Arial" pitchFamily="34" charset="0"/>
                  <a:cs typeface="Arial" pitchFamily="34" charset="0"/>
                </a:rPr>
                <a:t>**RM receiving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0" name="Rectangle 97"/>
            <p:cNvSpPr>
              <a:spLocks noChangeArrowheads="1"/>
            </p:cNvSpPr>
            <p:nvPr/>
          </p:nvSpPr>
          <p:spPr bwMode="auto">
            <a:xfrm>
              <a:off x="1003" y="1943"/>
              <a:ext cx="402"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700" b="0" i="0" u="none" strike="noStrike" cap="none" normalizeH="0" baseline="0" dirty="0" smtClean="0">
                  <a:ln>
                    <a:noFill/>
                  </a:ln>
                  <a:solidFill>
                    <a:srgbClr val="000000"/>
                  </a:solidFill>
                  <a:effectLst/>
                  <a:latin typeface="Arial" pitchFamily="34" charset="0"/>
                  <a:cs typeface="Arial" pitchFamily="34" charset="0"/>
                </a:rPr>
                <a:t>Insp. report</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1" name="Line 98"/>
            <p:cNvSpPr>
              <a:spLocks noChangeShapeType="1"/>
            </p:cNvSpPr>
            <p:nvPr/>
          </p:nvSpPr>
          <p:spPr bwMode="auto">
            <a:xfrm flipV="1">
              <a:off x="1198" y="1720"/>
              <a:ext cx="0" cy="141"/>
            </a:xfrm>
            <a:prstGeom prst="line">
              <a:avLst/>
            </a:prstGeom>
            <a:noFill/>
            <a:ln w="5"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grpSp>
          <p:nvGrpSpPr>
            <p:cNvPr id="102" name="Group 101"/>
            <p:cNvGrpSpPr>
              <a:grpSpLocks/>
            </p:cNvGrpSpPr>
            <p:nvPr/>
          </p:nvGrpSpPr>
          <p:grpSpPr bwMode="auto">
            <a:xfrm>
              <a:off x="615" y="2961"/>
              <a:ext cx="450" cy="158"/>
              <a:chOff x="615" y="2961"/>
              <a:chExt cx="450" cy="158"/>
            </a:xfrm>
          </p:grpSpPr>
          <p:sp>
            <p:nvSpPr>
              <p:cNvPr id="288" name="Rectangle 99"/>
              <p:cNvSpPr>
                <a:spLocks noChangeArrowheads="1"/>
              </p:cNvSpPr>
              <p:nvPr/>
            </p:nvSpPr>
            <p:spPr bwMode="auto">
              <a:xfrm>
                <a:off x="615" y="2961"/>
                <a:ext cx="450" cy="15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9" name="Rectangle 100"/>
              <p:cNvSpPr>
                <a:spLocks noChangeArrowheads="1"/>
              </p:cNvSpPr>
              <p:nvPr/>
            </p:nvSpPr>
            <p:spPr bwMode="auto">
              <a:xfrm>
                <a:off x="615" y="2961"/>
                <a:ext cx="450" cy="158"/>
              </a:xfrm>
              <a:prstGeom prst="rect">
                <a:avLst/>
              </a:prstGeom>
              <a:noFill/>
              <a:ln w="5" cap="rnd">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sp>
          <p:nvSpPr>
            <p:cNvPr id="103" name="Rectangle 102"/>
            <p:cNvSpPr>
              <a:spLocks noChangeArrowheads="1"/>
            </p:cNvSpPr>
            <p:nvPr/>
          </p:nvSpPr>
          <p:spPr bwMode="auto">
            <a:xfrm>
              <a:off x="644" y="2966"/>
              <a:ext cx="431" cy="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700" b="0" i="0" u="none" strike="noStrike" cap="none" normalizeH="0" baseline="0" dirty="0" smtClean="0">
                  <a:ln>
                    <a:noFill/>
                  </a:ln>
                  <a:solidFill>
                    <a:srgbClr val="000000"/>
                  </a:solidFill>
                  <a:effectLst/>
                  <a:latin typeface="Arial" pitchFamily="34" charset="0"/>
                  <a:cs typeface="Arial" pitchFamily="34" charset="0"/>
                </a:rPr>
                <a:t>Inspection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4" name="Rectangle 103"/>
            <p:cNvSpPr>
              <a:spLocks noChangeArrowheads="1"/>
            </p:cNvSpPr>
            <p:nvPr/>
          </p:nvSpPr>
          <p:spPr bwMode="auto">
            <a:xfrm>
              <a:off x="702" y="3038"/>
              <a:ext cx="210" cy="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700" b="0" i="0" u="none" strike="noStrike" cap="none" normalizeH="0" baseline="0" dirty="0" smtClean="0">
                  <a:ln>
                    <a:noFill/>
                  </a:ln>
                  <a:solidFill>
                    <a:srgbClr val="000000"/>
                  </a:solidFill>
                  <a:effectLst/>
                  <a:latin typeface="Arial" pitchFamily="34" charset="0"/>
                  <a:cs typeface="Arial" pitchFamily="34" charset="0"/>
                </a:rPr>
                <a:t>per AAB</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grpSp>
          <p:nvGrpSpPr>
            <p:cNvPr id="105" name="Group 106"/>
            <p:cNvGrpSpPr>
              <a:grpSpLocks/>
            </p:cNvGrpSpPr>
            <p:nvPr/>
          </p:nvGrpSpPr>
          <p:grpSpPr bwMode="auto">
            <a:xfrm>
              <a:off x="1230" y="2961"/>
              <a:ext cx="559" cy="137"/>
              <a:chOff x="1230" y="2961"/>
              <a:chExt cx="559" cy="137"/>
            </a:xfrm>
          </p:grpSpPr>
          <p:sp>
            <p:nvSpPr>
              <p:cNvPr id="286" name="Rectangle 104"/>
              <p:cNvSpPr>
                <a:spLocks noChangeArrowheads="1"/>
              </p:cNvSpPr>
              <p:nvPr/>
            </p:nvSpPr>
            <p:spPr bwMode="auto">
              <a:xfrm>
                <a:off x="1230" y="2961"/>
                <a:ext cx="559" cy="13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7" name="Rectangle 105"/>
              <p:cNvSpPr>
                <a:spLocks noChangeArrowheads="1"/>
              </p:cNvSpPr>
              <p:nvPr/>
            </p:nvSpPr>
            <p:spPr bwMode="auto">
              <a:xfrm>
                <a:off x="1230" y="2961"/>
                <a:ext cx="559" cy="137"/>
              </a:xfrm>
              <a:prstGeom prst="rect">
                <a:avLst/>
              </a:prstGeom>
              <a:noFill/>
              <a:ln w="5" cap="rnd">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sp>
          <p:nvSpPr>
            <p:cNvPr id="106" name="Rectangle 107"/>
            <p:cNvSpPr>
              <a:spLocks noChangeArrowheads="1"/>
            </p:cNvSpPr>
            <p:nvPr/>
          </p:nvSpPr>
          <p:spPr bwMode="auto">
            <a:xfrm>
              <a:off x="1350" y="2966"/>
              <a:ext cx="382"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700" b="0" i="0" u="none" strike="noStrike" cap="none" normalizeH="0" baseline="0" dirty="0" smtClean="0">
                  <a:ln>
                    <a:noFill/>
                  </a:ln>
                  <a:solidFill>
                    <a:srgbClr val="000000"/>
                  </a:solidFill>
                  <a:effectLst/>
                  <a:latin typeface="Arial" pitchFamily="34" charset="0"/>
                  <a:cs typeface="Arial" pitchFamily="34" charset="0"/>
                </a:rPr>
                <a:t>If Rejected</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7" name="Oval 108"/>
            <p:cNvSpPr>
              <a:spLocks noChangeArrowheads="1"/>
            </p:cNvSpPr>
            <p:nvPr/>
          </p:nvSpPr>
          <p:spPr bwMode="auto">
            <a:xfrm>
              <a:off x="1255" y="3226"/>
              <a:ext cx="593" cy="239"/>
            </a:xfrm>
            <a:prstGeom prst="ellipse">
              <a:avLst/>
            </a:prstGeom>
            <a:noFill/>
            <a:ln w="5"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08" name="Rectangle 109"/>
            <p:cNvSpPr>
              <a:spLocks noChangeArrowheads="1"/>
            </p:cNvSpPr>
            <p:nvPr/>
          </p:nvSpPr>
          <p:spPr bwMode="auto">
            <a:xfrm>
              <a:off x="1405" y="3272"/>
              <a:ext cx="353"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700" b="0" i="0" u="none" strike="noStrike" cap="none" normalizeH="0" baseline="0" dirty="0" smtClean="0">
                  <a:ln>
                    <a:noFill/>
                  </a:ln>
                  <a:solidFill>
                    <a:srgbClr val="000000"/>
                  </a:solidFill>
                  <a:effectLst/>
                  <a:latin typeface="Arial" pitchFamily="34" charset="0"/>
                  <a:cs typeface="Arial" pitchFamily="34" charset="0"/>
                </a:rPr>
                <a:t>Return to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9" name="Rectangle 110"/>
            <p:cNvSpPr>
              <a:spLocks noChangeArrowheads="1"/>
            </p:cNvSpPr>
            <p:nvPr/>
          </p:nvSpPr>
          <p:spPr bwMode="auto">
            <a:xfrm>
              <a:off x="1405" y="3345"/>
              <a:ext cx="289"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700" b="0" i="0" u="none" strike="noStrike" cap="none" normalizeH="0" baseline="0" dirty="0" smtClean="0">
                  <a:ln>
                    <a:noFill/>
                  </a:ln>
                  <a:solidFill>
                    <a:srgbClr val="000000"/>
                  </a:solidFill>
                  <a:effectLst/>
                  <a:latin typeface="Arial" pitchFamily="34" charset="0"/>
                  <a:cs typeface="Arial" pitchFamily="34" charset="0"/>
                </a:rPr>
                <a:t>supplier</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10" name="Freeform 111"/>
            <p:cNvSpPr>
              <a:spLocks noEditPoints="1"/>
            </p:cNvSpPr>
            <p:nvPr/>
          </p:nvSpPr>
          <p:spPr bwMode="auto">
            <a:xfrm>
              <a:off x="1506" y="3095"/>
              <a:ext cx="40" cy="136"/>
            </a:xfrm>
            <a:custGeom>
              <a:avLst/>
              <a:gdLst>
                <a:gd name="T0" fmla="*/ 234 w 400"/>
                <a:gd name="T1" fmla="*/ 33 h 1537"/>
                <a:gd name="T2" fmla="*/ 234 w 400"/>
                <a:gd name="T3" fmla="*/ 1204 h 1537"/>
                <a:gd name="T4" fmla="*/ 200 w 400"/>
                <a:gd name="T5" fmla="*/ 1237 h 1537"/>
                <a:gd name="T6" fmla="*/ 167 w 400"/>
                <a:gd name="T7" fmla="*/ 1204 h 1537"/>
                <a:gd name="T8" fmla="*/ 167 w 400"/>
                <a:gd name="T9" fmla="*/ 33 h 1537"/>
                <a:gd name="T10" fmla="*/ 200 w 400"/>
                <a:gd name="T11" fmla="*/ 0 h 1537"/>
                <a:gd name="T12" fmla="*/ 234 w 400"/>
                <a:gd name="T13" fmla="*/ 33 h 1537"/>
                <a:gd name="T14" fmla="*/ 400 w 400"/>
                <a:gd name="T15" fmla="*/ 1137 h 1537"/>
                <a:gd name="T16" fmla="*/ 200 w 400"/>
                <a:gd name="T17" fmla="*/ 1537 h 1537"/>
                <a:gd name="T18" fmla="*/ 0 w 400"/>
                <a:gd name="T19" fmla="*/ 1137 h 1537"/>
                <a:gd name="T20" fmla="*/ 400 w 400"/>
                <a:gd name="T21" fmla="*/ 1137 h 15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0" h="1537">
                  <a:moveTo>
                    <a:pt x="234" y="33"/>
                  </a:moveTo>
                  <a:lnTo>
                    <a:pt x="234" y="1204"/>
                  </a:lnTo>
                  <a:cubicBezTo>
                    <a:pt x="234" y="1223"/>
                    <a:pt x="219" y="1237"/>
                    <a:pt x="200" y="1237"/>
                  </a:cubicBezTo>
                  <a:cubicBezTo>
                    <a:pt x="182" y="1237"/>
                    <a:pt x="167" y="1223"/>
                    <a:pt x="167" y="1204"/>
                  </a:cubicBezTo>
                  <a:lnTo>
                    <a:pt x="167" y="33"/>
                  </a:lnTo>
                  <a:cubicBezTo>
                    <a:pt x="167" y="15"/>
                    <a:pt x="182" y="0"/>
                    <a:pt x="200" y="0"/>
                  </a:cubicBezTo>
                  <a:cubicBezTo>
                    <a:pt x="219" y="0"/>
                    <a:pt x="234" y="15"/>
                    <a:pt x="234" y="33"/>
                  </a:cubicBezTo>
                  <a:close/>
                  <a:moveTo>
                    <a:pt x="400" y="1137"/>
                  </a:moveTo>
                  <a:lnTo>
                    <a:pt x="200" y="1537"/>
                  </a:lnTo>
                  <a:lnTo>
                    <a:pt x="0" y="1137"/>
                  </a:lnTo>
                  <a:lnTo>
                    <a:pt x="400" y="1137"/>
                  </a:lnTo>
                  <a:close/>
                </a:path>
              </a:pathLst>
            </a:custGeom>
            <a:solidFill>
              <a:srgbClr val="000000"/>
            </a:solidFill>
            <a:ln w="1" cap="flat">
              <a:solidFill>
                <a:srgbClr val="000000"/>
              </a:solidFill>
              <a:prstDash val="solid"/>
              <a:bevel/>
              <a:headEnd/>
              <a:tailEnd/>
            </a:ln>
          </p:spPr>
          <p:txBody>
            <a:bodyPr vert="horz" wrap="square" lIns="91440" tIns="45720" rIns="91440" bIns="45720" numCol="1" anchor="t" anchorCtr="0" compatLnSpc="1">
              <a:prstTxWarp prst="textNoShape">
                <a:avLst/>
              </a:prstTxWarp>
            </a:bodyPr>
            <a:lstStyle/>
            <a:p>
              <a:endParaRPr lang="en-US" dirty="0"/>
            </a:p>
          </p:txBody>
        </p:sp>
        <p:sp>
          <p:nvSpPr>
            <p:cNvPr id="111" name="Freeform 112"/>
            <p:cNvSpPr>
              <a:spLocks noEditPoints="1"/>
            </p:cNvSpPr>
            <p:nvPr/>
          </p:nvSpPr>
          <p:spPr bwMode="auto">
            <a:xfrm>
              <a:off x="1062" y="2999"/>
              <a:ext cx="168" cy="36"/>
            </a:xfrm>
            <a:custGeom>
              <a:avLst/>
              <a:gdLst>
                <a:gd name="T0" fmla="*/ 33 w 1673"/>
                <a:gd name="T1" fmla="*/ 167 h 400"/>
                <a:gd name="T2" fmla="*/ 1340 w 1673"/>
                <a:gd name="T3" fmla="*/ 167 h 400"/>
                <a:gd name="T4" fmla="*/ 1373 w 1673"/>
                <a:gd name="T5" fmla="*/ 200 h 400"/>
                <a:gd name="T6" fmla="*/ 1340 w 1673"/>
                <a:gd name="T7" fmla="*/ 234 h 400"/>
                <a:gd name="T8" fmla="*/ 33 w 1673"/>
                <a:gd name="T9" fmla="*/ 234 h 400"/>
                <a:gd name="T10" fmla="*/ 0 w 1673"/>
                <a:gd name="T11" fmla="*/ 200 h 400"/>
                <a:gd name="T12" fmla="*/ 33 w 1673"/>
                <a:gd name="T13" fmla="*/ 167 h 400"/>
                <a:gd name="T14" fmla="*/ 1273 w 1673"/>
                <a:gd name="T15" fmla="*/ 0 h 400"/>
                <a:gd name="T16" fmla="*/ 1673 w 1673"/>
                <a:gd name="T17" fmla="*/ 200 h 400"/>
                <a:gd name="T18" fmla="*/ 1273 w 1673"/>
                <a:gd name="T19" fmla="*/ 400 h 400"/>
                <a:gd name="T20" fmla="*/ 1273 w 1673"/>
                <a:gd name="T21" fmla="*/ 0 h 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73" h="400">
                  <a:moveTo>
                    <a:pt x="33" y="167"/>
                  </a:moveTo>
                  <a:lnTo>
                    <a:pt x="1340" y="167"/>
                  </a:lnTo>
                  <a:cubicBezTo>
                    <a:pt x="1359" y="167"/>
                    <a:pt x="1373" y="182"/>
                    <a:pt x="1373" y="200"/>
                  </a:cubicBezTo>
                  <a:cubicBezTo>
                    <a:pt x="1373" y="219"/>
                    <a:pt x="1359" y="234"/>
                    <a:pt x="1340" y="234"/>
                  </a:cubicBezTo>
                  <a:lnTo>
                    <a:pt x="33" y="234"/>
                  </a:lnTo>
                  <a:cubicBezTo>
                    <a:pt x="15" y="234"/>
                    <a:pt x="0" y="219"/>
                    <a:pt x="0" y="200"/>
                  </a:cubicBezTo>
                  <a:cubicBezTo>
                    <a:pt x="0" y="182"/>
                    <a:pt x="15" y="167"/>
                    <a:pt x="33" y="167"/>
                  </a:cubicBezTo>
                  <a:close/>
                  <a:moveTo>
                    <a:pt x="1273" y="0"/>
                  </a:moveTo>
                  <a:lnTo>
                    <a:pt x="1673" y="200"/>
                  </a:lnTo>
                  <a:lnTo>
                    <a:pt x="1273" y="400"/>
                  </a:lnTo>
                  <a:lnTo>
                    <a:pt x="1273" y="0"/>
                  </a:lnTo>
                  <a:close/>
                </a:path>
              </a:pathLst>
            </a:custGeom>
            <a:solidFill>
              <a:srgbClr val="000000"/>
            </a:solidFill>
            <a:ln w="1" cap="flat">
              <a:solidFill>
                <a:srgbClr val="000000"/>
              </a:solidFill>
              <a:prstDash val="solid"/>
              <a:bevel/>
              <a:headEnd/>
              <a:tailEnd/>
            </a:ln>
          </p:spPr>
          <p:txBody>
            <a:bodyPr vert="horz" wrap="square" lIns="91440" tIns="45720" rIns="91440" bIns="45720" numCol="1" anchor="t" anchorCtr="0" compatLnSpc="1">
              <a:prstTxWarp prst="textNoShape">
                <a:avLst/>
              </a:prstTxWarp>
            </a:bodyPr>
            <a:lstStyle/>
            <a:p>
              <a:endParaRPr lang="en-US" dirty="0"/>
            </a:p>
          </p:txBody>
        </p:sp>
        <p:sp>
          <p:nvSpPr>
            <p:cNvPr id="112" name="Rectangle 113"/>
            <p:cNvSpPr>
              <a:spLocks noChangeArrowheads="1"/>
            </p:cNvSpPr>
            <p:nvPr/>
          </p:nvSpPr>
          <p:spPr bwMode="auto">
            <a:xfrm>
              <a:off x="584" y="2850"/>
              <a:ext cx="1428" cy="700"/>
            </a:xfrm>
            <a:prstGeom prst="rect">
              <a:avLst/>
            </a:prstGeom>
            <a:noFill/>
            <a:ln w="5" cap="rnd">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13" name="Rectangle 114"/>
            <p:cNvSpPr>
              <a:spLocks noChangeArrowheads="1"/>
            </p:cNvSpPr>
            <p:nvPr/>
          </p:nvSpPr>
          <p:spPr bwMode="auto">
            <a:xfrm>
              <a:off x="604" y="2856"/>
              <a:ext cx="34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300" b="1" i="0" u="none" strike="noStrike" cap="none" normalizeH="0" baseline="0" dirty="0" smtClean="0">
                  <a:ln>
                    <a:noFill/>
                  </a:ln>
                  <a:solidFill>
                    <a:srgbClr val="000000"/>
                  </a:solidFill>
                  <a:effectLst/>
                  <a:latin typeface="Arial" pitchFamily="34" charset="0"/>
                  <a:cs typeface="Arial" pitchFamily="34" charset="0"/>
                </a:rPr>
                <a:t>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grpSp>
          <p:nvGrpSpPr>
            <p:cNvPr id="114" name="Group 117"/>
            <p:cNvGrpSpPr>
              <a:grpSpLocks/>
            </p:cNvGrpSpPr>
            <p:nvPr/>
          </p:nvGrpSpPr>
          <p:grpSpPr bwMode="auto">
            <a:xfrm>
              <a:off x="2509" y="2923"/>
              <a:ext cx="603" cy="188"/>
              <a:chOff x="2509" y="2923"/>
              <a:chExt cx="603" cy="188"/>
            </a:xfrm>
          </p:grpSpPr>
          <p:sp>
            <p:nvSpPr>
              <p:cNvPr id="284" name="Rectangle 115"/>
              <p:cNvSpPr>
                <a:spLocks noChangeArrowheads="1"/>
              </p:cNvSpPr>
              <p:nvPr/>
            </p:nvSpPr>
            <p:spPr bwMode="auto">
              <a:xfrm>
                <a:off x="2509" y="2923"/>
                <a:ext cx="603" cy="1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5" name="Rectangle 116"/>
              <p:cNvSpPr>
                <a:spLocks noChangeArrowheads="1"/>
              </p:cNvSpPr>
              <p:nvPr/>
            </p:nvSpPr>
            <p:spPr bwMode="auto">
              <a:xfrm>
                <a:off x="2509" y="2923"/>
                <a:ext cx="603" cy="188"/>
              </a:xfrm>
              <a:prstGeom prst="rect">
                <a:avLst/>
              </a:prstGeom>
              <a:noFill/>
              <a:ln w="5" cap="rnd">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sp>
          <p:nvSpPr>
            <p:cNvPr id="115" name="Rectangle 118"/>
            <p:cNvSpPr>
              <a:spLocks noChangeArrowheads="1"/>
            </p:cNvSpPr>
            <p:nvPr/>
          </p:nvSpPr>
          <p:spPr bwMode="auto">
            <a:xfrm>
              <a:off x="2521" y="2927"/>
              <a:ext cx="611"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700" b="0" i="0" u="none" strike="noStrike" cap="none" normalizeH="0" baseline="0" dirty="0" smtClean="0">
                  <a:ln>
                    <a:noFill/>
                  </a:ln>
                  <a:solidFill>
                    <a:srgbClr val="000000"/>
                  </a:solidFill>
                  <a:effectLst/>
                  <a:latin typeface="Arial" pitchFamily="34" charset="0"/>
                  <a:cs typeface="Arial" pitchFamily="34" charset="0"/>
                </a:rPr>
                <a:t>Inspection as per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16" name="Rectangle 119"/>
            <p:cNvSpPr>
              <a:spLocks noChangeArrowheads="1"/>
            </p:cNvSpPr>
            <p:nvPr/>
          </p:nvSpPr>
          <p:spPr bwMode="auto">
            <a:xfrm>
              <a:off x="2521" y="3000"/>
              <a:ext cx="455" cy="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700" b="0" i="0" u="none" strike="noStrike" cap="none" normalizeH="0" baseline="0" dirty="0" smtClean="0">
                  <a:ln>
                    <a:noFill/>
                  </a:ln>
                  <a:solidFill>
                    <a:srgbClr val="000000"/>
                  </a:solidFill>
                  <a:effectLst/>
                  <a:latin typeface="Arial" pitchFamily="34" charset="0"/>
                  <a:cs typeface="Arial" pitchFamily="34" charset="0"/>
                </a:rPr>
                <a:t>Operation layout</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17" name="Line 120"/>
            <p:cNvSpPr>
              <a:spLocks noChangeShapeType="1"/>
            </p:cNvSpPr>
            <p:nvPr/>
          </p:nvSpPr>
          <p:spPr bwMode="auto">
            <a:xfrm>
              <a:off x="3112" y="2995"/>
              <a:ext cx="195" cy="0"/>
            </a:xfrm>
            <a:prstGeom prst="line">
              <a:avLst/>
            </a:prstGeom>
            <a:noFill/>
            <a:ln w="5"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18" name="Freeform 121"/>
            <p:cNvSpPr>
              <a:spLocks noEditPoints="1"/>
            </p:cNvSpPr>
            <p:nvPr/>
          </p:nvSpPr>
          <p:spPr bwMode="auto">
            <a:xfrm>
              <a:off x="3298" y="2978"/>
              <a:ext cx="173" cy="35"/>
            </a:xfrm>
            <a:custGeom>
              <a:avLst/>
              <a:gdLst>
                <a:gd name="T0" fmla="*/ 33 w 1721"/>
                <a:gd name="T1" fmla="*/ 167 h 400"/>
                <a:gd name="T2" fmla="*/ 1388 w 1721"/>
                <a:gd name="T3" fmla="*/ 167 h 400"/>
                <a:gd name="T4" fmla="*/ 1421 w 1721"/>
                <a:gd name="T5" fmla="*/ 200 h 400"/>
                <a:gd name="T6" fmla="*/ 1388 w 1721"/>
                <a:gd name="T7" fmla="*/ 234 h 400"/>
                <a:gd name="T8" fmla="*/ 33 w 1721"/>
                <a:gd name="T9" fmla="*/ 234 h 400"/>
                <a:gd name="T10" fmla="*/ 0 w 1721"/>
                <a:gd name="T11" fmla="*/ 200 h 400"/>
                <a:gd name="T12" fmla="*/ 33 w 1721"/>
                <a:gd name="T13" fmla="*/ 167 h 400"/>
                <a:gd name="T14" fmla="*/ 1321 w 1721"/>
                <a:gd name="T15" fmla="*/ 0 h 400"/>
                <a:gd name="T16" fmla="*/ 1721 w 1721"/>
                <a:gd name="T17" fmla="*/ 200 h 400"/>
                <a:gd name="T18" fmla="*/ 1321 w 1721"/>
                <a:gd name="T19" fmla="*/ 400 h 400"/>
                <a:gd name="T20" fmla="*/ 1321 w 1721"/>
                <a:gd name="T21" fmla="*/ 0 h 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21" h="400">
                  <a:moveTo>
                    <a:pt x="33" y="167"/>
                  </a:moveTo>
                  <a:lnTo>
                    <a:pt x="1388" y="167"/>
                  </a:lnTo>
                  <a:cubicBezTo>
                    <a:pt x="1407" y="167"/>
                    <a:pt x="1421" y="182"/>
                    <a:pt x="1421" y="200"/>
                  </a:cubicBezTo>
                  <a:cubicBezTo>
                    <a:pt x="1421" y="219"/>
                    <a:pt x="1407" y="234"/>
                    <a:pt x="1388" y="234"/>
                  </a:cubicBezTo>
                  <a:lnTo>
                    <a:pt x="33" y="234"/>
                  </a:lnTo>
                  <a:cubicBezTo>
                    <a:pt x="15" y="234"/>
                    <a:pt x="0" y="219"/>
                    <a:pt x="0" y="200"/>
                  </a:cubicBezTo>
                  <a:cubicBezTo>
                    <a:pt x="0" y="182"/>
                    <a:pt x="15" y="167"/>
                    <a:pt x="33" y="167"/>
                  </a:cubicBezTo>
                  <a:close/>
                  <a:moveTo>
                    <a:pt x="1321" y="0"/>
                  </a:moveTo>
                  <a:lnTo>
                    <a:pt x="1721" y="200"/>
                  </a:lnTo>
                  <a:lnTo>
                    <a:pt x="1321" y="400"/>
                  </a:lnTo>
                  <a:lnTo>
                    <a:pt x="1321" y="0"/>
                  </a:lnTo>
                  <a:close/>
                </a:path>
              </a:pathLst>
            </a:custGeom>
            <a:solidFill>
              <a:srgbClr val="000000"/>
            </a:solidFill>
            <a:ln w="1" cap="flat">
              <a:solidFill>
                <a:srgbClr val="000000"/>
              </a:solidFill>
              <a:prstDash val="solid"/>
              <a:bevel/>
              <a:headEnd/>
              <a:tailEnd/>
            </a:ln>
          </p:spPr>
          <p:txBody>
            <a:bodyPr vert="horz" wrap="square" lIns="91440" tIns="45720" rIns="91440" bIns="45720" numCol="1" anchor="t" anchorCtr="0" compatLnSpc="1">
              <a:prstTxWarp prst="textNoShape">
                <a:avLst/>
              </a:prstTxWarp>
            </a:bodyPr>
            <a:lstStyle/>
            <a:p>
              <a:endParaRPr lang="en-US" dirty="0"/>
            </a:p>
          </p:txBody>
        </p:sp>
        <p:grpSp>
          <p:nvGrpSpPr>
            <p:cNvPr id="119" name="Group 124"/>
            <p:cNvGrpSpPr>
              <a:grpSpLocks/>
            </p:cNvGrpSpPr>
            <p:nvPr/>
          </p:nvGrpSpPr>
          <p:grpSpPr bwMode="auto">
            <a:xfrm>
              <a:off x="3112" y="2799"/>
              <a:ext cx="660" cy="102"/>
              <a:chOff x="3112" y="2799"/>
              <a:chExt cx="660" cy="102"/>
            </a:xfrm>
          </p:grpSpPr>
          <p:sp>
            <p:nvSpPr>
              <p:cNvPr id="282" name="Rectangle 122"/>
              <p:cNvSpPr>
                <a:spLocks noChangeArrowheads="1"/>
              </p:cNvSpPr>
              <p:nvPr/>
            </p:nvSpPr>
            <p:spPr bwMode="auto">
              <a:xfrm>
                <a:off x="3112" y="2799"/>
                <a:ext cx="660" cy="10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3" name="Rectangle 123"/>
              <p:cNvSpPr>
                <a:spLocks noChangeArrowheads="1"/>
              </p:cNvSpPr>
              <p:nvPr/>
            </p:nvSpPr>
            <p:spPr bwMode="auto">
              <a:xfrm>
                <a:off x="3112" y="2799"/>
                <a:ext cx="660" cy="102"/>
              </a:xfrm>
              <a:prstGeom prst="rect">
                <a:avLst/>
              </a:prstGeom>
              <a:noFill/>
              <a:ln w="5" cap="rnd">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sp>
          <p:nvSpPr>
            <p:cNvPr id="120" name="Rectangle 125"/>
            <p:cNvSpPr>
              <a:spLocks noChangeArrowheads="1"/>
            </p:cNvSpPr>
            <p:nvPr/>
          </p:nvSpPr>
          <p:spPr bwMode="auto">
            <a:xfrm>
              <a:off x="3124" y="2804"/>
              <a:ext cx="59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700" b="0" i="0" u="none" strike="noStrike" cap="none" normalizeH="0" baseline="0" dirty="0" smtClean="0">
                  <a:ln>
                    <a:noFill/>
                  </a:ln>
                  <a:solidFill>
                    <a:srgbClr val="000000"/>
                  </a:solidFill>
                  <a:effectLst/>
                  <a:latin typeface="Arial" pitchFamily="34" charset="0"/>
                  <a:cs typeface="Arial" pitchFamily="34" charset="0"/>
                </a:rPr>
                <a:t>Not ok , Rejected</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grpSp>
          <p:nvGrpSpPr>
            <p:cNvPr id="121" name="Group 128"/>
            <p:cNvGrpSpPr>
              <a:grpSpLocks/>
            </p:cNvGrpSpPr>
            <p:nvPr/>
          </p:nvGrpSpPr>
          <p:grpSpPr bwMode="auto">
            <a:xfrm>
              <a:off x="3460" y="2918"/>
              <a:ext cx="491" cy="248"/>
              <a:chOff x="3460" y="2918"/>
              <a:chExt cx="491" cy="248"/>
            </a:xfrm>
          </p:grpSpPr>
          <p:sp>
            <p:nvSpPr>
              <p:cNvPr id="280" name="Oval 126"/>
              <p:cNvSpPr>
                <a:spLocks noChangeArrowheads="1"/>
              </p:cNvSpPr>
              <p:nvPr/>
            </p:nvSpPr>
            <p:spPr bwMode="auto">
              <a:xfrm>
                <a:off x="3460" y="2918"/>
                <a:ext cx="491" cy="248"/>
              </a:xfrm>
              <a:prstGeom prst="ellipse">
                <a:avLst/>
              </a:prstGeom>
              <a:solidFill>
                <a:srgbClr val="FFFFFF"/>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81" name="Oval 127"/>
              <p:cNvSpPr>
                <a:spLocks noChangeArrowheads="1"/>
              </p:cNvSpPr>
              <p:nvPr/>
            </p:nvSpPr>
            <p:spPr bwMode="auto">
              <a:xfrm>
                <a:off x="3460" y="2918"/>
                <a:ext cx="491" cy="248"/>
              </a:xfrm>
              <a:prstGeom prst="ellipse">
                <a:avLst/>
              </a:prstGeom>
              <a:noFill/>
              <a:ln w="5"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sp>
          <p:nvSpPr>
            <p:cNvPr id="122" name="Rectangle 129"/>
            <p:cNvSpPr>
              <a:spLocks noChangeArrowheads="1"/>
            </p:cNvSpPr>
            <p:nvPr/>
          </p:nvSpPr>
          <p:spPr bwMode="auto">
            <a:xfrm>
              <a:off x="3546" y="2974"/>
              <a:ext cx="332"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700" b="0" i="0" u="none" strike="noStrike" cap="none" normalizeH="0" baseline="0" dirty="0" smtClean="0">
                  <a:ln>
                    <a:noFill/>
                  </a:ln>
                  <a:solidFill>
                    <a:srgbClr val="000000"/>
                  </a:solidFill>
                  <a:effectLst/>
                  <a:latin typeface="Arial" pitchFamily="34" charset="0"/>
                  <a:cs typeface="Arial" pitchFamily="34" charset="0"/>
                </a:rPr>
                <a:t>If rework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23" name="Rectangle 130"/>
            <p:cNvSpPr>
              <a:spLocks noChangeArrowheads="1"/>
            </p:cNvSpPr>
            <p:nvPr/>
          </p:nvSpPr>
          <p:spPr bwMode="auto">
            <a:xfrm>
              <a:off x="3546" y="3046"/>
              <a:ext cx="302"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700" b="0" i="0" u="none" strike="noStrike" cap="none" normalizeH="0" baseline="0" dirty="0" smtClean="0">
                  <a:ln>
                    <a:noFill/>
                  </a:ln>
                  <a:solidFill>
                    <a:srgbClr val="000000"/>
                  </a:solidFill>
                  <a:effectLst/>
                  <a:latin typeface="Arial" pitchFamily="34" charset="0"/>
                  <a:cs typeface="Arial" pitchFamily="34" charset="0"/>
                </a:rPr>
                <a:t>possible</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grpSp>
          <p:nvGrpSpPr>
            <p:cNvPr id="124" name="Group 133"/>
            <p:cNvGrpSpPr>
              <a:grpSpLocks/>
            </p:cNvGrpSpPr>
            <p:nvPr/>
          </p:nvGrpSpPr>
          <p:grpSpPr bwMode="auto">
            <a:xfrm>
              <a:off x="4151" y="2927"/>
              <a:ext cx="455" cy="196"/>
              <a:chOff x="4151" y="2927"/>
              <a:chExt cx="455" cy="196"/>
            </a:xfrm>
          </p:grpSpPr>
          <p:sp>
            <p:nvSpPr>
              <p:cNvPr id="278" name="Oval 131"/>
              <p:cNvSpPr>
                <a:spLocks noChangeArrowheads="1"/>
              </p:cNvSpPr>
              <p:nvPr/>
            </p:nvSpPr>
            <p:spPr bwMode="auto">
              <a:xfrm>
                <a:off x="4151" y="2927"/>
                <a:ext cx="455" cy="196"/>
              </a:xfrm>
              <a:prstGeom prst="ellipse">
                <a:avLst/>
              </a:prstGeom>
              <a:solidFill>
                <a:srgbClr val="FFFFFF"/>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79" name="Oval 132"/>
              <p:cNvSpPr>
                <a:spLocks noChangeArrowheads="1"/>
              </p:cNvSpPr>
              <p:nvPr/>
            </p:nvSpPr>
            <p:spPr bwMode="auto">
              <a:xfrm>
                <a:off x="4151" y="2927"/>
                <a:ext cx="455" cy="196"/>
              </a:xfrm>
              <a:prstGeom prst="ellipse">
                <a:avLst/>
              </a:prstGeom>
              <a:noFill/>
              <a:ln w="5"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sp>
          <p:nvSpPr>
            <p:cNvPr id="125" name="Rectangle 134"/>
            <p:cNvSpPr>
              <a:spLocks noChangeArrowheads="1"/>
            </p:cNvSpPr>
            <p:nvPr/>
          </p:nvSpPr>
          <p:spPr bwMode="auto">
            <a:xfrm>
              <a:off x="4258" y="3038"/>
              <a:ext cx="281"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700" b="0" i="0" u="none" strike="noStrike" cap="none" normalizeH="0" baseline="0" dirty="0" smtClean="0">
                  <a:ln>
                    <a:noFill/>
                  </a:ln>
                  <a:solidFill>
                    <a:srgbClr val="000000"/>
                  </a:solidFill>
                  <a:effectLst/>
                  <a:latin typeface="Arial" pitchFamily="34" charset="0"/>
                  <a:cs typeface="Arial" pitchFamily="34" charset="0"/>
                </a:rPr>
                <a:t>Rework</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grpSp>
          <p:nvGrpSpPr>
            <p:cNvPr id="126" name="Group 137"/>
            <p:cNvGrpSpPr>
              <a:grpSpLocks/>
            </p:cNvGrpSpPr>
            <p:nvPr/>
          </p:nvGrpSpPr>
          <p:grpSpPr bwMode="auto">
            <a:xfrm>
              <a:off x="3503" y="3345"/>
              <a:ext cx="438" cy="193"/>
              <a:chOff x="3503" y="3345"/>
              <a:chExt cx="438" cy="193"/>
            </a:xfrm>
          </p:grpSpPr>
          <p:sp>
            <p:nvSpPr>
              <p:cNvPr id="276" name="Oval 135"/>
              <p:cNvSpPr>
                <a:spLocks noChangeArrowheads="1"/>
              </p:cNvSpPr>
              <p:nvPr/>
            </p:nvSpPr>
            <p:spPr bwMode="auto">
              <a:xfrm>
                <a:off x="3503" y="3345"/>
                <a:ext cx="438" cy="193"/>
              </a:xfrm>
              <a:prstGeom prst="ellipse">
                <a:avLst/>
              </a:prstGeom>
              <a:solidFill>
                <a:srgbClr val="FFFFFF"/>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77" name="Oval 136"/>
              <p:cNvSpPr>
                <a:spLocks noChangeArrowheads="1"/>
              </p:cNvSpPr>
              <p:nvPr/>
            </p:nvSpPr>
            <p:spPr bwMode="auto">
              <a:xfrm>
                <a:off x="3503" y="3345"/>
                <a:ext cx="438" cy="193"/>
              </a:xfrm>
              <a:prstGeom prst="ellipse">
                <a:avLst/>
              </a:prstGeom>
              <a:noFill/>
              <a:ln w="5"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sp>
          <p:nvSpPr>
            <p:cNvPr id="127" name="Rectangle 138"/>
            <p:cNvSpPr>
              <a:spLocks noChangeArrowheads="1"/>
            </p:cNvSpPr>
            <p:nvPr/>
          </p:nvSpPr>
          <p:spPr bwMode="auto">
            <a:xfrm>
              <a:off x="3646" y="3405"/>
              <a:ext cx="22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700" b="0" i="0" u="none" strike="noStrike" cap="none" normalizeH="0" baseline="0" dirty="0" smtClean="0">
                  <a:ln>
                    <a:noFill/>
                  </a:ln>
                  <a:solidFill>
                    <a:srgbClr val="000000"/>
                  </a:solidFill>
                  <a:effectLst/>
                  <a:latin typeface="Arial" pitchFamily="34" charset="0"/>
                  <a:cs typeface="Arial" pitchFamily="34" charset="0"/>
                </a:rPr>
                <a:t>Scrap</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28" name="Freeform 139"/>
            <p:cNvSpPr>
              <a:spLocks noEditPoints="1"/>
            </p:cNvSpPr>
            <p:nvPr/>
          </p:nvSpPr>
          <p:spPr bwMode="auto">
            <a:xfrm>
              <a:off x="3709" y="3164"/>
              <a:ext cx="40" cy="181"/>
            </a:xfrm>
            <a:custGeom>
              <a:avLst/>
              <a:gdLst>
                <a:gd name="T0" fmla="*/ 117 w 200"/>
                <a:gd name="T1" fmla="*/ 16 h 1032"/>
                <a:gd name="T2" fmla="*/ 117 w 200"/>
                <a:gd name="T3" fmla="*/ 866 h 1032"/>
                <a:gd name="T4" fmla="*/ 100 w 200"/>
                <a:gd name="T5" fmla="*/ 882 h 1032"/>
                <a:gd name="T6" fmla="*/ 84 w 200"/>
                <a:gd name="T7" fmla="*/ 866 h 1032"/>
                <a:gd name="T8" fmla="*/ 84 w 200"/>
                <a:gd name="T9" fmla="*/ 16 h 1032"/>
                <a:gd name="T10" fmla="*/ 100 w 200"/>
                <a:gd name="T11" fmla="*/ 0 h 1032"/>
                <a:gd name="T12" fmla="*/ 117 w 200"/>
                <a:gd name="T13" fmla="*/ 16 h 1032"/>
                <a:gd name="T14" fmla="*/ 200 w 200"/>
                <a:gd name="T15" fmla="*/ 832 h 1032"/>
                <a:gd name="T16" fmla="*/ 100 w 200"/>
                <a:gd name="T17" fmla="*/ 1032 h 1032"/>
                <a:gd name="T18" fmla="*/ 0 w 200"/>
                <a:gd name="T19" fmla="*/ 832 h 1032"/>
                <a:gd name="T20" fmla="*/ 200 w 200"/>
                <a:gd name="T21" fmla="*/ 832 h 10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0" h="1032">
                  <a:moveTo>
                    <a:pt x="117" y="16"/>
                  </a:moveTo>
                  <a:lnTo>
                    <a:pt x="117" y="866"/>
                  </a:lnTo>
                  <a:cubicBezTo>
                    <a:pt x="117" y="875"/>
                    <a:pt x="110" y="882"/>
                    <a:pt x="100" y="882"/>
                  </a:cubicBezTo>
                  <a:cubicBezTo>
                    <a:pt x="91" y="882"/>
                    <a:pt x="84" y="875"/>
                    <a:pt x="84" y="866"/>
                  </a:cubicBezTo>
                  <a:lnTo>
                    <a:pt x="84" y="16"/>
                  </a:lnTo>
                  <a:cubicBezTo>
                    <a:pt x="84" y="7"/>
                    <a:pt x="91" y="0"/>
                    <a:pt x="100" y="0"/>
                  </a:cubicBezTo>
                  <a:cubicBezTo>
                    <a:pt x="110" y="0"/>
                    <a:pt x="117" y="7"/>
                    <a:pt x="117" y="16"/>
                  </a:cubicBezTo>
                  <a:close/>
                  <a:moveTo>
                    <a:pt x="200" y="832"/>
                  </a:moveTo>
                  <a:lnTo>
                    <a:pt x="100" y="1032"/>
                  </a:lnTo>
                  <a:lnTo>
                    <a:pt x="0" y="832"/>
                  </a:lnTo>
                  <a:lnTo>
                    <a:pt x="200" y="832"/>
                  </a:lnTo>
                  <a:close/>
                </a:path>
              </a:pathLst>
            </a:custGeom>
            <a:solidFill>
              <a:srgbClr val="000000"/>
            </a:solidFill>
            <a:ln w="1" cap="flat">
              <a:solidFill>
                <a:srgbClr val="000000"/>
              </a:solidFill>
              <a:prstDash val="solid"/>
              <a:bevel/>
              <a:headEnd/>
              <a:tailEnd/>
            </a:ln>
          </p:spPr>
          <p:txBody>
            <a:bodyPr vert="horz" wrap="square" lIns="91440" tIns="45720" rIns="91440" bIns="45720" numCol="1" anchor="t" anchorCtr="0" compatLnSpc="1">
              <a:prstTxWarp prst="textNoShape">
                <a:avLst/>
              </a:prstTxWarp>
            </a:bodyPr>
            <a:lstStyle/>
            <a:p>
              <a:endParaRPr lang="en-US" dirty="0"/>
            </a:p>
          </p:txBody>
        </p:sp>
        <p:grpSp>
          <p:nvGrpSpPr>
            <p:cNvPr id="129" name="Group 142"/>
            <p:cNvGrpSpPr>
              <a:grpSpLocks/>
            </p:cNvGrpSpPr>
            <p:nvPr/>
          </p:nvGrpSpPr>
          <p:grpSpPr bwMode="auto">
            <a:xfrm>
              <a:off x="4765" y="2936"/>
              <a:ext cx="476" cy="162"/>
              <a:chOff x="4765" y="2936"/>
              <a:chExt cx="476" cy="162"/>
            </a:xfrm>
          </p:grpSpPr>
          <p:sp>
            <p:nvSpPr>
              <p:cNvPr id="274" name="Rectangle 140"/>
              <p:cNvSpPr>
                <a:spLocks noChangeArrowheads="1"/>
              </p:cNvSpPr>
              <p:nvPr/>
            </p:nvSpPr>
            <p:spPr bwMode="auto">
              <a:xfrm>
                <a:off x="4765" y="2936"/>
                <a:ext cx="476" cy="16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5" name="Rectangle 141"/>
              <p:cNvSpPr>
                <a:spLocks noChangeArrowheads="1"/>
              </p:cNvSpPr>
              <p:nvPr/>
            </p:nvSpPr>
            <p:spPr bwMode="auto">
              <a:xfrm>
                <a:off x="4765" y="2936"/>
                <a:ext cx="476" cy="162"/>
              </a:xfrm>
              <a:prstGeom prst="rect">
                <a:avLst/>
              </a:prstGeom>
              <a:noFill/>
              <a:ln w="5" cap="rnd">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sp>
          <p:nvSpPr>
            <p:cNvPr id="130" name="Rectangle 143"/>
            <p:cNvSpPr>
              <a:spLocks noChangeArrowheads="1"/>
            </p:cNvSpPr>
            <p:nvPr/>
          </p:nvSpPr>
          <p:spPr bwMode="auto">
            <a:xfrm>
              <a:off x="4777" y="2941"/>
              <a:ext cx="240"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700" b="0" i="0" u="none" strike="noStrike" cap="none" normalizeH="0" baseline="0" dirty="0" smtClean="0">
                  <a:ln>
                    <a:noFill/>
                  </a:ln>
                  <a:solidFill>
                    <a:srgbClr val="000000"/>
                  </a:solidFill>
                  <a:effectLst/>
                  <a:latin typeface="Arial" pitchFamily="34" charset="0"/>
                  <a:cs typeface="Arial" pitchFamily="34" charset="0"/>
                </a:rPr>
                <a:t>100%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31" name="Rectangle 144"/>
            <p:cNvSpPr>
              <a:spLocks noChangeArrowheads="1"/>
            </p:cNvSpPr>
            <p:nvPr/>
          </p:nvSpPr>
          <p:spPr bwMode="auto">
            <a:xfrm>
              <a:off x="4777" y="3013"/>
              <a:ext cx="481"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700" b="0" i="0" u="none" strike="noStrike" cap="none" normalizeH="0" baseline="0" dirty="0" smtClean="0">
                  <a:ln>
                    <a:noFill/>
                  </a:ln>
                  <a:solidFill>
                    <a:srgbClr val="000000"/>
                  </a:solidFill>
                  <a:effectLst/>
                  <a:latin typeface="Arial" pitchFamily="34" charset="0"/>
                  <a:cs typeface="Arial" pitchFamily="34" charset="0"/>
                </a:rPr>
                <a:t>Re-inspection</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grpSp>
          <p:nvGrpSpPr>
            <p:cNvPr id="132" name="Group 147"/>
            <p:cNvGrpSpPr>
              <a:grpSpLocks/>
            </p:cNvGrpSpPr>
            <p:nvPr/>
          </p:nvGrpSpPr>
          <p:grpSpPr bwMode="auto">
            <a:xfrm>
              <a:off x="4796" y="3358"/>
              <a:ext cx="466" cy="214"/>
              <a:chOff x="4796" y="3358"/>
              <a:chExt cx="466" cy="214"/>
            </a:xfrm>
          </p:grpSpPr>
          <p:sp>
            <p:nvSpPr>
              <p:cNvPr id="272" name="Oval 145"/>
              <p:cNvSpPr>
                <a:spLocks noChangeArrowheads="1"/>
              </p:cNvSpPr>
              <p:nvPr/>
            </p:nvSpPr>
            <p:spPr bwMode="auto">
              <a:xfrm>
                <a:off x="4796" y="3358"/>
                <a:ext cx="466" cy="214"/>
              </a:xfrm>
              <a:prstGeom prst="ellipse">
                <a:avLst/>
              </a:prstGeom>
              <a:solidFill>
                <a:srgbClr val="FFFFFF"/>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73" name="Oval 146"/>
              <p:cNvSpPr>
                <a:spLocks noChangeArrowheads="1"/>
              </p:cNvSpPr>
              <p:nvPr/>
            </p:nvSpPr>
            <p:spPr bwMode="auto">
              <a:xfrm>
                <a:off x="4796" y="3358"/>
                <a:ext cx="466" cy="214"/>
              </a:xfrm>
              <a:prstGeom prst="ellipse">
                <a:avLst/>
              </a:prstGeom>
              <a:noFill/>
              <a:ln w="5"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sp>
          <p:nvSpPr>
            <p:cNvPr id="133" name="Rectangle 148"/>
            <p:cNvSpPr>
              <a:spLocks noChangeArrowheads="1"/>
            </p:cNvSpPr>
            <p:nvPr/>
          </p:nvSpPr>
          <p:spPr bwMode="auto">
            <a:xfrm>
              <a:off x="4876" y="3394"/>
              <a:ext cx="203"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700" b="0" i="0" u="none" strike="noStrike" cap="none" normalizeH="0" baseline="0" dirty="0" smtClean="0">
                  <a:ln>
                    <a:noFill/>
                  </a:ln>
                  <a:solidFill>
                    <a:srgbClr val="000000"/>
                  </a:solidFill>
                  <a:effectLst/>
                  <a:latin typeface="Arial" pitchFamily="34" charset="0"/>
                  <a:cs typeface="Arial" pitchFamily="34" charset="0"/>
                </a:rPr>
                <a:t>Next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34" name="Rectangle 149"/>
            <p:cNvSpPr>
              <a:spLocks noChangeArrowheads="1"/>
            </p:cNvSpPr>
            <p:nvPr/>
          </p:nvSpPr>
          <p:spPr bwMode="auto">
            <a:xfrm>
              <a:off x="4876" y="3466"/>
              <a:ext cx="338"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700" b="0" i="0" u="none" strike="noStrike" cap="none" normalizeH="0" baseline="0" dirty="0" smtClean="0">
                  <a:ln>
                    <a:noFill/>
                  </a:ln>
                  <a:solidFill>
                    <a:srgbClr val="000000"/>
                  </a:solidFill>
                  <a:effectLst/>
                  <a:latin typeface="Arial" pitchFamily="34" charset="0"/>
                  <a:cs typeface="Arial" pitchFamily="34" charset="0"/>
                </a:rPr>
                <a:t>operation</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35" name="Freeform 150"/>
            <p:cNvSpPr>
              <a:spLocks noEditPoints="1"/>
            </p:cNvSpPr>
            <p:nvPr/>
          </p:nvSpPr>
          <p:spPr bwMode="auto">
            <a:xfrm>
              <a:off x="5008" y="3104"/>
              <a:ext cx="41" cy="258"/>
            </a:xfrm>
            <a:custGeom>
              <a:avLst/>
              <a:gdLst>
                <a:gd name="T0" fmla="*/ 117 w 200"/>
                <a:gd name="T1" fmla="*/ 16 h 1468"/>
                <a:gd name="T2" fmla="*/ 117 w 200"/>
                <a:gd name="T3" fmla="*/ 1302 h 1468"/>
                <a:gd name="T4" fmla="*/ 100 w 200"/>
                <a:gd name="T5" fmla="*/ 1318 h 1468"/>
                <a:gd name="T6" fmla="*/ 84 w 200"/>
                <a:gd name="T7" fmla="*/ 1302 h 1468"/>
                <a:gd name="T8" fmla="*/ 84 w 200"/>
                <a:gd name="T9" fmla="*/ 16 h 1468"/>
                <a:gd name="T10" fmla="*/ 100 w 200"/>
                <a:gd name="T11" fmla="*/ 0 h 1468"/>
                <a:gd name="T12" fmla="*/ 117 w 200"/>
                <a:gd name="T13" fmla="*/ 16 h 1468"/>
                <a:gd name="T14" fmla="*/ 200 w 200"/>
                <a:gd name="T15" fmla="*/ 1268 h 1468"/>
                <a:gd name="T16" fmla="*/ 100 w 200"/>
                <a:gd name="T17" fmla="*/ 1468 h 1468"/>
                <a:gd name="T18" fmla="*/ 0 w 200"/>
                <a:gd name="T19" fmla="*/ 1268 h 1468"/>
                <a:gd name="T20" fmla="*/ 200 w 200"/>
                <a:gd name="T21" fmla="*/ 1268 h 14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0" h="1468">
                  <a:moveTo>
                    <a:pt x="117" y="16"/>
                  </a:moveTo>
                  <a:lnTo>
                    <a:pt x="117" y="1302"/>
                  </a:lnTo>
                  <a:cubicBezTo>
                    <a:pt x="117" y="1311"/>
                    <a:pt x="110" y="1318"/>
                    <a:pt x="100" y="1318"/>
                  </a:cubicBezTo>
                  <a:cubicBezTo>
                    <a:pt x="91" y="1318"/>
                    <a:pt x="84" y="1311"/>
                    <a:pt x="84" y="1302"/>
                  </a:cubicBezTo>
                  <a:lnTo>
                    <a:pt x="84" y="16"/>
                  </a:lnTo>
                  <a:cubicBezTo>
                    <a:pt x="84" y="7"/>
                    <a:pt x="91" y="0"/>
                    <a:pt x="100" y="0"/>
                  </a:cubicBezTo>
                  <a:cubicBezTo>
                    <a:pt x="110" y="0"/>
                    <a:pt x="117" y="7"/>
                    <a:pt x="117" y="16"/>
                  </a:cubicBezTo>
                  <a:close/>
                  <a:moveTo>
                    <a:pt x="200" y="1268"/>
                  </a:moveTo>
                  <a:lnTo>
                    <a:pt x="100" y="1468"/>
                  </a:lnTo>
                  <a:lnTo>
                    <a:pt x="0" y="1268"/>
                  </a:lnTo>
                  <a:lnTo>
                    <a:pt x="200" y="1268"/>
                  </a:lnTo>
                  <a:close/>
                </a:path>
              </a:pathLst>
            </a:custGeom>
            <a:solidFill>
              <a:srgbClr val="000000"/>
            </a:solidFill>
            <a:ln w="1" cap="flat">
              <a:solidFill>
                <a:srgbClr val="000000"/>
              </a:solidFill>
              <a:prstDash val="solid"/>
              <a:bevel/>
              <a:headEnd/>
              <a:tailEnd/>
            </a:ln>
          </p:spPr>
          <p:txBody>
            <a:bodyPr vert="horz" wrap="square" lIns="91440" tIns="45720" rIns="91440" bIns="45720" numCol="1" anchor="t" anchorCtr="0" compatLnSpc="1">
              <a:prstTxWarp prst="textNoShape">
                <a:avLst/>
              </a:prstTxWarp>
            </a:bodyPr>
            <a:lstStyle/>
            <a:p>
              <a:endParaRPr lang="en-US" dirty="0"/>
            </a:p>
          </p:txBody>
        </p:sp>
        <p:sp>
          <p:nvSpPr>
            <p:cNvPr id="136" name="Freeform 151"/>
            <p:cNvSpPr>
              <a:spLocks noEditPoints="1"/>
            </p:cNvSpPr>
            <p:nvPr/>
          </p:nvSpPr>
          <p:spPr bwMode="auto">
            <a:xfrm>
              <a:off x="3729" y="3217"/>
              <a:ext cx="1298" cy="35"/>
            </a:xfrm>
            <a:custGeom>
              <a:avLst/>
              <a:gdLst>
                <a:gd name="T0" fmla="*/ 6440 w 6457"/>
                <a:gd name="T1" fmla="*/ 117 h 200"/>
                <a:gd name="T2" fmla="*/ 167 w 6457"/>
                <a:gd name="T3" fmla="*/ 117 h 200"/>
                <a:gd name="T4" fmla="*/ 150 w 6457"/>
                <a:gd name="T5" fmla="*/ 100 h 200"/>
                <a:gd name="T6" fmla="*/ 167 w 6457"/>
                <a:gd name="T7" fmla="*/ 84 h 200"/>
                <a:gd name="T8" fmla="*/ 6440 w 6457"/>
                <a:gd name="T9" fmla="*/ 84 h 200"/>
                <a:gd name="T10" fmla="*/ 6457 w 6457"/>
                <a:gd name="T11" fmla="*/ 100 h 200"/>
                <a:gd name="T12" fmla="*/ 6440 w 6457"/>
                <a:gd name="T13" fmla="*/ 117 h 200"/>
                <a:gd name="T14" fmla="*/ 200 w 6457"/>
                <a:gd name="T15" fmla="*/ 200 h 200"/>
                <a:gd name="T16" fmla="*/ 0 w 6457"/>
                <a:gd name="T17" fmla="*/ 100 h 200"/>
                <a:gd name="T18" fmla="*/ 200 w 6457"/>
                <a:gd name="T19" fmla="*/ 0 h 200"/>
                <a:gd name="T20" fmla="*/ 200 w 6457"/>
                <a:gd name="T21" fmla="*/ 20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457" h="200">
                  <a:moveTo>
                    <a:pt x="6440" y="117"/>
                  </a:moveTo>
                  <a:lnTo>
                    <a:pt x="167" y="117"/>
                  </a:lnTo>
                  <a:cubicBezTo>
                    <a:pt x="158" y="117"/>
                    <a:pt x="150" y="110"/>
                    <a:pt x="150" y="100"/>
                  </a:cubicBezTo>
                  <a:cubicBezTo>
                    <a:pt x="150" y="91"/>
                    <a:pt x="158" y="84"/>
                    <a:pt x="167" y="84"/>
                  </a:cubicBezTo>
                  <a:lnTo>
                    <a:pt x="6440" y="84"/>
                  </a:lnTo>
                  <a:cubicBezTo>
                    <a:pt x="6450" y="84"/>
                    <a:pt x="6457" y="91"/>
                    <a:pt x="6457" y="100"/>
                  </a:cubicBezTo>
                  <a:cubicBezTo>
                    <a:pt x="6457" y="110"/>
                    <a:pt x="6450" y="117"/>
                    <a:pt x="6440" y="117"/>
                  </a:cubicBezTo>
                  <a:close/>
                  <a:moveTo>
                    <a:pt x="200" y="200"/>
                  </a:moveTo>
                  <a:lnTo>
                    <a:pt x="0" y="100"/>
                  </a:lnTo>
                  <a:lnTo>
                    <a:pt x="200" y="0"/>
                  </a:lnTo>
                  <a:lnTo>
                    <a:pt x="200" y="200"/>
                  </a:lnTo>
                  <a:close/>
                </a:path>
              </a:pathLst>
            </a:custGeom>
            <a:solidFill>
              <a:srgbClr val="000000"/>
            </a:solidFill>
            <a:ln w="1" cap="flat">
              <a:solidFill>
                <a:srgbClr val="000000"/>
              </a:solidFill>
              <a:prstDash val="solid"/>
              <a:bevel/>
              <a:headEnd/>
              <a:tailEnd/>
            </a:ln>
          </p:spPr>
          <p:txBody>
            <a:bodyPr vert="horz" wrap="square" lIns="91440" tIns="45720" rIns="91440" bIns="45720" numCol="1" anchor="t" anchorCtr="0" compatLnSpc="1">
              <a:prstTxWarp prst="textNoShape">
                <a:avLst/>
              </a:prstTxWarp>
            </a:bodyPr>
            <a:lstStyle/>
            <a:p>
              <a:endParaRPr lang="en-US" dirty="0"/>
            </a:p>
          </p:txBody>
        </p:sp>
        <p:sp>
          <p:nvSpPr>
            <p:cNvPr id="137" name="Rectangle 152"/>
            <p:cNvSpPr>
              <a:spLocks noChangeArrowheads="1"/>
            </p:cNvSpPr>
            <p:nvPr/>
          </p:nvSpPr>
          <p:spPr bwMode="auto">
            <a:xfrm>
              <a:off x="4179" y="3251"/>
              <a:ext cx="24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700" b="0" i="0" u="none" strike="noStrike" cap="none" normalizeH="0" baseline="0" dirty="0" smtClean="0">
                  <a:ln>
                    <a:noFill/>
                  </a:ln>
                  <a:solidFill>
                    <a:srgbClr val="000000"/>
                  </a:solidFill>
                  <a:effectLst/>
                  <a:latin typeface="Arial" pitchFamily="34" charset="0"/>
                  <a:cs typeface="Arial" pitchFamily="34" charset="0"/>
                </a:rPr>
                <a:t>Not ok</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38" name="Rectangle 153"/>
            <p:cNvSpPr>
              <a:spLocks noChangeArrowheads="1"/>
            </p:cNvSpPr>
            <p:nvPr/>
          </p:nvSpPr>
          <p:spPr bwMode="auto">
            <a:xfrm>
              <a:off x="5061" y="3256"/>
              <a:ext cx="12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700" b="0" i="0" u="none" strike="noStrike" cap="none" normalizeH="0" baseline="0" dirty="0" smtClean="0">
                  <a:ln>
                    <a:noFill/>
                  </a:ln>
                  <a:solidFill>
                    <a:srgbClr val="000000"/>
                  </a:solidFill>
                  <a:effectLst/>
                  <a:latin typeface="Arial" pitchFamily="34" charset="0"/>
                  <a:cs typeface="Arial" pitchFamily="34" charset="0"/>
                </a:rPr>
                <a:t>Ok</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39" name="Rectangle 154"/>
            <p:cNvSpPr>
              <a:spLocks noChangeArrowheads="1"/>
            </p:cNvSpPr>
            <p:nvPr/>
          </p:nvSpPr>
          <p:spPr bwMode="auto">
            <a:xfrm>
              <a:off x="2334" y="2752"/>
              <a:ext cx="2975" cy="870"/>
            </a:xfrm>
            <a:prstGeom prst="rect">
              <a:avLst/>
            </a:prstGeom>
            <a:noFill/>
            <a:ln w="5" cap="rnd">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40" name="Rectangle 155"/>
            <p:cNvSpPr>
              <a:spLocks noChangeArrowheads="1"/>
            </p:cNvSpPr>
            <p:nvPr/>
          </p:nvSpPr>
          <p:spPr bwMode="auto">
            <a:xfrm>
              <a:off x="2347" y="2757"/>
              <a:ext cx="52"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700" b="0" i="0" u="none" strike="noStrike" cap="none" normalizeH="0" baseline="0" dirty="0" smtClean="0">
                  <a:ln>
                    <a:noFill/>
                  </a:ln>
                  <a:solidFill>
                    <a:srgbClr val="000000"/>
                  </a:solidFill>
                  <a:effectLst/>
                  <a:latin typeface="Arial" pitchFamily="34" charset="0"/>
                  <a:cs typeface="Arial" pitchFamily="34" charset="0"/>
                </a:rPr>
                <a:t>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41" name="Rectangle 156"/>
            <p:cNvSpPr>
              <a:spLocks noChangeArrowheads="1"/>
            </p:cNvSpPr>
            <p:nvPr/>
          </p:nvSpPr>
          <p:spPr bwMode="auto">
            <a:xfrm>
              <a:off x="2504" y="3268"/>
              <a:ext cx="261"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700" b="1" i="0" u="none" strike="noStrike" cap="none" normalizeH="0" baseline="0" dirty="0" smtClean="0">
                  <a:ln>
                    <a:noFill/>
                  </a:ln>
                  <a:solidFill>
                    <a:srgbClr val="000000"/>
                  </a:solidFill>
                  <a:effectLst/>
                  <a:latin typeface="Arial" pitchFamily="34" charset="0"/>
                  <a:cs typeface="Arial" pitchFamily="34" charset="0"/>
                </a:rPr>
                <a:t>Note :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42" name="Rectangle 157"/>
            <p:cNvSpPr>
              <a:spLocks noChangeArrowheads="1"/>
            </p:cNvSpPr>
            <p:nvPr/>
          </p:nvSpPr>
          <p:spPr bwMode="auto">
            <a:xfrm>
              <a:off x="2504" y="3329"/>
              <a:ext cx="208"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3" name="Rectangle 158"/>
            <p:cNvSpPr>
              <a:spLocks noChangeArrowheads="1"/>
            </p:cNvSpPr>
            <p:nvPr/>
          </p:nvSpPr>
          <p:spPr bwMode="auto">
            <a:xfrm>
              <a:off x="2504" y="3344"/>
              <a:ext cx="701"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700" b="0" i="0" u="none" strike="noStrike" cap="none" normalizeH="0" baseline="0" dirty="0" smtClean="0">
                  <a:ln>
                    <a:noFill/>
                  </a:ln>
                  <a:solidFill>
                    <a:srgbClr val="000000"/>
                  </a:solidFill>
                  <a:effectLst/>
                  <a:latin typeface="Arial" pitchFamily="34" charset="0"/>
                  <a:cs typeface="Arial" pitchFamily="34" charset="0"/>
                </a:rPr>
                <a:t>Tags to be provided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44" name="Rectangle 159"/>
            <p:cNvSpPr>
              <a:spLocks noChangeArrowheads="1"/>
            </p:cNvSpPr>
            <p:nvPr/>
          </p:nvSpPr>
          <p:spPr bwMode="auto">
            <a:xfrm>
              <a:off x="2504" y="3416"/>
              <a:ext cx="927"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700" b="0" i="0" u="none" strike="noStrike" cap="none" normalizeH="0" baseline="0" dirty="0" smtClean="0">
                  <a:ln>
                    <a:noFill/>
                  </a:ln>
                  <a:solidFill>
                    <a:srgbClr val="000000"/>
                  </a:solidFill>
                  <a:effectLst/>
                  <a:latin typeface="Arial" pitchFamily="34" charset="0"/>
                  <a:cs typeface="Arial" pitchFamily="34" charset="0"/>
                </a:rPr>
                <a:t>for OK, Rework, Inspection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45" name="Rectangle 160"/>
            <p:cNvSpPr>
              <a:spLocks noChangeArrowheads="1"/>
            </p:cNvSpPr>
            <p:nvPr/>
          </p:nvSpPr>
          <p:spPr bwMode="auto">
            <a:xfrm>
              <a:off x="2504" y="3489"/>
              <a:ext cx="407"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700" b="0" i="0" u="none" strike="noStrike" cap="none" normalizeH="0" baseline="0" dirty="0" smtClean="0">
                  <a:ln>
                    <a:noFill/>
                  </a:ln>
                  <a:solidFill>
                    <a:srgbClr val="000000"/>
                  </a:solidFill>
                  <a:effectLst/>
                  <a:latin typeface="Arial" pitchFamily="34" charset="0"/>
                  <a:cs typeface="Arial" pitchFamily="34" charset="0"/>
                </a:rPr>
                <a:t>&amp; Rejection</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grpSp>
          <p:nvGrpSpPr>
            <p:cNvPr id="146" name="Group 163"/>
            <p:cNvGrpSpPr>
              <a:grpSpLocks/>
            </p:cNvGrpSpPr>
            <p:nvPr/>
          </p:nvGrpSpPr>
          <p:grpSpPr bwMode="auto">
            <a:xfrm>
              <a:off x="1789" y="3682"/>
              <a:ext cx="196" cy="95"/>
              <a:chOff x="1789" y="3682"/>
              <a:chExt cx="196" cy="95"/>
            </a:xfrm>
          </p:grpSpPr>
          <p:sp>
            <p:nvSpPr>
              <p:cNvPr id="270" name="Rectangle 161"/>
              <p:cNvSpPr>
                <a:spLocks noChangeArrowheads="1"/>
              </p:cNvSpPr>
              <p:nvPr/>
            </p:nvSpPr>
            <p:spPr bwMode="auto">
              <a:xfrm>
                <a:off x="1789" y="3682"/>
                <a:ext cx="196" cy="9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1" name="Rectangle 162"/>
              <p:cNvSpPr>
                <a:spLocks noChangeArrowheads="1"/>
              </p:cNvSpPr>
              <p:nvPr/>
            </p:nvSpPr>
            <p:spPr bwMode="auto">
              <a:xfrm>
                <a:off x="1789" y="3682"/>
                <a:ext cx="196" cy="95"/>
              </a:xfrm>
              <a:prstGeom prst="rect">
                <a:avLst/>
              </a:prstGeom>
              <a:noFill/>
              <a:ln w="5" cap="rnd">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47" name="Group 166"/>
            <p:cNvGrpSpPr>
              <a:grpSpLocks/>
            </p:cNvGrpSpPr>
            <p:nvPr/>
          </p:nvGrpSpPr>
          <p:grpSpPr bwMode="auto">
            <a:xfrm>
              <a:off x="1795" y="3686"/>
              <a:ext cx="185" cy="86"/>
              <a:chOff x="1795" y="3686"/>
              <a:chExt cx="185" cy="86"/>
            </a:xfrm>
          </p:grpSpPr>
          <p:sp>
            <p:nvSpPr>
              <p:cNvPr id="268" name="Oval 164"/>
              <p:cNvSpPr>
                <a:spLocks noChangeArrowheads="1"/>
              </p:cNvSpPr>
              <p:nvPr/>
            </p:nvSpPr>
            <p:spPr bwMode="auto">
              <a:xfrm>
                <a:off x="1795" y="3686"/>
                <a:ext cx="185" cy="86"/>
              </a:xfrm>
              <a:prstGeom prst="ellipse">
                <a:avLst/>
              </a:prstGeom>
              <a:solidFill>
                <a:srgbClr val="FFFFFF"/>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69" name="Oval 165"/>
              <p:cNvSpPr>
                <a:spLocks noChangeArrowheads="1"/>
              </p:cNvSpPr>
              <p:nvPr/>
            </p:nvSpPr>
            <p:spPr bwMode="auto">
              <a:xfrm>
                <a:off x="1795" y="3686"/>
                <a:ext cx="185" cy="86"/>
              </a:xfrm>
              <a:prstGeom prst="ellipse">
                <a:avLst/>
              </a:prstGeom>
              <a:noFill/>
              <a:ln w="5"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48" name="Group 169"/>
            <p:cNvGrpSpPr>
              <a:grpSpLocks/>
            </p:cNvGrpSpPr>
            <p:nvPr/>
          </p:nvGrpSpPr>
          <p:grpSpPr bwMode="auto">
            <a:xfrm>
              <a:off x="1821" y="3802"/>
              <a:ext cx="138" cy="85"/>
              <a:chOff x="1821" y="3802"/>
              <a:chExt cx="138" cy="85"/>
            </a:xfrm>
          </p:grpSpPr>
          <p:sp>
            <p:nvSpPr>
              <p:cNvPr id="266" name="Oval 167"/>
              <p:cNvSpPr>
                <a:spLocks noChangeArrowheads="1"/>
              </p:cNvSpPr>
              <p:nvPr/>
            </p:nvSpPr>
            <p:spPr bwMode="auto">
              <a:xfrm>
                <a:off x="1821" y="3802"/>
                <a:ext cx="138" cy="85"/>
              </a:xfrm>
              <a:prstGeom prst="ellipse">
                <a:avLst/>
              </a:prstGeom>
              <a:solidFill>
                <a:srgbClr val="FFFFFF"/>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67" name="Oval 168"/>
              <p:cNvSpPr>
                <a:spLocks noChangeArrowheads="1"/>
              </p:cNvSpPr>
              <p:nvPr/>
            </p:nvSpPr>
            <p:spPr bwMode="auto">
              <a:xfrm>
                <a:off x="1821" y="3802"/>
                <a:ext cx="138" cy="85"/>
              </a:xfrm>
              <a:prstGeom prst="ellipse">
                <a:avLst/>
              </a:prstGeom>
              <a:noFill/>
              <a:ln w="5"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49" name="Group 172"/>
            <p:cNvGrpSpPr>
              <a:grpSpLocks/>
            </p:cNvGrpSpPr>
            <p:nvPr/>
          </p:nvGrpSpPr>
          <p:grpSpPr bwMode="auto">
            <a:xfrm>
              <a:off x="2773" y="3802"/>
              <a:ext cx="154" cy="76"/>
              <a:chOff x="2773" y="3802"/>
              <a:chExt cx="154" cy="76"/>
            </a:xfrm>
          </p:grpSpPr>
          <p:sp>
            <p:nvSpPr>
              <p:cNvPr id="264" name="Rectangle 170"/>
              <p:cNvSpPr>
                <a:spLocks noChangeArrowheads="1"/>
              </p:cNvSpPr>
              <p:nvPr/>
            </p:nvSpPr>
            <p:spPr bwMode="auto">
              <a:xfrm>
                <a:off x="2773" y="3802"/>
                <a:ext cx="154" cy="7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5" name="Rectangle 171"/>
              <p:cNvSpPr>
                <a:spLocks noChangeArrowheads="1"/>
              </p:cNvSpPr>
              <p:nvPr/>
            </p:nvSpPr>
            <p:spPr bwMode="auto">
              <a:xfrm>
                <a:off x="2773" y="3802"/>
                <a:ext cx="154" cy="76"/>
              </a:xfrm>
              <a:prstGeom prst="rect">
                <a:avLst/>
              </a:prstGeom>
              <a:noFill/>
              <a:ln w="5" cap="rnd">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50" name="Group 175"/>
            <p:cNvGrpSpPr>
              <a:grpSpLocks/>
            </p:cNvGrpSpPr>
            <p:nvPr/>
          </p:nvGrpSpPr>
          <p:grpSpPr bwMode="auto">
            <a:xfrm>
              <a:off x="2900" y="3686"/>
              <a:ext cx="175" cy="73"/>
              <a:chOff x="2900" y="3686"/>
              <a:chExt cx="175" cy="73"/>
            </a:xfrm>
          </p:grpSpPr>
          <p:sp>
            <p:nvSpPr>
              <p:cNvPr id="262" name="Freeform 173"/>
              <p:cNvSpPr>
                <a:spLocks/>
              </p:cNvSpPr>
              <p:nvPr/>
            </p:nvSpPr>
            <p:spPr bwMode="auto">
              <a:xfrm>
                <a:off x="2900" y="3686"/>
                <a:ext cx="175" cy="73"/>
              </a:xfrm>
              <a:custGeom>
                <a:avLst/>
                <a:gdLst>
                  <a:gd name="T0" fmla="*/ 88 w 175"/>
                  <a:gd name="T1" fmla="*/ 0 h 73"/>
                  <a:gd name="T2" fmla="*/ 0 w 175"/>
                  <a:gd name="T3" fmla="*/ 73 h 73"/>
                  <a:gd name="T4" fmla="*/ 175 w 175"/>
                  <a:gd name="T5" fmla="*/ 73 h 73"/>
                  <a:gd name="T6" fmla="*/ 88 w 175"/>
                  <a:gd name="T7" fmla="*/ 0 h 73"/>
                </a:gdLst>
                <a:ahLst/>
                <a:cxnLst>
                  <a:cxn ang="0">
                    <a:pos x="T0" y="T1"/>
                  </a:cxn>
                  <a:cxn ang="0">
                    <a:pos x="T2" y="T3"/>
                  </a:cxn>
                  <a:cxn ang="0">
                    <a:pos x="T4" y="T5"/>
                  </a:cxn>
                  <a:cxn ang="0">
                    <a:pos x="T6" y="T7"/>
                  </a:cxn>
                </a:cxnLst>
                <a:rect l="0" t="0" r="r" b="b"/>
                <a:pathLst>
                  <a:path w="175" h="73">
                    <a:moveTo>
                      <a:pt x="88" y="0"/>
                    </a:moveTo>
                    <a:lnTo>
                      <a:pt x="0" y="73"/>
                    </a:lnTo>
                    <a:lnTo>
                      <a:pt x="175" y="73"/>
                    </a:lnTo>
                    <a:lnTo>
                      <a:pt x="8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3" name="Freeform 174"/>
              <p:cNvSpPr>
                <a:spLocks/>
              </p:cNvSpPr>
              <p:nvPr/>
            </p:nvSpPr>
            <p:spPr bwMode="auto">
              <a:xfrm>
                <a:off x="2900" y="3686"/>
                <a:ext cx="175" cy="73"/>
              </a:xfrm>
              <a:custGeom>
                <a:avLst/>
                <a:gdLst>
                  <a:gd name="T0" fmla="*/ 88 w 175"/>
                  <a:gd name="T1" fmla="*/ 0 h 73"/>
                  <a:gd name="T2" fmla="*/ 0 w 175"/>
                  <a:gd name="T3" fmla="*/ 73 h 73"/>
                  <a:gd name="T4" fmla="*/ 175 w 175"/>
                  <a:gd name="T5" fmla="*/ 73 h 73"/>
                  <a:gd name="T6" fmla="*/ 88 w 175"/>
                  <a:gd name="T7" fmla="*/ 0 h 73"/>
                </a:gdLst>
                <a:ahLst/>
                <a:cxnLst>
                  <a:cxn ang="0">
                    <a:pos x="T0" y="T1"/>
                  </a:cxn>
                  <a:cxn ang="0">
                    <a:pos x="T2" y="T3"/>
                  </a:cxn>
                  <a:cxn ang="0">
                    <a:pos x="T4" y="T5"/>
                  </a:cxn>
                  <a:cxn ang="0">
                    <a:pos x="T6" y="T7"/>
                  </a:cxn>
                </a:cxnLst>
                <a:rect l="0" t="0" r="r" b="b"/>
                <a:pathLst>
                  <a:path w="175" h="73">
                    <a:moveTo>
                      <a:pt x="88" y="0"/>
                    </a:moveTo>
                    <a:lnTo>
                      <a:pt x="0" y="73"/>
                    </a:lnTo>
                    <a:lnTo>
                      <a:pt x="175" y="73"/>
                    </a:lnTo>
                    <a:lnTo>
                      <a:pt x="88" y="0"/>
                    </a:lnTo>
                    <a:close/>
                  </a:path>
                </a:pathLst>
              </a:custGeom>
              <a:noFill/>
              <a:ln w="5"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51" name="Group 178"/>
            <p:cNvGrpSpPr>
              <a:grpSpLocks/>
            </p:cNvGrpSpPr>
            <p:nvPr/>
          </p:nvGrpSpPr>
          <p:grpSpPr bwMode="auto">
            <a:xfrm>
              <a:off x="1075" y="1557"/>
              <a:ext cx="271" cy="167"/>
              <a:chOff x="1075" y="1557"/>
              <a:chExt cx="271" cy="167"/>
            </a:xfrm>
          </p:grpSpPr>
          <p:sp>
            <p:nvSpPr>
              <p:cNvPr id="260" name="Rectangle 176"/>
              <p:cNvSpPr>
                <a:spLocks noChangeArrowheads="1"/>
              </p:cNvSpPr>
              <p:nvPr/>
            </p:nvSpPr>
            <p:spPr bwMode="auto">
              <a:xfrm>
                <a:off x="1075" y="1557"/>
                <a:ext cx="271" cy="16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1" name="Rectangle 177"/>
              <p:cNvSpPr>
                <a:spLocks noChangeArrowheads="1"/>
              </p:cNvSpPr>
              <p:nvPr/>
            </p:nvSpPr>
            <p:spPr bwMode="auto">
              <a:xfrm>
                <a:off x="1075" y="1557"/>
                <a:ext cx="271" cy="167"/>
              </a:xfrm>
              <a:prstGeom prst="rect">
                <a:avLst/>
              </a:prstGeom>
              <a:noFill/>
              <a:ln w="5" cap="rnd">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sp>
          <p:nvSpPr>
            <p:cNvPr id="152" name="Rectangle 179"/>
            <p:cNvSpPr>
              <a:spLocks noChangeArrowheads="1"/>
            </p:cNvSpPr>
            <p:nvPr/>
          </p:nvSpPr>
          <p:spPr bwMode="auto">
            <a:xfrm>
              <a:off x="1155" y="1609"/>
              <a:ext cx="117"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700" b="1" i="0" u="none" strike="noStrike" cap="none" normalizeH="0" baseline="0" dirty="0" smtClean="0">
                  <a:ln>
                    <a:noFill/>
                  </a:ln>
                  <a:solidFill>
                    <a:srgbClr val="000000"/>
                  </a:solidFill>
                  <a:effectLst/>
                  <a:latin typeface="Arial" pitchFamily="34" charset="0"/>
                  <a:cs typeface="Arial" pitchFamily="34" charset="0"/>
                </a:rPr>
                <a:t>05</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53" name="Line 180"/>
            <p:cNvSpPr>
              <a:spLocks noChangeShapeType="1"/>
            </p:cNvSpPr>
            <p:nvPr/>
          </p:nvSpPr>
          <p:spPr bwMode="auto">
            <a:xfrm flipV="1">
              <a:off x="1346" y="1626"/>
              <a:ext cx="544" cy="4"/>
            </a:xfrm>
            <a:prstGeom prst="line">
              <a:avLst/>
            </a:prstGeom>
            <a:noFill/>
            <a:ln w="5"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54" name="Rectangle 181"/>
            <p:cNvSpPr>
              <a:spLocks noChangeArrowheads="1"/>
            </p:cNvSpPr>
            <p:nvPr/>
          </p:nvSpPr>
          <p:spPr bwMode="auto">
            <a:xfrm>
              <a:off x="1986" y="1575"/>
              <a:ext cx="117"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700" b="1" i="0" u="none" strike="noStrike" cap="none" normalizeH="0" baseline="0" dirty="0" smtClean="0">
                  <a:ln>
                    <a:noFill/>
                  </a:ln>
                  <a:solidFill>
                    <a:srgbClr val="000000"/>
                  </a:solidFill>
                  <a:effectLst/>
                  <a:latin typeface="Arial" pitchFamily="34" charset="0"/>
                  <a:cs typeface="Arial" pitchFamily="34" charset="0"/>
                </a:rPr>
                <a:t>10</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55" name="Rectangle 182"/>
            <p:cNvSpPr>
              <a:spLocks noChangeArrowheads="1"/>
            </p:cNvSpPr>
            <p:nvPr/>
          </p:nvSpPr>
          <p:spPr bwMode="auto">
            <a:xfrm>
              <a:off x="3683" y="2261"/>
              <a:ext cx="117"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700" b="1" i="0" u="none" strike="noStrike" cap="none" normalizeH="0" baseline="0" dirty="0" smtClean="0">
                  <a:ln>
                    <a:noFill/>
                  </a:ln>
                  <a:solidFill>
                    <a:srgbClr val="000000"/>
                  </a:solidFill>
                  <a:effectLst/>
                  <a:latin typeface="Arial" pitchFamily="34" charset="0"/>
                  <a:cs typeface="Arial" pitchFamily="34" charset="0"/>
                </a:rPr>
                <a:t>30</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56" name="Rectangle 183"/>
            <p:cNvSpPr>
              <a:spLocks noChangeArrowheads="1"/>
            </p:cNvSpPr>
            <p:nvPr/>
          </p:nvSpPr>
          <p:spPr bwMode="auto">
            <a:xfrm>
              <a:off x="2948" y="2274"/>
              <a:ext cx="117"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700" b="1" i="0" u="none" strike="noStrike" cap="none" normalizeH="0" baseline="0" dirty="0" smtClean="0">
                  <a:ln>
                    <a:noFill/>
                  </a:ln>
                  <a:solidFill>
                    <a:srgbClr val="000000"/>
                  </a:solidFill>
                  <a:effectLst/>
                  <a:latin typeface="Arial" pitchFamily="34" charset="0"/>
                  <a:cs typeface="Arial" pitchFamily="34" charset="0"/>
                </a:rPr>
                <a:t>40</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grpSp>
          <p:nvGrpSpPr>
            <p:cNvPr id="158" name="Group 189"/>
            <p:cNvGrpSpPr>
              <a:grpSpLocks/>
            </p:cNvGrpSpPr>
            <p:nvPr/>
          </p:nvGrpSpPr>
          <p:grpSpPr bwMode="auto">
            <a:xfrm>
              <a:off x="2435" y="2266"/>
              <a:ext cx="222" cy="98"/>
              <a:chOff x="2435" y="2266"/>
              <a:chExt cx="222" cy="98"/>
            </a:xfrm>
          </p:grpSpPr>
          <p:sp>
            <p:nvSpPr>
              <p:cNvPr id="256" name="Freeform 187"/>
              <p:cNvSpPr>
                <a:spLocks/>
              </p:cNvSpPr>
              <p:nvPr/>
            </p:nvSpPr>
            <p:spPr bwMode="auto">
              <a:xfrm>
                <a:off x="2435" y="2266"/>
                <a:ext cx="222" cy="98"/>
              </a:xfrm>
              <a:custGeom>
                <a:avLst/>
                <a:gdLst>
                  <a:gd name="T0" fmla="*/ 55 w 222"/>
                  <a:gd name="T1" fmla="*/ 0 h 98"/>
                  <a:gd name="T2" fmla="*/ 55 w 222"/>
                  <a:gd name="T3" fmla="*/ 24 h 98"/>
                  <a:gd name="T4" fmla="*/ 222 w 222"/>
                  <a:gd name="T5" fmla="*/ 24 h 98"/>
                  <a:gd name="T6" fmla="*/ 222 w 222"/>
                  <a:gd name="T7" fmla="*/ 74 h 98"/>
                  <a:gd name="T8" fmla="*/ 55 w 222"/>
                  <a:gd name="T9" fmla="*/ 74 h 98"/>
                  <a:gd name="T10" fmla="*/ 55 w 222"/>
                  <a:gd name="T11" fmla="*/ 98 h 98"/>
                  <a:gd name="T12" fmla="*/ 0 w 222"/>
                  <a:gd name="T13" fmla="*/ 49 h 98"/>
                  <a:gd name="T14" fmla="*/ 55 w 222"/>
                  <a:gd name="T15" fmla="*/ 0 h 9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2" h="98">
                    <a:moveTo>
                      <a:pt x="55" y="0"/>
                    </a:moveTo>
                    <a:lnTo>
                      <a:pt x="55" y="24"/>
                    </a:lnTo>
                    <a:lnTo>
                      <a:pt x="222" y="24"/>
                    </a:lnTo>
                    <a:lnTo>
                      <a:pt x="222" y="74"/>
                    </a:lnTo>
                    <a:lnTo>
                      <a:pt x="55" y="74"/>
                    </a:lnTo>
                    <a:lnTo>
                      <a:pt x="55" y="98"/>
                    </a:lnTo>
                    <a:lnTo>
                      <a:pt x="0" y="49"/>
                    </a:lnTo>
                    <a:lnTo>
                      <a:pt x="5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7" name="Freeform 188"/>
              <p:cNvSpPr>
                <a:spLocks/>
              </p:cNvSpPr>
              <p:nvPr/>
            </p:nvSpPr>
            <p:spPr bwMode="auto">
              <a:xfrm>
                <a:off x="2435" y="2266"/>
                <a:ext cx="222" cy="98"/>
              </a:xfrm>
              <a:custGeom>
                <a:avLst/>
                <a:gdLst>
                  <a:gd name="T0" fmla="*/ 55 w 222"/>
                  <a:gd name="T1" fmla="*/ 0 h 98"/>
                  <a:gd name="T2" fmla="*/ 55 w 222"/>
                  <a:gd name="T3" fmla="*/ 24 h 98"/>
                  <a:gd name="T4" fmla="*/ 222 w 222"/>
                  <a:gd name="T5" fmla="*/ 24 h 98"/>
                  <a:gd name="T6" fmla="*/ 222 w 222"/>
                  <a:gd name="T7" fmla="*/ 74 h 98"/>
                  <a:gd name="T8" fmla="*/ 55 w 222"/>
                  <a:gd name="T9" fmla="*/ 74 h 98"/>
                  <a:gd name="T10" fmla="*/ 55 w 222"/>
                  <a:gd name="T11" fmla="*/ 98 h 98"/>
                  <a:gd name="T12" fmla="*/ 0 w 222"/>
                  <a:gd name="T13" fmla="*/ 49 h 98"/>
                  <a:gd name="T14" fmla="*/ 55 w 222"/>
                  <a:gd name="T15" fmla="*/ 0 h 9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2" h="98">
                    <a:moveTo>
                      <a:pt x="55" y="0"/>
                    </a:moveTo>
                    <a:lnTo>
                      <a:pt x="55" y="24"/>
                    </a:lnTo>
                    <a:lnTo>
                      <a:pt x="222" y="24"/>
                    </a:lnTo>
                    <a:lnTo>
                      <a:pt x="222" y="74"/>
                    </a:lnTo>
                    <a:lnTo>
                      <a:pt x="55" y="74"/>
                    </a:lnTo>
                    <a:lnTo>
                      <a:pt x="55" y="98"/>
                    </a:lnTo>
                    <a:lnTo>
                      <a:pt x="0" y="49"/>
                    </a:lnTo>
                    <a:lnTo>
                      <a:pt x="55" y="0"/>
                    </a:lnTo>
                    <a:close/>
                  </a:path>
                </a:pathLst>
              </a:custGeom>
              <a:noFill/>
              <a:ln w="5"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59" name="Group 192"/>
            <p:cNvGrpSpPr>
              <a:grpSpLocks/>
            </p:cNvGrpSpPr>
            <p:nvPr/>
          </p:nvGrpSpPr>
          <p:grpSpPr bwMode="auto">
            <a:xfrm>
              <a:off x="1113" y="2505"/>
              <a:ext cx="444" cy="162"/>
              <a:chOff x="1113" y="2505"/>
              <a:chExt cx="444" cy="162"/>
            </a:xfrm>
          </p:grpSpPr>
          <p:sp>
            <p:nvSpPr>
              <p:cNvPr id="254" name="Rectangle 190"/>
              <p:cNvSpPr>
                <a:spLocks noChangeArrowheads="1"/>
              </p:cNvSpPr>
              <p:nvPr/>
            </p:nvSpPr>
            <p:spPr bwMode="auto">
              <a:xfrm>
                <a:off x="1113" y="2505"/>
                <a:ext cx="444" cy="16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5" name="Rectangle 191"/>
              <p:cNvSpPr>
                <a:spLocks noChangeArrowheads="1"/>
              </p:cNvSpPr>
              <p:nvPr/>
            </p:nvSpPr>
            <p:spPr bwMode="auto">
              <a:xfrm>
                <a:off x="1113" y="2505"/>
                <a:ext cx="444" cy="162"/>
              </a:xfrm>
              <a:prstGeom prst="rect">
                <a:avLst/>
              </a:prstGeom>
              <a:noFill/>
              <a:ln w="5" cap="rnd">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sp>
          <p:nvSpPr>
            <p:cNvPr id="160" name="Rectangle 193"/>
            <p:cNvSpPr>
              <a:spLocks noChangeArrowheads="1"/>
            </p:cNvSpPr>
            <p:nvPr/>
          </p:nvSpPr>
          <p:spPr bwMode="auto">
            <a:xfrm>
              <a:off x="1126" y="2510"/>
              <a:ext cx="48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700" b="0" i="0" u="none" strike="noStrike" cap="none" normalizeH="0" baseline="0" dirty="0" smtClean="0">
                  <a:ln>
                    <a:noFill/>
                  </a:ln>
                  <a:solidFill>
                    <a:srgbClr val="000000"/>
                  </a:solidFill>
                  <a:effectLst/>
                  <a:latin typeface="Arial" pitchFamily="34" charset="0"/>
                  <a:cs typeface="Arial" pitchFamily="34" charset="0"/>
                </a:rPr>
                <a:t>Pre shipment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61" name="Rectangle 194"/>
            <p:cNvSpPr>
              <a:spLocks noChangeArrowheads="1"/>
            </p:cNvSpPr>
            <p:nvPr/>
          </p:nvSpPr>
          <p:spPr bwMode="auto">
            <a:xfrm>
              <a:off x="1126" y="2583"/>
              <a:ext cx="402"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700" b="0" i="0" u="none" strike="noStrike" cap="none" normalizeH="0" baseline="0" dirty="0" smtClean="0">
                  <a:ln>
                    <a:noFill/>
                  </a:ln>
                  <a:solidFill>
                    <a:srgbClr val="000000"/>
                  </a:solidFill>
                  <a:effectLst/>
                  <a:latin typeface="Arial" pitchFamily="34" charset="0"/>
                  <a:cs typeface="Arial" pitchFamily="34" charset="0"/>
                </a:rPr>
                <a:t>audit report</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62" name="Line 195"/>
            <p:cNvSpPr>
              <a:spLocks noChangeShapeType="1"/>
            </p:cNvSpPr>
            <p:nvPr/>
          </p:nvSpPr>
          <p:spPr bwMode="auto">
            <a:xfrm>
              <a:off x="1288" y="2419"/>
              <a:ext cx="0" cy="86"/>
            </a:xfrm>
            <a:prstGeom prst="line">
              <a:avLst/>
            </a:prstGeom>
            <a:noFill/>
            <a:ln w="5"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grpSp>
          <p:nvGrpSpPr>
            <p:cNvPr id="163" name="Group 198"/>
            <p:cNvGrpSpPr>
              <a:grpSpLocks/>
            </p:cNvGrpSpPr>
            <p:nvPr/>
          </p:nvGrpSpPr>
          <p:grpSpPr bwMode="auto">
            <a:xfrm>
              <a:off x="1579" y="2266"/>
              <a:ext cx="222" cy="98"/>
              <a:chOff x="1579" y="2266"/>
              <a:chExt cx="222" cy="98"/>
            </a:xfrm>
          </p:grpSpPr>
          <p:sp>
            <p:nvSpPr>
              <p:cNvPr id="252" name="Freeform 196"/>
              <p:cNvSpPr>
                <a:spLocks/>
              </p:cNvSpPr>
              <p:nvPr/>
            </p:nvSpPr>
            <p:spPr bwMode="auto">
              <a:xfrm>
                <a:off x="1579" y="2266"/>
                <a:ext cx="222" cy="98"/>
              </a:xfrm>
              <a:custGeom>
                <a:avLst/>
                <a:gdLst>
                  <a:gd name="T0" fmla="*/ 55 w 222"/>
                  <a:gd name="T1" fmla="*/ 0 h 98"/>
                  <a:gd name="T2" fmla="*/ 55 w 222"/>
                  <a:gd name="T3" fmla="*/ 24 h 98"/>
                  <a:gd name="T4" fmla="*/ 222 w 222"/>
                  <a:gd name="T5" fmla="*/ 24 h 98"/>
                  <a:gd name="T6" fmla="*/ 222 w 222"/>
                  <a:gd name="T7" fmla="*/ 74 h 98"/>
                  <a:gd name="T8" fmla="*/ 55 w 222"/>
                  <a:gd name="T9" fmla="*/ 74 h 98"/>
                  <a:gd name="T10" fmla="*/ 55 w 222"/>
                  <a:gd name="T11" fmla="*/ 98 h 98"/>
                  <a:gd name="T12" fmla="*/ 0 w 222"/>
                  <a:gd name="T13" fmla="*/ 49 h 98"/>
                  <a:gd name="T14" fmla="*/ 55 w 222"/>
                  <a:gd name="T15" fmla="*/ 0 h 9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2" h="98">
                    <a:moveTo>
                      <a:pt x="55" y="0"/>
                    </a:moveTo>
                    <a:lnTo>
                      <a:pt x="55" y="24"/>
                    </a:lnTo>
                    <a:lnTo>
                      <a:pt x="222" y="24"/>
                    </a:lnTo>
                    <a:lnTo>
                      <a:pt x="222" y="74"/>
                    </a:lnTo>
                    <a:lnTo>
                      <a:pt x="55" y="74"/>
                    </a:lnTo>
                    <a:lnTo>
                      <a:pt x="55" y="98"/>
                    </a:lnTo>
                    <a:lnTo>
                      <a:pt x="0" y="49"/>
                    </a:lnTo>
                    <a:lnTo>
                      <a:pt x="5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3" name="Freeform 197"/>
              <p:cNvSpPr>
                <a:spLocks/>
              </p:cNvSpPr>
              <p:nvPr/>
            </p:nvSpPr>
            <p:spPr bwMode="auto">
              <a:xfrm>
                <a:off x="1579" y="2266"/>
                <a:ext cx="222" cy="98"/>
              </a:xfrm>
              <a:custGeom>
                <a:avLst/>
                <a:gdLst>
                  <a:gd name="T0" fmla="*/ 55 w 222"/>
                  <a:gd name="T1" fmla="*/ 0 h 98"/>
                  <a:gd name="T2" fmla="*/ 55 w 222"/>
                  <a:gd name="T3" fmla="*/ 24 h 98"/>
                  <a:gd name="T4" fmla="*/ 222 w 222"/>
                  <a:gd name="T5" fmla="*/ 24 h 98"/>
                  <a:gd name="T6" fmla="*/ 222 w 222"/>
                  <a:gd name="T7" fmla="*/ 74 h 98"/>
                  <a:gd name="T8" fmla="*/ 55 w 222"/>
                  <a:gd name="T9" fmla="*/ 74 h 98"/>
                  <a:gd name="T10" fmla="*/ 55 w 222"/>
                  <a:gd name="T11" fmla="*/ 98 h 98"/>
                  <a:gd name="T12" fmla="*/ 0 w 222"/>
                  <a:gd name="T13" fmla="*/ 49 h 98"/>
                  <a:gd name="T14" fmla="*/ 55 w 222"/>
                  <a:gd name="T15" fmla="*/ 0 h 9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2" h="98">
                    <a:moveTo>
                      <a:pt x="55" y="0"/>
                    </a:moveTo>
                    <a:lnTo>
                      <a:pt x="55" y="24"/>
                    </a:lnTo>
                    <a:lnTo>
                      <a:pt x="222" y="24"/>
                    </a:lnTo>
                    <a:lnTo>
                      <a:pt x="222" y="74"/>
                    </a:lnTo>
                    <a:lnTo>
                      <a:pt x="55" y="74"/>
                    </a:lnTo>
                    <a:lnTo>
                      <a:pt x="55" y="98"/>
                    </a:lnTo>
                    <a:lnTo>
                      <a:pt x="0" y="49"/>
                    </a:lnTo>
                    <a:lnTo>
                      <a:pt x="55" y="0"/>
                    </a:lnTo>
                    <a:close/>
                  </a:path>
                </a:pathLst>
              </a:custGeom>
              <a:noFill/>
              <a:ln w="5"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sp>
          <p:nvSpPr>
            <p:cNvPr id="164" name="Rectangle 199"/>
            <p:cNvSpPr>
              <a:spLocks noChangeArrowheads="1"/>
            </p:cNvSpPr>
            <p:nvPr/>
          </p:nvSpPr>
          <p:spPr bwMode="auto">
            <a:xfrm>
              <a:off x="1237" y="2287"/>
              <a:ext cx="117"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700" b="1" i="0" u="none" strike="noStrike" cap="none" normalizeH="0" baseline="0" dirty="0" smtClean="0">
                  <a:ln>
                    <a:noFill/>
                  </a:ln>
                  <a:solidFill>
                    <a:srgbClr val="000000"/>
                  </a:solidFill>
                  <a:effectLst/>
                  <a:latin typeface="Arial" pitchFamily="34" charset="0"/>
                  <a:cs typeface="Arial" pitchFamily="34" charset="0"/>
                </a:rPr>
                <a:t>60</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grpSp>
          <p:nvGrpSpPr>
            <p:cNvPr id="165" name="Group 202"/>
            <p:cNvGrpSpPr>
              <a:grpSpLocks/>
            </p:cNvGrpSpPr>
            <p:nvPr/>
          </p:nvGrpSpPr>
          <p:grpSpPr bwMode="auto">
            <a:xfrm>
              <a:off x="3254" y="2257"/>
              <a:ext cx="222" cy="98"/>
              <a:chOff x="3254" y="2257"/>
              <a:chExt cx="222" cy="98"/>
            </a:xfrm>
          </p:grpSpPr>
          <p:sp>
            <p:nvSpPr>
              <p:cNvPr id="250" name="Freeform 200"/>
              <p:cNvSpPr>
                <a:spLocks/>
              </p:cNvSpPr>
              <p:nvPr/>
            </p:nvSpPr>
            <p:spPr bwMode="auto">
              <a:xfrm>
                <a:off x="3254" y="2257"/>
                <a:ext cx="222" cy="98"/>
              </a:xfrm>
              <a:custGeom>
                <a:avLst/>
                <a:gdLst>
                  <a:gd name="T0" fmla="*/ 56 w 222"/>
                  <a:gd name="T1" fmla="*/ 0 h 98"/>
                  <a:gd name="T2" fmla="*/ 56 w 222"/>
                  <a:gd name="T3" fmla="*/ 25 h 98"/>
                  <a:gd name="T4" fmla="*/ 222 w 222"/>
                  <a:gd name="T5" fmla="*/ 25 h 98"/>
                  <a:gd name="T6" fmla="*/ 222 w 222"/>
                  <a:gd name="T7" fmla="*/ 74 h 98"/>
                  <a:gd name="T8" fmla="*/ 56 w 222"/>
                  <a:gd name="T9" fmla="*/ 74 h 98"/>
                  <a:gd name="T10" fmla="*/ 56 w 222"/>
                  <a:gd name="T11" fmla="*/ 98 h 98"/>
                  <a:gd name="T12" fmla="*/ 0 w 222"/>
                  <a:gd name="T13" fmla="*/ 49 h 98"/>
                  <a:gd name="T14" fmla="*/ 56 w 222"/>
                  <a:gd name="T15" fmla="*/ 0 h 9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2" h="98">
                    <a:moveTo>
                      <a:pt x="56" y="0"/>
                    </a:moveTo>
                    <a:lnTo>
                      <a:pt x="56" y="25"/>
                    </a:lnTo>
                    <a:lnTo>
                      <a:pt x="222" y="25"/>
                    </a:lnTo>
                    <a:lnTo>
                      <a:pt x="222" y="74"/>
                    </a:lnTo>
                    <a:lnTo>
                      <a:pt x="56" y="74"/>
                    </a:lnTo>
                    <a:lnTo>
                      <a:pt x="56" y="98"/>
                    </a:lnTo>
                    <a:lnTo>
                      <a:pt x="0" y="49"/>
                    </a:lnTo>
                    <a:lnTo>
                      <a:pt x="56"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1" name="Freeform 201"/>
              <p:cNvSpPr>
                <a:spLocks/>
              </p:cNvSpPr>
              <p:nvPr/>
            </p:nvSpPr>
            <p:spPr bwMode="auto">
              <a:xfrm>
                <a:off x="3254" y="2257"/>
                <a:ext cx="222" cy="98"/>
              </a:xfrm>
              <a:custGeom>
                <a:avLst/>
                <a:gdLst>
                  <a:gd name="T0" fmla="*/ 56 w 222"/>
                  <a:gd name="T1" fmla="*/ 0 h 98"/>
                  <a:gd name="T2" fmla="*/ 56 w 222"/>
                  <a:gd name="T3" fmla="*/ 25 h 98"/>
                  <a:gd name="T4" fmla="*/ 222 w 222"/>
                  <a:gd name="T5" fmla="*/ 25 h 98"/>
                  <a:gd name="T6" fmla="*/ 222 w 222"/>
                  <a:gd name="T7" fmla="*/ 74 h 98"/>
                  <a:gd name="T8" fmla="*/ 56 w 222"/>
                  <a:gd name="T9" fmla="*/ 74 h 98"/>
                  <a:gd name="T10" fmla="*/ 56 w 222"/>
                  <a:gd name="T11" fmla="*/ 98 h 98"/>
                  <a:gd name="T12" fmla="*/ 0 w 222"/>
                  <a:gd name="T13" fmla="*/ 49 h 98"/>
                  <a:gd name="T14" fmla="*/ 56 w 222"/>
                  <a:gd name="T15" fmla="*/ 0 h 9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2" h="98">
                    <a:moveTo>
                      <a:pt x="56" y="0"/>
                    </a:moveTo>
                    <a:lnTo>
                      <a:pt x="56" y="25"/>
                    </a:lnTo>
                    <a:lnTo>
                      <a:pt x="222" y="25"/>
                    </a:lnTo>
                    <a:lnTo>
                      <a:pt x="222" y="74"/>
                    </a:lnTo>
                    <a:lnTo>
                      <a:pt x="56" y="74"/>
                    </a:lnTo>
                    <a:lnTo>
                      <a:pt x="56" y="98"/>
                    </a:lnTo>
                    <a:lnTo>
                      <a:pt x="0" y="49"/>
                    </a:lnTo>
                    <a:lnTo>
                      <a:pt x="56" y="0"/>
                    </a:lnTo>
                    <a:close/>
                  </a:path>
                </a:pathLst>
              </a:custGeom>
              <a:noFill/>
              <a:ln w="5"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sp>
          <p:nvSpPr>
            <p:cNvPr id="166" name="Rectangle 203"/>
            <p:cNvSpPr>
              <a:spLocks noChangeArrowheads="1"/>
            </p:cNvSpPr>
            <p:nvPr/>
          </p:nvSpPr>
          <p:spPr bwMode="auto">
            <a:xfrm>
              <a:off x="3571" y="2215"/>
              <a:ext cx="269" cy="187"/>
            </a:xfrm>
            <a:prstGeom prst="rect">
              <a:avLst/>
            </a:prstGeom>
            <a:noFill/>
            <a:ln w="5" cap="rnd">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nvGrpSpPr>
            <p:cNvPr id="167" name="Group 206"/>
            <p:cNvGrpSpPr>
              <a:grpSpLocks/>
            </p:cNvGrpSpPr>
            <p:nvPr/>
          </p:nvGrpSpPr>
          <p:grpSpPr bwMode="auto">
            <a:xfrm>
              <a:off x="3519" y="2510"/>
              <a:ext cx="501" cy="166"/>
              <a:chOff x="3519" y="2510"/>
              <a:chExt cx="501" cy="166"/>
            </a:xfrm>
          </p:grpSpPr>
          <p:sp>
            <p:nvSpPr>
              <p:cNvPr id="248" name="Rectangle 204"/>
              <p:cNvSpPr>
                <a:spLocks noChangeArrowheads="1"/>
              </p:cNvSpPr>
              <p:nvPr/>
            </p:nvSpPr>
            <p:spPr bwMode="auto">
              <a:xfrm>
                <a:off x="3519" y="2510"/>
                <a:ext cx="501" cy="16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9" name="Rectangle 205"/>
              <p:cNvSpPr>
                <a:spLocks noChangeArrowheads="1"/>
              </p:cNvSpPr>
              <p:nvPr/>
            </p:nvSpPr>
            <p:spPr bwMode="auto">
              <a:xfrm>
                <a:off x="3519" y="2510"/>
                <a:ext cx="501" cy="166"/>
              </a:xfrm>
              <a:prstGeom prst="rect">
                <a:avLst/>
              </a:prstGeom>
              <a:noFill/>
              <a:ln w="5" cap="rnd">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sp>
          <p:nvSpPr>
            <p:cNvPr id="168" name="Rectangle 207"/>
            <p:cNvSpPr>
              <a:spLocks noChangeArrowheads="1"/>
            </p:cNvSpPr>
            <p:nvPr/>
          </p:nvSpPr>
          <p:spPr bwMode="auto">
            <a:xfrm>
              <a:off x="3531" y="2514"/>
              <a:ext cx="533"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700" b="0" i="0" u="none" strike="noStrike" cap="none" normalizeH="0" baseline="0" dirty="0" smtClean="0">
                  <a:ln>
                    <a:noFill/>
                  </a:ln>
                  <a:solidFill>
                    <a:srgbClr val="000000"/>
                  </a:solidFill>
                  <a:effectLst/>
                  <a:latin typeface="Arial" pitchFamily="34" charset="0"/>
                  <a:cs typeface="Arial" pitchFamily="34" charset="0"/>
                </a:rPr>
                <a:t>Self Inspection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69" name="Rectangle 208"/>
            <p:cNvSpPr>
              <a:spLocks noChangeArrowheads="1"/>
            </p:cNvSpPr>
            <p:nvPr/>
          </p:nvSpPr>
          <p:spPr bwMode="auto">
            <a:xfrm>
              <a:off x="3531" y="2587"/>
              <a:ext cx="252"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700" b="0" i="0" u="none" strike="noStrike" cap="none" normalizeH="0" baseline="0" dirty="0" smtClean="0">
                  <a:ln>
                    <a:noFill/>
                  </a:ln>
                  <a:solidFill>
                    <a:srgbClr val="000000"/>
                  </a:solidFill>
                  <a:effectLst/>
                  <a:latin typeface="Arial" pitchFamily="34" charset="0"/>
                  <a:cs typeface="Arial" pitchFamily="34" charset="0"/>
                </a:rPr>
                <a:t>Report</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70" name="Line 209"/>
            <p:cNvSpPr>
              <a:spLocks noChangeShapeType="1"/>
            </p:cNvSpPr>
            <p:nvPr/>
          </p:nvSpPr>
          <p:spPr bwMode="auto">
            <a:xfrm>
              <a:off x="3698" y="2407"/>
              <a:ext cx="0" cy="107"/>
            </a:xfrm>
            <a:prstGeom prst="line">
              <a:avLst/>
            </a:prstGeom>
            <a:noFill/>
            <a:ln w="5"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71" name="Rectangle 210"/>
            <p:cNvSpPr>
              <a:spLocks noChangeArrowheads="1"/>
            </p:cNvSpPr>
            <p:nvPr/>
          </p:nvSpPr>
          <p:spPr bwMode="auto">
            <a:xfrm>
              <a:off x="2858" y="2211"/>
              <a:ext cx="270" cy="183"/>
            </a:xfrm>
            <a:prstGeom prst="rect">
              <a:avLst/>
            </a:prstGeom>
            <a:noFill/>
            <a:ln w="5" cap="rnd">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nvGrpSpPr>
            <p:cNvPr id="172" name="Group 213"/>
            <p:cNvGrpSpPr>
              <a:grpSpLocks/>
            </p:cNvGrpSpPr>
            <p:nvPr/>
          </p:nvGrpSpPr>
          <p:grpSpPr bwMode="auto">
            <a:xfrm>
              <a:off x="2741" y="2505"/>
              <a:ext cx="603" cy="158"/>
              <a:chOff x="2741" y="2505"/>
              <a:chExt cx="603" cy="158"/>
            </a:xfrm>
          </p:grpSpPr>
          <p:sp>
            <p:nvSpPr>
              <p:cNvPr id="246" name="Rectangle 211"/>
              <p:cNvSpPr>
                <a:spLocks noChangeArrowheads="1"/>
              </p:cNvSpPr>
              <p:nvPr/>
            </p:nvSpPr>
            <p:spPr bwMode="auto">
              <a:xfrm>
                <a:off x="2741" y="2505"/>
                <a:ext cx="603" cy="15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7" name="Rectangle 212"/>
              <p:cNvSpPr>
                <a:spLocks noChangeArrowheads="1"/>
              </p:cNvSpPr>
              <p:nvPr/>
            </p:nvSpPr>
            <p:spPr bwMode="auto">
              <a:xfrm>
                <a:off x="2741" y="2505"/>
                <a:ext cx="603" cy="158"/>
              </a:xfrm>
              <a:prstGeom prst="rect">
                <a:avLst/>
              </a:prstGeom>
              <a:noFill/>
              <a:ln w="5" cap="rnd">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sp>
          <p:nvSpPr>
            <p:cNvPr id="173" name="Rectangle 214"/>
            <p:cNvSpPr>
              <a:spLocks noChangeArrowheads="1"/>
            </p:cNvSpPr>
            <p:nvPr/>
          </p:nvSpPr>
          <p:spPr bwMode="auto">
            <a:xfrm>
              <a:off x="2754" y="2510"/>
              <a:ext cx="628"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700" b="0" i="0" u="none" strike="noStrike" cap="none" normalizeH="0" baseline="0" dirty="0" smtClean="0">
                  <a:ln>
                    <a:noFill/>
                  </a:ln>
                  <a:solidFill>
                    <a:srgbClr val="000000"/>
                  </a:solidFill>
                  <a:effectLst/>
                  <a:latin typeface="Arial" pitchFamily="34" charset="0"/>
                  <a:cs typeface="Arial" pitchFamily="34" charset="0"/>
                </a:rPr>
                <a:t>Layout Inspection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74" name="Rectangle 215"/>
            <p:cNvSpPr>
              <a:spLocks noChangeArrowheads="1"/>
            </p:cNvSpPr>
            <p:nvPr/>
          </p:nvSpPr>
          <p:spPr bwMode="auto">
            <a:xfrm>
              <a:off x="2754" y="2583"/>
              <a:ext cx="252"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700" b="0" i="0" u="none" strike="noStrike" cap="none" normalizeH="0" baseline="0" dirty="0" smtClean="0">
                  <a:ln>
                    <a:noFill/>
                  </a:ln>
                  <a:solidFill>
                    <a:srgbClr val="000000"/>
                  </a:solidFill>
                  <a:effectLst/>
                  <a:latin typeface="Arial" pitchFamily="34" charset="0"/>
                  <a:cs typeface="Arial" pitchFamily="34" charset="0"/>
                </a:rPr>
                <a:t>Report</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75" name="Line 216"/>
            <p:cNvSpPr>
              <a:spLocks noChangeShapeType="1"/>
            </p:cNvSpPr>
            <p:nvPr/>
          </p:nvSpPr>
          <p:spPr bwMode="auto">
            <a:xfrm flipV="1">
              <a:off x="2985" y="2386"/>
              <a:ext cx="0" cy="128"/>
            </a:xfrm>
            <a:prstGeom prst="line">
              <a:avLst/>
            </a:prstGeom>
            <a:noFill/>
            <a:ln w="5"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grpSp>
          <p:nvGrpSpPr>
            <p:cNvPr id="176" name="Group 219"/>
            <p:cNvGrpSpPr>
              <a:grpSpLocks/>
            </p:cNvGrpSpPr>
            <p:nvPr/>
          </p:nvGrpSpPr>
          <p:grpSpPr bwMode="auto">
            <a:xfrm>
              <a:off x="1969" y="2211"/>
              <a:ext cx="265" cy="187"/>
              <a:chOff x="1969" y="2211"/>
              <a:chExt cx="265" cy="187"/>
            </a:xfrm>
          </p:grpSpPr>
          <p:sp>
            <p:nvSpPr>
              <p:cNvPr id="244" name="Oval 217"/>
              <p:cNvSpPr>
                <a:spLocks noChangeArrowheads="1"/>
              </p:cNvSpPr>
              <p:nvPr/>
            </p:nvSpPr>
            <p:spPr bwMode="auto">
              <a:xfrm>
                <a:off x="1969" y="2211"/>
                <a:ext cx="265" cy="187"/>
              </a:xfrm>
              <a:prstGeom prst="ellipse">
                <a:avLst/>
              </a:prstGeom>
              <a:solidFill>
                <a:srgbClr val="FFFFFF"/>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45" name="Oval 218"/>
              <p:cNvSpPr>
                <a:spLocks noChangeArrowheads="1"/>
              </p:cNvSpPr>
              <p:nvPr/>
            </p:nvSpPr>
            <p:spPr bwMode="auto">
              <a:xfrm>
                <a:off x="1969" y="2211"/>
                <a:ext cx="265" cy="187"/>
              </a:xfrm>
              <a:prstGeom prst="ellipse">
                <a:avLst/>
              </a:prstGeom>
              <a:noFill/>
              <a:ln w="5"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sp>
          <p:nvSpPr>
            <p:cNvPr id="177" name="Rectangle 220"/>
            <p:cNvSpPr>
              <a:spLocks noChangeArrowheads="1"/>
            </p:cNvSpPr>
            <p:nvPr/>
          </p:nvSpPr>
          <p:spPr bwMode="auto">
            <a:xfrm>
              <a:off x="2055" y="2265"/>
              <a:ext cx="117"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700" b="1" i="0" u="none" strike="noStrike" cap="none" normalizeH="0" baseline="0" dirty="0" smtClean="0">
                  <a:ln>
                    <a:noFill/>
                  </a:ln>
                  <a:solidFill>
                    <a:srgbClr val="000000"/>
                  </a:solidFill>
                  <a:effectLst/>
                  <a:latin typeface="Arial" pitchFamily="34" charset="0"/>
                  <a:cs typeface="Arial" pitchFamily="34" charset="0"/>
                </a:rPr>
                <a:t>50</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78" name="Rectangle 221"/>
            <p:cNvSpPr>
              <a:spLocks noChangeArrowheads="1"/>
            </p:cNvSpPr>
            <p:nvPr/>
          </p:nvSpPr>
          <p:spPr bwMode="auto">
            <a:xfrm>
              <a:off x="1150" y="2236"/>
              <a:ext cx="269" cy="183"/>
            </a:xfrm>
            <a:prstGeom prst="rect">
              <a:avLst/>
            </a:prstGeom>
            <a:noFill/>
            <a:ln w="5" cap="rnd">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79" name="Line 222"/>
            <p:cNvSpPr>
              <a:spLocks noChangeShapeType="1"/>
            </p:cNvSpPr>
            <p:nvPr/>
          </p:nvSpPr>
          <p:spPr bwMode="auto">
            <a:xfrm flipH="1">
              <a:off x="605" y="2321"/>
              <a:ext cx="551" cy="0"/>
            </a:xfrm>
            <a:prstGeom prst="line">
              <a:avLst/>
            </a:prstGeom>
            <a:noFill/>
            <a:ln w="5"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grpSp>
          <p:nvGrpSpPr>
            <p:cNvPr id="180" name="Group 225"/>
            <p:cNvGrpSpPr>
              <a:grpSpLocks/>
            </p:cNvGrpSpPr>
            <p:nvPr/>
          </p:nvGrpSpPr>
          <p:grpSpPr bwMode="auto">
            <a:xfrm>
              <a:off x="763" y="2270"/>
              <a:ext cx="222" cy="99"/>
              <a:chOff x="763" y="2270"/>
              <a:chExt cx="222" cy="99"/>
            </a:xfrm>
          </p:grpSpPr>
          <p:sp>
            <p:nvSpPr>
              <p:cNvPr id="242" name="Freeform 223"/>
              <p:cNvSpPr>
                <a:spLocks/>
              </p:cNvSpPr>
              <p:nvPr/>
            </p:nvSpPr>
            <p:spPr bwMode="auto">
              <a:xfrm>
                <a:off x="763" y="2270"/>
                <a:ext cx="222" cy="99"/>
              </a:xfrm>
              <a:custGeom>
                <a:avLst/>
                <a:gdLst>
                  <a:gd name="T0" fmla="*/ 56 w 222"/>
                  <a:gd name="T1" fmla="*/ 0 h 99"/>
                  <a:gd name="T2" fmla="*/ 56 w 222"/>
                  <a:gd name="T3" fmla="*/ 25 h 99"/>
                  <a:gd name="T4" fmla="*/ 222 w 222"/>
                  <a:gd name="T5" fmla="*/ 25 h 99"/>
                  <a:gd name="T6" fmla="*/ 222 w 222"/>
                  <a:gd name="T7" fmla="*/ 74 h 99"/>
                  <a:gd name="T8" fmla="*/ 56 w 222"/>
                  <a:gd name="T9" fmla="*/ 74 h 99"/>
                  <a:gd name="T10" fmla="*/ 56 w 222"/>
                  <a:gd name="T11" fmla="*/ 99 h 99"/>
                  <a:gd name="T12" fmla="*/ 0 w 222"/>
                  <a:gd name="T13" fmla="*/ 49 h 99"/>
                  <a:gd name="T14" fmla="*/ 56 w 222"/>
                  <a:gd name="T15" fmla="*/ 0 h 9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2" h="99">
                    <a:moveTo>
                      <a:pt x="56" y="0"/>
                    </a:moveTo>
                    <a:lnTo>
                      <a:pt x="56" y="25"/>
                    </a:lnTo>
                    <a:lnTo>
                      <a:pt x="222" y="25"/>
                    </a:lnTo>
                    <a:lnTo>
                      <a:pt x="222" y="74"/>
                    </a:lnTo>
                    <a:lnTo>
                      <a:pt x="56" y="74"/>
                    </a:lnTo>
                    <a:lnTo>
                      <a:pt x="56" y="99"/>
                    </a:lnTo>
                    <a:lnTo>
                      <a:pt x="0" y="49"/>
                    </a:lnTo>
                    <a:lnTo>
                      <a:pt x="56"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3" name="Freeform 224"/>
              <p:cNvSpPr>
                <a:spLocks/>
              </p:cNvSpPr>
              <p:nvPr/>
            </p:nvSpPr>
            <p:spPr bwMode="auto">
              <a:xfrm>
                <a:off x="763" y="2270"/>
                <a:ext cx="222" cy="99"/>
              </a:xfrm>
              <a:custGeom>
                <a:avLst/>
                <a:gdLst>
                  <a:gd name="T0" fmla="*/ 56 w 222"/>
                  <a:gd name="T1" fmla="*/ 0 h 99"/>
                  <a:gd name="T2" fmla="*/ 56 w 222"/>
                  <a:gd name="T3" fmla="*/ 25 h 99"/>
                  <a:gd name="T4" fmla="*/ 222 w 222"/>
                  <a:gd name="T5" fmla="*/ 25 h 99"/>
                  <a:gd name="T6" fmla="*/ 222 w 222"/>
                  <a:gd name="T7" fmla="*/ 74 h 99"/>
                  <a:gd name="T8" fmla="*/ 56 w 222"/>
                  <a:gd name="T9" fmla="*/ 74 h 99"/>
                  <a:gd name="T10" fmla="*/ 56 w 222"/>
                  <a:gd name="T11" fmla="*/ 99 h 99"/>
                  <a:gd name="T12" fmla="*/ 0 w 222"/>
                  <a:gd name="T13" fmla="*/ 49 h 99"/>
                  <a:gd name="T14" fmla="*/ 56 w 222"/>
                  <a:gd name="T15" fmla="*/ 0 h 9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2" h="99">
                    <a:moveTo>
                      <a:pt x="56" y="0"/>
                    </a:moveTo>
                    <a:lnTo>
                      <a:pt x="56" y="25"/>
                    </a:lnTo>
                    <a:lnTo>
                      <a:pt x="222" y="25"/>
                    </a:lnTo>
                    <a:lnTo>
                      <a:pt x="222" y="74"/>
                    </a:lnTo>
                    <a:lnTo>
                      <a:pt x="56" y="74"/>
                    </a:lnTo>
                    <a:lnTo>
                      <a:pt x="56" y="99"/>
                    </a:lnTo>
                    <a:lnTo>
                      <a:pt x="0" y="49"/>
                    </a:lnTo>
                    <a:lnTo>
                      <a:pt x="56" y="0"/>
                    </a:lnTo>
                    <a:close/>
                  </a:path>
                </a:pathLst>
              </a:custGeom>
              <a:noFill/>
              <a:ln w="5"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81" name="Group 228"/>
            <p:cNvGrpSpPr>
              <a:grpSpLocks/>
            </p:cNvGrpSpPr>
            <p:nvPr/>
          </p:nvGrpSpPr>
          <p:grpSpPr bwMode="auto">
            <a:xfrm>
              <a:off x="399" y="2219"/>
              <a:ext cx="248" cy="205"/>
              <a:chOff x="399" y="2219"/>
              <a:chExt cx="248" cy="205"/>
            </a:xfrm>
          </p:grpSpPr>
          <p:sp>
            <p:nvSpPr>
              <p:cNvPr id="240" name="Oval 226"/>
              <p:cNvSpPr>
                <a:spLocks noChangeArrowheads="1"/>
              </p:cNvSpPr>
              <p:nvPr/>
            </p:nvSpPr>
            <p:spPr bwMode="auto">
              <a:xfrm>
                <a:off x="399" y="2219"/>
                <a:ext cx="248" cy="205"/>
              </a:xfrm>
              <a:prstGeom prst="ellipse">
                <a:avLst/>
              </a:prstGeom>
              <a:solidFill>
                <a:srgbClr val="FFFFFF"/>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41" name="Oval 227"/>
              <p:cNvSpPr>
                <a:spLocks noChangeArrowheads="1"/>
              </p:cNvSpPr>
              <p:nvPr/>
            </p:nvSpPr>
            <p:spPr bwMode="auto">
              <a:xfrm>
                <a:off x="399" y="2219"/>
                <a:ext cx="248" cy="205"/>
              </a:xfrm>
              <a:prstGeom prst="ellipse">
                <a:avLst/>
              </a:prstGeom>
              <a:noFill/>
              <a:ln w="5"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sp>
          <p:nvSpPr>
            <p:cNvPr id="182" name="Rectangle 229"/>
            <p:cNvSpPr>
              <a:spLocks noChangeArrowheads="1"/>
            </p:cNvSpPr>
            <p:nvPr/>
          </p:nvSpPr>
          <p:spPr bwMode="auto">
            <a:xfrm>
              <a:off x="474" y="2282"/>
              <a:ext cx="117"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700" b="1" i="0" u="none" strike="noStrike" cap="none" normalizeH="0" baseline="0" dirty="0" smtClean="0">
                  <a:ln>
                    <a:noFill/>
                  </a:ln>
                  <a:solidFill>
                    <a:srgbClr val="000000"/>
                  </a:solidFill>
                  <a:effectLst/>
                  <a:latin typeface="Arial" pitchFamily="34" charset="0"/>
                  <a:cs typeface="Arial" pitchFamily="34" charset="0"/>
                </a:rPr>
                <a:t>70</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grpSp>
          <p:nvGrpSpPr>
            <p:cNvPr id="183" name="Group 232"/>
            <p:cNvGrpSpPr>
              <a:grpSpLocks/>
            </p:cNvGrpSpPr>
            <p:nvPr/>
          </p:nvGrpSpPr>
          <p:grpSpPr bwMode="auto">
            <a:xfrm>
              <a:off x="462" y="3657"/>
              <a:ext cx="180" cy="141"/>
              <a:chOff x="462" y="3657"/>
              <a:chExt cx="180" cy="141"/>
            </a:xfrm>
          </p:grpSpPr>
          <p:sp>
            <p:nvSpPr>
              <p:cNvPr id="238" name="Freeform 230"/>
              <p:cNvSpPr>
                <a:spLocks/>
              </p:cNvSpPr>
              <p:nvPr/>
            </p:nvSpPr>
            <p:spPr bwMode="auto">
              <a:xfrm>
                <a:off x="462" y="3657"/>
                <a:ext cx="180" cy="141"/>
              </a:xfrm>
              <a:custGeom>
                <a:avLst/>
                <a:gdLst>
                  <a:gd name="T0" fmla="*/ 135 w 180"/>
                  <a:gd name="T1" fmla="*/ 0 h 141"/>
                  <a:gd name="T2" fmla="*/ 135 w 180"/>
                  <a:gd name="T3" fmla="*/ 35 h 141"/>
                  <a:gd name="T4" fmla="*/ 0 w 180"/>
                  <a:gd name="T5" fmla="*/ 35 h 141"/>
                  <a:gd name="T6" fmla="*/ 0 w 180"/>
                  <a:gd name="T7" fmla="*/ 106 h 141"/>
                  <a:gd name="T8" fmla="*/ 135 w 180"/>
                  <a:gd name="T9" fmla="*/ 106 h 141"/>
                  <a:gd name="T10" fmla="*/ 135 w 180"/>
                  <a:gd name="T11" fmla="*/ 141 h 141"/>
                  <a:gd name="T12" fmla="*/ 180 w 180"/>
                  <a:gd name="T13" fmla="*/ 70 h 141"/>
                  <a:gd name="T14" fmla="*/ 135 w 180"/>
                  <a:gd name="T15" fmla="*/ 0 h 1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0" h="141">
                    <a:moveTo>
                      <a:pt x="135" y="0"/>
                    </a:moveTo>
                    <a:lnTo>
                      <a:pt x="135" y="35"/>
                    </a:lnTo>
                    <a:lnTo>
                      <a:pt x="0" y="35"/>
                    </a:lnTo>
                    <a:lnTo>
                      <a:pt x="0" y="106"/>
                    </a:lnTo>
                    <a:lnTo>
                      <a:pt x="135" y="106"/>
                    </a:lnTo>
                    <a:lnTo>
                      <a:pt x="135" y="141"/>
                    </a:lnTo>
                    <a:lnTo>
                      <a:pt x="180" y="70"/>
                    </a:lnTo>
                    <a:lnTo>
                      <a:pt x="13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9" name="Freeform 231"/>
              <p:cNvSpPr>
                <a:spLocks/>
              </p:cNvSpPr>
              <p:nvPr/>
            </p:nvSpPr>
            <p:spPr bwMode="auto">
              <a:xfrm>
                <a:off x="462" y="3657"/>
                <a:ext cx="180" cy="141"/>
              </a:xfrm>
              <a:custGeom>
                <a:avLst/>
                <a:gdLst>
                  <a:gd name="T0" fmla="*/ 135 w 180"/>
                  <a:gd name="T1" fmla="*/ 0 h 141"/>
                  <a:gd name="T2" fmla="*/ 135 w 180"/>
                  <a:gd name="T3" fmla="*/ 35 h 141"/>
                  <a:gd name="T4" fmla="*/ 0 w 180"/>
                  <a:gd name="T5" fmla="*/ 35 h 141"/>
                  <a:gd name="T6" fmla="*/ 0 w 180"/>
                  <a:gd name="T7" fmla="*/ 106 h 141"/>
                  <a:gd name="T8" fmla="*/ 135 w 180"/>
                  <a:gd name="T9" fmla="*/ 106 h 141"/>
                  <a:gd name="T10" fmla="*/ 135 w 180"/>
                  <a:gd name="T11" fmla="*/ 141 h 141"/>
                  <a:gd name="T12" fmla="*/ 180 w 180"/>
                  <a:gd name="T13" fmla="*/ 70 h 141"/>
                  <a:gd name="T14" fmla="*/ 135 w 180"/>
                  <a:gd name="T15" fmla="*/ 0 h 1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0" h="141">
                    <a:moveTo>
                      <a:pt x="135" y="0"/>
                    </a:moveTo>
                    <a:lnTo>
                      <a:pt x="135" y="35"/>
                    </a:lnTo>
                    <a:lnTo>
                      <a:pt x="0" y="35"/>
                    </a:lnTo>
                    <a:lnTo>
                      <a:pt x="0" y="106"/>
                    </a:lnTo>
                    <a:lnTo>
                      <a:pt x="135" y="106"/>
                    </a:lnTo>
                    <a:lnTo>
                      <a:pt x="135" y="141"/>
                    </a:lnTo>
                    <a:lnTo>
                      <a:pt x="180" y="70"/>
                    </a:lnTo>
                    <a:lnTo>
                      <a:pt x="135" y="0"/>
                    </a:lnTo>
                    <a:close/>
                  </a:path>
                </a:pathLst>
              </a:custGeom>
              <a:noFill/>
              <a:ln w="5"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84" name="Group 235"/>
            <p:cNvGrpSpPr>
              <a:grpSpLocks/>
            </p:cNvGrpSpPr>
            <p:nvPr/>
          </p:nvGrpSpPr>
          <p:grpSpPr bwMode="auto">
            <a:xfrm>
              <a:off x="413" y="3791"/>
              <a:ext cx="137" cy="98"/>
              <a:chOff x="413" y="3791"/>
              <a:chExt cx="137" cy="98"/>
            </a:xfrm>
          </p:grpSpPr>
          <p:sp>
            <p:nvSpPr>
              <p:cNvPr id="236" name="Oval 233"/>
              <p:cNvSpPr>
                <a:spLocks noChangeArrowheads="1"/>
              </p:cNvSpPr>
              <p:nvPr/>
            </p:nvSpPr>
            <p:spPr bwMode="auto">
              <a:xfrm>
                <a:off x="415" y="3794"/>
                <a:ext cx="132" cy="93"/>
              </a:xfrm>
              <a:prstGeom prst="ellipse">
                <a:avLst/>
              </a:prstGeom>
              <a:solidFill>
                <a:srgbClr val="FFFFFF"/>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37" name="Freeform 234"/>
              <p:cNvSpPr>
                <a:spLocks noEditPoints="1"/>
              </p:cNvSpPr>
              <p:nvPr/>
            </p:nvSpPr>
            <p:spPr bwMode="auto">
              <a:xfrm>
                <a:off x="413" y="3791"/>
                <a:ext cx="137" cy="98"/>
              </a:xfrm>
              <a:custGeom>
                <a:avLst/>
                <a:gdLst>
                  <a:gd name="T0" fmla="*/ 304 w 680"/>
                  <a:gd name="T1" fmla="*/ 26 h 553"/>
                  <a:gd name="T2" fmla="*/ 270 w 680"/>
                  <a:gd name="T3" fmla="*/ 5 h 553"/>
                  <a:gd name="T4" fmla="*/ 347 w 680"/>
                  <a:gd name="T5" fmla="*/ 0 h 553"/>
                  <a:gd name="T6" fmla="*/ 181 w 680"/>
                  <a:gd name="T7" fmla="*/ 58 h 553"/>
                  <a:gd name="T8" fmla="*/ 119 w 680"/>
                  <a:gd name="T9" fmla="*/ 94 h 553"/>
                  <a:gd name="T10" fmla="*/ 121 w 680"/>
                  <a:gd name="T11" fmla="*/ 62 h 553"/>
                  <a:gd name="T12" fmla="*/ 187 w 680"/>
                  <a:gd name="T13" fmla="*/ 41 h 553"/>
                  <a:gd name="T14" fmla="*/ 44 w 680"/>
                  <a:gd name="T15" fmla="*/ 180 h 553"/>
                  <a:gd name="T16" fmla="*/ 26 w 680"/>
                  <a:gd name="T17" fmla="*/ 228 h 553"/>
                  <a:gd name="T18" fmla="*/ 2 w 680"/>
                  <a:gd name="T19" fmla="*/ 219 h 553"/>
                  <a:gd name="T20" fmla="*/ 33 w 680"/>
                  <a:gd name="T21" fmla="*/ 150 h 553"/>
                  <a:gd name="T22" fmla="*/ 25 w 680"/>
                  <a:gd name="T23" fmla="*/ 322 h 553"/>
                  <a:gd name="T24" fmla="*/ 45 w 680"/>
                  <a:gd name="T25" fmla="*/ 374 h 553"/>
                  <a:gd name="T26" fmla="*/ 31 w 680"/>
                  <a:gd name="T27" fmla="*/ 400 h 553"/>
                  <a:gd name="T28" fmla="*/ 2 w 680"/>
                  <a:gd name="T29" fmla="*/ 332 h 553"/>
                  <a:gd name="T30" fmla="*/ 25 w 680"/>
                  <a:gd name="T31" fmla="*/ 322 h 553"/>
                  <a:gd name="T32" fmla="*/ 159 w 680"/>
                  <a:gd name="T33" fmla="*/ 485 h 553"/>
                  <a:gd name="T34" fmla="*/ 167 w 680"/>
                  <a:gd name="T35" fmla="*/ 516 h 553"/>
                  <a:gd name="T36" fmla="*/ 101 w 680"/>
                  <a:gd name="T37" fmla="*/ 477 h 553"/>
                  <a:gd name="T38" fmla="*/ 271 w 680"/>
                  <a:gd name="T39" fmla="*/ 522 h 553"/>
                  <a:gd name="T40" fmla="*/ 338 w 680"/>
                  <a:gd name="T41" fmla="*/ 528 h 553"/>
                  <a:gd name="T42" fmla="*/ 343 w 680"/>
                  <a:gd name="T43" fmla="*/ 553 h 553"/>
                  <a:gd name="T44" fmla="*/ 268 w 680"/>
                  <a:gd name="T45" fmla="*/ 547 h 553"/>
                  <a:gd name="T46" fmla="*/ 271 w 680"/>
                  <a:gd name="T47" fmla="*/ 522 h 553"/>
                  <a:gd name="T48" fmla="*/ 491 w 680"/>
                  <a:gd name="T49" fmla="*/ 497 h 553"/>
                  <a:gd name="T50" fmla="*/ 517 w 680"/>
                  <a:gd name="T51" fmla="*/ 512 h 553"/>
                  <a:gd name="T52" fmla="*/ 445 w 680"/>
                  <a:gd name="T53" fmla="*/ 539 h 553"/>
                  <a:gd name="T54" fmla="*/ 584 w 680"/>
                  <a:gd name="T55" fmla="*/ 435 h 553"/>
                  <a:gd name="T56" fmla="*/ 628 w 680"/>
                  <a:gd name="T57" fmla="*/ 378 h 553"/>
                  <a:gd name="T58" fmla="*/ 638 w 680"/>
                  <a:gd name="T59" fmla="*/ 410 h 553"/>
                  <a:gd name="T60" fmla="*/ 585 w 680"/>
                  <a:gd name="T61" fmla="*/ 452 h 553"/>
                  <a:gd name="T62" fmla="*/ 655 w 680"/>
                  <a:gd name="T63" fmla="*/ 276 h 553"/>
                  <a:gd name="T64" fmla="*/ 646 w 680"/>
                  <a:gd name="T65" fmla="*/ 219 h 553"/>
                  <a:gd name="T66" fmla="*/ 673 w 680"/>
                  <a:gd name="T67" fmla="*/ 221 h 553"/>
                  <a:gd name="T68" fmla="*/ 679 w 680"/>
                  <a:gd name="T69" fmla="*/ 290 h 553"/>
                  <a:gd name="T70" fmla="*/ 601 w 680"/>
                  <a:gd name="T71" fmla="*/ 136 h 553"/>
                  <a:gd name="T72" fmla="*/ 547 w 680"/>
                  <a:gd name="T73" fmla="*/ 88 h 553"/>
                  <a:gd name="T74" fmla="*/ 579 w 680"/>
                  <a:gd name="T75" fmla="*/ 80 h 553"/>
                  <a:gd name="T76" fmla="*/ 619 w 680"/>
                  <a:gd name="T77" fmla="*/ 137 h 553"/>
                  <a:gd name="T78" fmla="*/ 432 w 680"/>
                  <a:gd name="T79" fmla="*/ 36 h 553"/>
                  <a:gd name="T80" fmla="*/ 380 w 680"/>
                  <a:gd name="T81" fmla="*/ 15 h 553"/>
                  <a:gd name="T82" fmla="*/ 439 w 680"/>
                  <a:gd name="T83" fmla="*/ 12 h 553"/>
                  <a:gd name="T84" fmla="*/ 462 w 680"/>
                  <a:gd name="T85" fmla="*/ 45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80" h="553">
                    <a:moveTo>
                      <a:pt x="346" y="25"/>
                    </a:moveTo>
                    <a:lnTo>
                      <a:pt x="337" y="25"/>
                    </a:lnTo>
                    <a:lnTo>
                      <a:pt x="304" y="26"/>
                    </a:lnTo>
                    <a:lnTo>
                      <a:pt x="273" y="30"/>
                    </a:lnTo>
                    <a:cubicBezTo>
                      <a:pt x="266" y="31"/>
                      <a:pt x="260" y="26"/>
                      <a:pt x="259" y="19"/>
                    </a:cubicBezTo>
                    <a:cubicBezTo>
                      <a:pt x="258" y="12"/>
                      <a:pt x="263" y="6"/>
                      <a:pt x="270" y="5"/>
                    </a:cubicBezTo>
                    <a:lnTo>
                      <a:pt x="303" y="1"/>
                    </a:lnTo>
                    <a:lnTo>
                      <a:pt x="338" y="0"/>
                    </a:lnTo>
                    <a:lnTo>
                      <a:pt x="347" y="0"/>
                    </a:lnTo>
                    <a:cubicBezTo>
                      <a:pt x="354" y="1"/>
                      <a:pt x="359" y="6"/>
                      <a:pt x="359" y="13"/>
                    </a:cubicBezTo>
                    <a:cubicBezTo>
                      <a:pt x="358" y="20"/>
                      <a:pt x="353" y="26"/>
                      <a:pt x="346" y="25"/>
                    </a:cubicBezTo>
                    <a:close/>
                    <a:moveTo>
                      <a:pt x="181" y="58"/>
                    </a:moveTo>
                    <a:lnTo>
                      <a:pt x="158" y="69"/>
                    </a:lnTo>
                    <a:lnTo>
                      <a:pt x="134" y="83"/>
                    </a:lnTo>
                    <a:lnTo>
                      <a:pt x="119" y="94"/>
                    </a:lnTo>
                    <a:cubicBezTo>
                      <a:pt x="113" y="99"/>
                      <a:pt x="106" y="97"/>
                      <a:pt x="101" y="92"/>
                    </a:cubicBezTo>
                    <a:cubicBezTo>
                      <a:pt x="97" y="86"/>
                      <a:pt x="99" y="78"/>
                      <a:pt x="104" y="74"/>
                    </a:cubicBezTo>
                    <a:lnTo>
                      <a:pt x="121" y="62"/>
                    </a:lnTo>
                    <a:lnTo>
                      <a:pt x="148" y="46"/>
                    </a:lnTo>
                    <a:lnTo>
                      <a:pt x="171" y="35"/>
                    </a:lnTo>
                    <a:cubicBezTo>
                      <a:pt x="177" y="32"/>
                      <a:pt x="184" y="35"/>
                      <a:pt x="187" y="41"/>
                    </a:cubicBezTo>
                    <a:cubicBezTo>
                      <a:pt x="190" y="47"/>
                      <a:pt x="188" y="54"/>
                      <a:pt x="181" y="58"/>
                    </a:cubicBezTo>
                    <a:close/>
                    <a:moveTo>
                      <a:pt x="54" y="163"/>
                    </a:moveTo>
                    <a:lnTo>
                      <a:pt x="44" y="180"/>
                    </a:lnTo>
                    <a:lnTo>
                      <a:pt x="34" y="203"/>
                    </a:lnTo>
                    <a:lnTo>
                      <a:pt x="26" y="227"/>
                    </a:lnTo>
                    <a:lnTo>
                      <a:pt x="26" y="228"/>
                    </a:lnTo>
                    <a:cubicBezTo>
                      <a:pt x="25" y="234"/>
                      <a:pt x="18" y="239"/>
                      <a:pt x="11" y="238"/>
                    </a:cubicBezTo>
                    <a:cubicBezTo>
                      <a:pt x="5" y="236"/>
                      <a:pt x="0" y="230"/>
                      <a:pt x="2" y="223"/>
                    </a:cubicBezTo>
                    <a:lnTo>
                      <a:pt x="2" y="219"/>
                    </a:lnTo>
                    <a:lnTo>
                      <a:pt x="11" y="193"/>
                    </a:lnTo>
                    <a:lnTo>
                      <a:pt x="23" y="167"/>
                    </a:lnTo>
                    <a:lnTo>
                      <a:pt x="33" y="150"/>
                    </a:lnTo>
                    <a:cubicBezTo>
                      <a:pt x="36" y="144"/>
                      <a:pt x="44" y="143"/>
                      <a:pt x="50" y="146"/>
                    </a:cubicBezTo>
                    <a:cubicBezTo>
                      <a:pt x="56" y="150"/>
                      <a:pt x="58" y="157"/>
                      <a:pt x="54" y="163"/>
                    </a:cubicBezTo>
                    <a:close/>
                    <a:moveTo>
                      <a:pt x="25" y="322"/>
                    </a:moveTo>
                    <a:lnTo>
                      <a:pt x="26" y="327"/>
                    </a:lnTo>
                    <a:lnTo>
                      <a:pt x="34" y="351"/>
                    </a:lnTo>
                    <a:lnTo>
                      <a:pt x="45" y="374"/>
                    </a:lnTo>
                    <a:lnTo>
                      <a:pt x="53" y="387"/>
                    </a:lnTo>
                    <a:cubicBezTo>
                      <a:pt x="56" y="393"/>
                      <a:pt x="54" y="401"/>
                      <a:pt x="48" y="404"/>
                    </a:cubicBezTo>
                    <a:cubicBezTo>
                      <a:pt x="42" y="408"/>
                      <a:pt x="35" y="406"/>
                      <a:pt x="31" y="400"/>
                    </a:cubicBezTo>
                    <a:lnTo>
                      <a:pt x="22" y="384"/>
                    </a:lnTo>
                    <a:lnTo>
                      <a:pt x="10" y="359"/>
                    </a:lnTo>
                    <a:lnTo>
                      <a:pt x="2" y="332"/>
                    </a:lnTo>
                    <a:lnTo>
                      <a:pt x="1" y="327"/>
                    </a:lnTo>
                    <a:cubicBezTo>
                      <a:pt x="0" y="320"/>
                      <a:pt x="4" y="313"/>
                      <a:pt x="11" y="312"/>
                    </a:cubicBezTo>
                    <a:cubicBezTo>
                      <a:pt x="18" y="311"/>
                      <a:pt x="24" y="315"/>
                      <a:pt x="25" y="322"/>
                    </a:cubicBezTo>
                    <a:close/>
                    <a:moveTo>
                      <a:pt x="116" y="457"/>
                    </a:moveTo>
                    <a:lnTo>
                      <a:pt x="135" y="470"/>
                    </a:lnTo>
                    <a:lnTo>
                      <a:pt x="159" y="485"/>
                    </a:lnTo>
                    <a:lnTo>
                      <a:pt x="178" y="494"/>
                    </a:lnTo>
                    <a:cubicBezTo>
                      <a:pt x="185" y="497"/>
                      <a:pt x="187" y="504"/>
                      <a:pt x="184" y="511"/>
                    </a:cubicBezTo>
                    <a:cubicBezTo>
                      <a:pt x="181" y="517"/>
                      <a:pt x="174" y="519"/>
                      <a:pt x="167" y="516"/>
                    </a:cubicBezTo>
                    <a:lnTo>
                      <a:pt x="147" y="506"/>
                    </a:lnTo>
                    <a:lnTo>
                      <a:pt x="120" y="490"/>
                    </a:lnTo>
                    <a:lnTo>
                      <a:pt x="101" y="477"/>
                    </a:lnTo>
                    <a:cubicBezTo>
                      <a:pt x="96" y="473"/>
                      <a:pt x="95" y="465"/>
                      <a:pt x="99" y="459"/>
                    </a:cubicBezTo>
                    <a:cubicBezTo>
                      <a:pt x="103" y="454"/>
                      <a:pt x="111" y="452"/>
                      <a:pt x="116" y="457"/>
                    </a:cubicBezTo>
                    <a:close/>
                    <a:moveTo>
                      <a:pt x="271" y="522"/>
                    </a:moveTo>
                    <a:lnTo>
                      <a:pt x="273" y="523"/>
                    </a:lnTo>
                    <a:lnTo>
                      <a:pt x="305" y="527"/>
                    </a:lnTo>
                    <a:lnTo>
                      <a:pt x="338" y="528"/>
                    </a:lnTo>
                    <a:lnTo>
                      <a:pt x="342" y="528"/>
                    </a:lnTo>
                    <a:cubicBezTo>
                      <a:pt x="349" y="528"/>
                      <a:pt x="355" y="533"/>
                      <a:pt x="355" y="540"/>
                    </a:cubicBezTo>
                    <a:cubicBezTo>
                      <a:pt x="356" y="547"/>
                      <a:pt x="350" y="553"/>
                      <a:pt x="343" y="553"/>
                    </a:cubicBezTo>
                    <a:lnTo>
                      <a:pt x="337" y="553"/>
                    </a:lnTo>
                    <a:lnTo>
                      <a:pt x="302" y="552"/>
                    </a:lnTo>
                    <a:lnTo>
                      <a:pt x="268" y="547"/>
                    </a:lnTo>
                    <a:lnTo>
                      <a:pt x="266" y="547"/>
                    </a:lnTo>
                    <a:cubicBezTo>
                      <a:pt x="259" y="546"/>
                      <a:pt x="255" y="539"/>
                      <a:pt x="256" y="532"/>
                    </a:cubicBezTo>
                    <a:cubicBezTo>
                      <a:pt x="257" y="525"/>
                      <a:pt x="264" y="521"/>
                      <a:pt x="271" y="522"/>
                    </a:cubicBezTo>
                    <a:close/>
                    <a:moveTo>
                      <a:pt x="438" y="515"/>
                    </a:moveTo>
                    <a:lnTo>
                      <a:pt x="462" y="508"/>
                    </a:lnTo>
                    <a:lnTo>
                      <a:pt x="491" y="497"/>
                    </a:lnTo>
                    <a:lnTo>
                      <a:pt x="506" y="489"/>
                    </a:lnTo>
                    <a:cubicBezTo>
                      <a:pt x="512" y="486"/>
                      <a:pt x="520" y="489"/>
                      <a:pt x="523" y="495"/>
                    </a:cubicBezTo>
                    <a:cubicBezTo>
                      <a:pt x="526" y="501"/>
                      <a:pt x="523" y="509"/>
                      <a:pt x="517" y="512"/>
                    </a:cubicBezTo>
                    <a:lnTo>
                      <a:pt x="499" y="520"/>
                    </a:lnTo>
                    <a:lnTo>
                      <a:pt x="470" y="532"/>
                    </a:lnTo>
                    <a:lnTo>
                      <a:pt x="445" y="539"/>
                    </a:lnTo>
                    <a:cubicBezTo>
                      <a:pt x="439" y="541"/>
                      <a:pt x="432" y="537"/>
                      <a:pt x="430" y="531"/>
                    </a:cubicBezTo>
                    <a:cubicBezTo>
                      <a:pt x="428" y="524"/>
                      <a:pt x="431" y="517"/>
                      <a:pt x="438" y="515"/>
                    </a:cubicBezTo>
                    <a:close/>
                    <a:moveTo>
                      <a:pt x="584" y="435"/>
                    </a:moveTo>
                    <a:lnTo>
                      <a:pt x="602" y="416"/>
                    </a:lnTo>
                    <a:lnTo>
                      <a:pt x="618" y="395"/>
                    </a:lnTo>
                    <a:lnTo>
                      <a:pt x="628" y="378"/>
                    </a:lnTo>
                    <a:cubicBezTo>
                      <a:pt x="631" y="372"/>
                      <a:pt x="639" y="370"/>
                      <a:pt x="645" y="373"/>
                    </a:cubicBezTo>
                    <a:cubicBezTo>
                      <a:pt x="651" y="377"/>
                      <a:pt x="653" y="384"/>
                      <a:pt x="649" y="390"/>
                    </a:cubicBezTo>
                    <a:lnTo>
                      <a:pt x="638" y="410"/>
                    </a:lnTo>
                    <a:lnTo>
                      <a:pt x="620" y="433"/>
                    </a:lnTo>
                    <a:lnTo>
                      <a:pt x="602" y="452"/>
                    </a:lnTo>
                    <a:cubicBezTo>
                      <a:pt x="598" y="457"/>
                      <a:pt x="590" y="457"/>
                      <a:pt x="585" y="452"/>
                    </a:cubicBezTo>
                    <a:cubicBezTo>
                      <a:pt x="580" y="448"/>
                      <a:pt x="579" y="440"/>
                      <a:pt x="584" y="435"/>
                    </a:cubicBezTo>
                    <a:close/>
                    <a:moveTo>
                      <a:pt x="654" y="288"/>
                    </a:moveTo>
                    <a:lnTo>
                      <a:pt x="655" y="276"/>
                    </a:lnTo>
                    <a:lnTo>
                      <a:pt x="653" y="250"/>
                    </a:lnTo>
                    <a:lnTo>
                      <a:pt x="648" y="226"/>
                    </a:lnTo>
                    <a:lnTo>
                      <a:pt x="646" y="219"/>
                    </a:lnTo>
                    <a:cubicBezTo>
                      <a:pt x="644" y="212"/>
                      <a:pt x="648" y="205"/>
                      <a:pt x="654" y="203"/>
                    </a:cubicBezTo>
                    <a:cubicBezTo>
                      <a:pt x="661" y="201"/>
                      <a:pt x="668" y="205"/>
                      <a:pt x="670" y="211"/>
                    </a:cubicBezTo>
                    <a:lnTo>
                      <a:pt x="673" y="221"/>
                    </a:lnTo>
                    <a:lnTo>
                      <a:pt x="678" y="249"/>
                    </a:lnTo>
                    <a:lnTo>
                      <a:pt x="680" y="277"/>
                    </a:lnTo>
                    <a:lnTo>
                      <a:pt x="679" y="290"/>
                    </a:lnTo>
                    <a:cubicBezTo>
                      <a:pt x="679" y="297"/>
                      <a:pt x="673" y="302"/>
                      <a:pt x="666" y="301"/>
                    </a:cubicBezTo>
                    <a:cubicBezTo>
                      <a:pt x="659" y="301"/>
                      <a:pt x="654" y="295"/>
                      <a:pt x="654" y="288"/>
                    </a:cubicBezTo>
                    <a:close/>
                    <a:moveTo>
                      <a:pt x="601" y="136"/>
                    </a:moveTo>
                    <a:lnTo>
                      <a:pt x="583" y="117"/>
                    </a:lnTo>
                    <a:lnTo>
                      <a:pt x="563" y="99"/>
                    </a:lnTo>
                    <a:lnTo>
                      <a:pt x="547" y="88"/>
                    </a:lnTo>
                    <a:cubicBezTo>
                      <a:pt x="542" y="84"/>
                      <a:pt x="541" y="76"/>
                      <a:pt x="545" y="71"/>
                    </a:cubicBezTo>
                    <a:cubicBezTo>
                      <a:pt x="549" y="65"/>
                      <a:pt x="556" y="64"/>
                      <a:pt x="562" y="68"/>
                    </a:cubicBezTo>
                    <a:lnTo>
                      <a:pt x="579" y="80"/>
                    </a:lnTo>
                    <a:lnTo>
                      <a:pt x="601" y="100"/>
                    </a:lnTo>
                    <a:lnTo>
                      <a:pt x="619" y="119"/>
                    </a:lnTo>
                    <a:cubicBezTo>
                      <a:pt x="624" y="125"/>
                      <a:pt x="624" y="132"/>
                      <a:pt x="619" y="137"/>
                    </a:cubicBezTo>
                    <a:cubicBezTo>
                      <a:pt x="614" y="142"/>
                      <a:pt x="606" y="142"/>
                      <a:pt x="601" y="136"/>
                    </a:cubicBezTo>
                    <a:close/>
                    <a:moveTo>
                      <a:pt x="462" y="45"/>
                    </a:moveTo>
                    <a:lnTo>
                      <a:pt x="432" y="36"/>
                    </a:lnTo>
                    <a:lnTo>
                      <a:pt x="401" y="30"/>
                    </a:lnTo>
                    <a:lnTo>
                      <a:pt x="391" y="29"/>
                    </a:lnTo>
                    <a:cubicBezTo>
                      <a:pt x="384" y="28"/>
                      <a:pt x="380" y="22"/>
                      <a:pt x="380" y="15"/>
                    </a:cubicBezTo>
                    <a:cubicBezTo>
                      <a:pt x="381" y="8"/>
                      <a:pt x="387" y="3"/>
                      <a:pt x="394" y="4"/>
                    </a:cubicBezTo>
                    <a:lnTo>
                      <a:pt x="406" y="5"/>
                    </a:lnTo>
                    <a:lnTo>
                      <a:pt x="439" y="12"/>
                    </a:lnTo>
                    <a:lnTo>
                      <a:pt x="469" y="21"/>
                    </a:lnTo>
                    <a:cubicBezTo>
                      <a:pt x="476" y="23"/>
                      <a:pt x="480" y="30"/>
                      <a:pt x="478" y="37"/>
                    </a:cubicBezTo>
                    <a:cubicBezTo>
                      <a:pt x="476" y="43"/>
                      <a:pt x="469" y="47"/>
                      <a:pt x="462" y="45"/>
                    </a:cubicBezTo>
                    <a:close/>
                  </a:path>
                </a:pathLst>
              </a:custGeom>
              <a:solidFill>
                <a:srgbClr val="000000"/>
              </a:solidFill>
              <a:ln w="1" cap="flat">
                <a:solidFill>
                  <a:srgbClr val="000000"/>
                </a:solidFill>
                <a:prstDash val="solid"/>
                <a:bevel/>
                <a:headEnd/>
                <a:tailEnd/>
              </a:ln>
            </p:spPr>
            <p:txBody>
              <a:bodyPr vert="horz" wrap="square" lIns="91440" tIns="45720" rIns="91440" bIns="45720" numCol="1" anchor="t" anchorCtr="0" compatLnSpc="1">
                <a:prstTxWarp prst="textNoShape">
                  <a:avLst/>
                </a:prstTxWarp>
              </a:bodyPr>
              <a:lstStyle/>
              <a:p>
                <a:endParaRPr lang="en-US" dirty="0"/>
              </a:p>
            </p:txBody>
          </p:sp>
        </p:grpSp>
        <p:grpSp>
          <p:nvGrpSpPr>
            <p:cNvPr id="185" name="Group 238"/>
            <p:cNvGrpSpPr>
              <a:grpSpLocks/>
            </p:cNvGrpSpPr>
            <p:nvPr/>
          </p:nvGrpSpPr>
          <p:grpSpPr bwMode="auto">
            <a:xfrm>
              <a:off x="4728" y="1524"/>
              <a:ext cx="269" cy="188"/>
              <a:chOff x="4728" y="1524"/>
              <a:chExt cx="269" cy="188"/>
            </a:xfrm>
          </p:grpSpPr>
          <p:sp>
            <p:nvSpPr>
              <p:cNvPr id="234" name="Rectangle 236"/>
              <p:cNvSpPr>
                <a:spLocks noChangeArrowheads="1"/>
              </p:cNvSpPr>
              <p:nvPr/>
            </p:nvSpPr>
            <p:spPr bwMode="auto">
              <a:xfrm>
                <a:off x="4728" y="1524"/>
                <a:ext cx="269" cy="1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5" name="Rectangle 237"/>
              <p:cNvSpPr>
                <a:spLocks noChangeArrowheads="1"/>
              </p:cNvSpPr>
              <p:nvPr/>
            </p:nvSpPr>
            <p:spPr bwMode="auto">
              <a:xfrm>
                <a:off x="4728" y="1524"/>
                <a:ext cx="269" cy="188"/>
              </a:xfrm>
              <a:prstGeom prst="rect">
                <a:avLst/>
              </a:prstGeom>
              <a:noFill/>
              <a:ln w="5" cap="rnd">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sp>
          <p:nvSpPr>
            <p:cNvPr id="186" name="Rectangle 239"/>
            <p:cNvSpPr>
              <a:spLocks noChangeArrowheads="1"/>
            </p:cNvSpPr>
            <p:nvPr/>
          </p:nvSpPr>
          <p:spPr bwMode="auto">
            <a:xfrm>
              <a:off x="4808" y="1583"/>
              <a:ext cx="117"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700" b="1" i="0" u="none" strike="noStrike" cap="none" normalizeH="0" baseline="0" dirty="0" smtClean="0">
                  <a:ln>
                    <a:noFill/>
                  </a:ln>
                  <a:solidFill>
                    <a:srgbClr val="000000"/>
                  </a:solidFill>
                  <a:effectLst/>
                  <a:latin typeface="Arial" pitchFamily="34" charset="0"/>
                  <a:cs typeface="Arial" pitchFamily="34" charset="0"/>
                </a:rPr>
                <a:t>20</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grpSp>
          <p:nvGrpSpPr>
            <p:cNvPr id="187" name="Group 242"/>
            <p:cNvGrpSpPr>
              <a:grpSpLocks/>
            </p:cNvGrpSpPr>
            <p:nvPr/>
          </p:nvGrpSpPr>
          <p:grpSpPr bwMode="auto">
            <a:xfrm>
              <a:off x="4522" y="1925"/>
              <a:ext cx="581" cy="162"/>
              <a:chOff x="4522" y="1925"/>
              <a:chExt cx="581" cy="162"/>
            </a:xfrm>
          </p:grpSpPr>
          <p:sp>
            <p:nvSpPr>
              <p:cNvPr id="232" name="Rectangle 240"/>
              <p:cNvSpPr>
                <a:spLocks noChangeArrowheads="1"/>
              </p:cNvSpPr>
              <p:nvPr/>
            </p:nvSpPr>
            <p:spPr bwMode="auto">
              <a:xfrm>
                <a:off x="4522" y="1925"/>
                <a:ext cx="581" cy="16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3" name="Rectangle 241"/>
              <p:cNvSpPr>
                <a:spLocks noChangeArrowheads="1"/>
              </p:cNvSpPr>
              <p:nvPr/>
            </p:nvSpPr>
            <p:spPr bwMode="auto">
              <a:xfrm>
                <a:off x="4522" y="1925"/>
                <a:ext cx="581" cy="162"/>
              </a:xfrm>
              <a:prstGeom prst="rect">
                <a:avLst/>
              </a:prstGeom>
              <a:noFill/>
              <a:ln w="5" cap="rnd">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sp>
          <p:nvSpPr>
            <p:cNvPr id="188" name="Rectangle 243"/>
            <p:cNvSpPr>
              <a:spLocks noChangeArrowheads="1"/>
            </p:cNvSpPr>
            <p:nvPr/>
          </p:nvSpPr>
          <p:spPr bwMode="auto">
            <a:xfrm>
              <a:off x="4580" y="1929"/>
              <a:ext cx="56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700" b="0" i="0" u="none" strike="noStrike" cap="none" normalizeH="0" baseline="0" dirty="0" smtClean="0">
                  <a:ln>
                    <a:noFill/>
                  </a:ln>
                  <a:solidFill>
                    <a:srgbClr val="000000"/>
                  </a:solidFill>
                  <a:effectLst/>
                  <a:latin typeface="Arial" pitchFamily="34" charset="0"/>
                  <a:cs typeface="Arial" pitchFamily="34" charset="0"/>
                </a:rPr>
                <a:t>Final Inspection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89" name="Rectangle 244"/>
            <p:cNvSpPr>
              <a:spLocks noChangeArrowheads="1"/>
            </p:cNvSpPr>
            <p:nvPr/>
          </p:nvSpPr>
          <p:spPr bwMode="auto">
            <a:xfrm>
              <a:off x="4702" y="2002"/>
              <a:ext cx="27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700" b="0" i="0" u="none" strike="noStrike" cap="none" normalizeH="0" baseline="0" dirty="0" smtClean="0">
                  <a:ln>
                    <a:noFill/>
                  </a:ln>
                  <a:solidFill>
                    <a:srgbClr val="000000"/>
                  </a:solidFill>
                  <a:effectLst/>
                  <a:latin typeface="Arial" pitchFamily="34" charset="0"/>
                  <a:cs typeface="Arial" pitchFamily="34" charset="0"/>
                </a:rPr>
                <a:t>register</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90" name="Line 245"/>
            <p:cNvSpPr>
              <a:spLocks noChangeShapeType="1"/>
            </p:cNvSpPr>
            <p:nvPr/>
          </p:nvSpPr>
          <p:spPr bwMode="auto">
            <a:xfrm>
              <a:off x="4844" y="1720"/>
              <a:ext cx="0" cy="205"/>
            </a:xfrm>
            <a:prstGeom prst="line">
              <a:avLst/>
            </a:prstGeom>
            <a:noFill/>
            <a:ln w="5"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91" name="Line 246"/>
            <p:cNvSpPr>
              <a:spLocks noChangeShapeType="1"/>
            </p:cNvSpPr>
            <p:nvPr/>
          </p:nvSpPr>
          <p:spPr bwMode="auto">
            <a:xfrm>
              <a:off x="5241" y="1622"/>
              <a:ext cx="0" cy="695"/>
            </a:xfrm>
            <a:prstGeom prst="line">
              <a:avLst/>
            </a:prstGeom>
            <a:noFill/>
            <a:ln w="5"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grpSp>
          <p:nvGrpSpPr>
            <p:cNvPr id="192" name="Group 249"/>
            <p:cNvGrpSpPr>
              <a:grpSpLocks/>
            </p:cNvGrpSpPr>
            <p:nvPr/>
          </p:nvGrpSpPr>
          <p:grpSpPr bwMode="auto">
            <a:xfrm>
              <a:off x="5193" y="1895"/>
              <a:ext cx="85" cy="128"/>
              <a:chOff x="5193" y="1895"/>
              <a:chExt cx="85" cy="128"/>
            </a:xfrm>
          </p:grpSpPr>
          <p:sp>
            <p:nvSpPr>
              <p:cNvPr id="230" name="Freeform 247"/>
              <p:cNvSpPr>
                <a:spLocks/>
              </p:cNvSpPr>
              <p:nvPr/>
            </p:nvSpPr>
            <p:spPr bwMode="auto">
              <a:xfrm>
                <a:off x="5193" y="1895"/>
                <a:ext cx="85" cy="128"/>
              </a:xfrm>
              <a:custGeom>
                <a:avLst/>
                <a:gdLst>
                  <a:gd name="T0" fmla="*/ 0 w 85"/>
                  <a:gd name="T1" fmla="*/ 96 h 128"/>
                  <a:gd name="T2" fmla="*/ 21 w 85"/>
                  <a:gd name="T3" fmla="*/ 96 h 128"/>
                  <a:gd name="T4" fmla="*/ 21 w 85"/>
                  <a:gd name="T5" fmla="*/ 0 h 128"/>
                  <a:gd name="T6" fmla="*/ 63 w 85"/>
                  <a:gd name="T7" fmla="*/ 0 h 128"/>
                  <a:gd name="T8" fmla="*/ 63 w 85"/>
                  <a:gd name="T9" fmla="*/ 96 h 128"/>
                  <a:gd name="T10" fmla="*/ 85 w 85"/>
                  <a:gd name="T11" fmla="*/ 96 h 128"/>
                  <a:gd name="T12" fmla="*/ 42 w 85"/>
                  <a:gd name="T13" fmla="*/ 128 h 128"/>
                  <a:gd name="T14" fmla="*/ 0 w 85"/>
                  <a:gd name="T15" fmla="*/ 96 h 1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5" h="128">
                    <a:moveTo>
                      <a:pt x="0" y="96"/>
                    </a:moveTo>
                    <a:lnTo>
                      <a:pt x="21" y="96"/>
                    </a:lnTo>
                    <a:lnTo>
                      <a:pt x="21" y="0"/>
                    </a:lnTo>
                    <a:lnTo>
                      <a:pt x="63" y="0"/>
                    </a:lnTo>
                    <a:lnTo>
                      <a:pt x="63" y="96"/>
                    </a:lnTo>
                    <a:lnTo>
                      <a:pt x="85" y="96"/>
                    </a:lnTo>
                    <a:lnTo>
                      <a:pt x="42" y="128"/>
                    </a:lnTo>
                    <a:lnTo>
                      <a:pt x="0" y="9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1" name="Freeform 248"/>
              <p:cNvSpPr>
                <a:spLocks/>
              </p:cNvSpPr>
              <p:nvPr/>
            </p:nvSpPr>
            <p:spPr bwMode="auto">
              <a:xfrm>
                <a:off x="5193" y="1895"/>
                <a:ext cx="85" cy="128"/>
              </a:xfrm>
              <a:custGeom>
                <a:avLst/>
                <a:gdLst>
                  <a:gd name="T0" fmla="*/ 0 w 85"/>
                  <a:gd name="T1" fmla="*/ 96 h 128"/>
                  <a:gd name="T2" fmla="*/ 21 w 85"/>
                  <a:gd name="T3" fmla="*/ 96 h 128"/>
                  <a:gd name="T4" fmla="*/ 21 w 85"/>
                  <a:gd name="T5" fmla="*/ 0 h 128"/>
                  <a:gd name="T6" fmla="*/ 63 w 85"/>
                  <a:gd name="T7" fmla="*/ 0 h 128"/>
                  <a:gd name="T8" fmla="*/ 63 w 85"/>
                  <a:gd name="T9" fmla="*/ 96 h 128"/>
                  <a:gd name="T10" fmla="*/ 85 w 85"/>
                  <a:gd name="T11" fmla="*/ 96 h 128"/>
                  <a:gd name="T12" fmla="*/ 42 w 85"/>
                  <a:gd name="T13" fmla="*/ 128 h 128"/>
                  <a:gd name="T14" fmla="*/ 0 w 85"/>
                  <a:gd name="T15" fmla="*/ 96 h 1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5" h="128">
                    <a:moveTo>
                      <a:pt x="0" y="96"/>
                    </a:moveTo>
                    <a:lnTo>
                      <a:pt x="21" y="96"/>
                    </a:lnTo>
                    <a:lnTo>
                      <a:pt x="21" y="0"/>
                    </a:lnTo>
                    <a:lnTo>
                      <a:pt x="63" y="0"/>
                    </a:lnTo>
                    <a:lnTo>
                      <a:pt x="63" y="96"/>
                    </a:lnTo>
                    <a:lnTo>
                      <a:pt x="85" y="96"/>
                    </a:lnTo>
                    <a:lnTo>
                      <a:pt x="42" y="128"/>
                    </a:lnTo>
                    <a:lnTo>
                      <a:pt x="0" y="96"/>
                    </a:lnTo>
                    <a:close/>
                  </a:path>
                </a:pathLst>
              </a:custGeom>
              <a:noFill/>
              <a:ln w="5"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sp>
          <p:nvSpPr>
            <p:cNvPr id="193" name="Oval 250"/>
            <p:cNvSpPr>
              <a:spLocks noChangeArrowheads="1"/>
            </p:cNvSpPr>
            <p:nvPr/>
          </p:nvSpPr>
          <p:spPr bwMode="auto">
            <a:xfrm>
              <a:off x="1906" y="1536"/>
              <a:ext cx="275" cy="188"/>
            </a:xfrm>
            <a:prstGeom prst="ellipse">
              <a:avLst/>
            </a:prstGeom>
            <a:noFill/>
            <a:ln w="5"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nvGrpSpPr>
            <p:cNvPr id="194" name="Group 253"/>
            <p:cNvGrpSpPr>
              <a:grpSpLocks/>
            </p:cNvGrpSpPr>
            <p:nvPr/>
          </p:nvGrpSpPr>
          <p:grpSpPr bwMode="auto">
            <a:xfrm>
              <a:off x="1542" y="1588"/>
              <a:ext cx="185" cy="77"/>
              <a:chOff x="1542" y="1588"/>
              <a:chExt cx="185" cy="77"/>
            </a:xfrm>
          </p:grpSpPr>
          <p:sp>
            <p:nvSpPr>
              <p:cNvPr id="228" name="Freeform 251"/>
              <p:cNvSpPr>
                <a:spLocks/>
              </p:cNvSpPr>
              <p:nvPr/>
            </p:nvSpPr>
            <p:spPr bwMode="auto">
              <a:xfrm>
                <a:off x="1542" y="1588"/>
                <a:ext cx="185" cy="77"/>
              </a:xfrm>
              <a:custGeom>
                <a:avLst/>
                <a:gdLst>
                  <a:gd name="T0" fmla="*/ 138 w 185"/>
                  <a:gd name="T1" fmla="*/ 0 h 77"/>
                  <a:gd name="T2" fmla="*/ 138 w 185"/>
                  <a:gd name="T3" fmla="*/ 19 h 77"/>
                  <a:gd name="T4" fmla="*/ 0 w 185"/>
                  <a:gd name="T5" fmla="*/ 19 h 77"/>
                  <a:gd name="T6" fmla="*/ 0 w 185"/>
                  <a:gd name="T7" fmla="*/ 57 h 77"/>
                  <a:gd name="T8" fmla="*/ 138 w 185"/>
                  <a:gd name="T9" fmla="*/ 57 h 77"/>
                  <a:gd name="T10" fmla="*/ 138 w 185"/>
                  <a:gd name="T11" fmla="*/ 77 h 77"/>
                  <a:gd name="T12" fmla="*/ 185 w 185"/>
                  <a:gd name="T13" fmla="*/ 38 h 77"/>
                  <a:gd name="T14" fmla="*/ 138 w 185"/>
                  <a:gd name="T15" fmla="*/ 0 h 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5" h="77">
                    <a:moveTo>
                      <a:pt x="138" y="0"/>
                    </a:moveTo>
                    <a:lnTo>
                      <a:pt x="138" y="19"/>
                    </a:lnTo>
                    <a:lnTo>
                      <a:pt x="0" y="19"/>
                    </a:lnTo>
                    <a:lnTo>
                      <a:pt x="0" y="57"/>
                    </a:lnTo>
                    <a:lnTo>
                      <a:pt x="138" y="57"/>
                    </a:lnTo>
                    <a:lnTo>
                      <a:pt x="138" y="77"/>
                    </a:lnTo>
                    <a:lnTo>
                      <a:pt x="185" y="38"/>
                    </a:lnTo>
                    <a:lnTo>
                      <a:pt x="13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9" name="Freeform 252"/>
              <p:cNvSpPr>
                <a:spLocks/>
              </p:cNvSpPr>
              <p:nvPr/>
            </p:nvSpPr>
            <p:spPr bwMode="auto">
              <a:xfrm>
                <a:off x="1542" y="1588"/>
                <a:ext cx="185" cy="77"/>
              </a:xfrm>
              <a:custGeom>
                <a:avLst/>
                <a:gdLst>
                  <a:gd name="T0" fmla="*/ 138 w 185"/>
                  <a:gd name="T1" fmla="*/ 0 h 77"/>
                  <a:gd name="T2" fmla="*/ 138 w 185"/>
                  <a:gd name="T3" fmla="*/ 19 h 77"/>
                  <a:gd name="T4" fmla="*/ 0 w 185"/>
                  <a:gd name="T5" fmla="*/ 19 h 77"/>
                  <a:gd name="T6" fmla="*/ 0 w 185"/>
                  <a:gd name="T7" fmla="*/ 57 h 77"/>
                  <a:gd name="T8" fmla="*/ 138 w 185"/>
                  <a:gd name="T9" fmla="*/ 57 h 77"/>
                  <a:gd name="T10" fmla="*/ 138 w 185"/>
                  <a:gd name="T11" fmla="*/ 77 h 77"/>
                  <a:gd name="T12" fmla="*/ 185 w 185"/>
                  <a:gd name="T13" fmla="*/ 38 h 77"/>
                  <a:gd name="T14" fmla="*/ 138 w 185"/>
                  <a:gd name="T15" fmla="*/ 0 h 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5" h="77">
                    <a:moveTo>
                      <a:pt x="138" y="0"/>
                    </a:moveTo>
                    <a:lnTo>
                      <a:pt x="138" y="19"/>
                    </a:lnTo>
                    <a:lnTo>
                      <a:pt x="0" y="19"/>
                    </a:lnTo>
                    <a:lnTo>
                      <a:pt x="0" y="57"/>
                    </a:lnTo>
                    <a:lnTo>
                      <a:pt x="138" y="57"/>
                    </a:lnTo>
                    <a:lnTo>
                      <a:pt x="138" y="77"/>
                    </a:lnTo>
                    <a:lnTo>
                      <a:pt x="185" y="38"/>
                    </a:lnTo>
                    <a:lnTo>
                      <a:pt x="138" y="0"/>
                    </a:lnTo>
                    <a:close/>
                  </a:path>
                </a:pathLst>
              </a:custGeom>
              <a:noFill/>
              <a:ln w="5"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95" name="Group 256"/>
            <p:cNvGrpSpPr>
              <a:grpSpLocks/>
            </p:cNvGrpSpPr>
            <p:nvPr/>
          </p:nvGrpSpPr>
          <p:grpSpPr bwMode="auto">
            <a:xfrm>
              <a:off x="2482" y="1584"/>
              <a:ext cx="265" cy="89"/>
              <a:chOff x="2482" y="1584"/>
              <a:chExt cx="265" cy="89"/>
            </a:xfrm>
          </p:grpSpPr>
          <p:sp>
            <p:nvSpPr>
              <p:cNvPr id="226" name="Freeform 254"/>
              <p:cNvSpPr>
                <a:spLocks/>
              </p:cNvSpPr>
              <p:nvPr/>
            </p:nvSpPr>
            <p:spPr bwMode="auto">
              <a:xfrm>
                <a:off x="2482" y="1584"/>
                <a:ext cx="265" cy="89"/>
              </a:xfrm>
              <a:custGeom>
                <a:avLst/>
                <a:gdLst>
                  <a:gd name="T0" fmla="*/ 199 w 265"/>
                  <a:gd name="T1" fmla="*/ 0 h 89"/>
                  <a:gd name="T2" fmla="*/ 199 w 265"/>
                  <a:gd name="T3" fmla="*/ 22 h 89"/>
                  <a:gd name="T4" fmla="*/ 0 w 265"/>
                  <a:gd name="T5" fmla="*/ 22 h 89"/>
                  <a:gd name="T6" fmla="*/ 0 w 265"/>
                  <a:gd name="T7" fmla="*/ 67 h 89"/>
                  <a:gd name="T8" fmla="*/ 199 w 265"/>
                  <a:gd name="T9" fmla="*/ 67 h 89"/>
                  <a:gd name="T10" fmla="*/ 199 w 265"/>
                  <a:gd name="T11" fmla="*/ 89 h 89"/>
                  <a:gd name="T12" fmla="*/ 265 w 265"/>
                  <a:gd name="T13" fmla="*/ 44 h 89"/>
                  <a:gd name="T14" fmla="*/ 199 w 265"/>
                  <a:gd name="T15" fmla="*/ 0 h 8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5" h="89">
                    <a:moveTo>
                      <a:pt x="199" y="0"/>
                    </a:moveTo>
                    <a:lnTo>
                      <a:pt x="199" y="22"/>
                    </a:lnTo>
                    <a:lnTo>
                      <a:pt x="0" y="22"/>
                    </a:lnTo>
                    <a:lnTo>
                      <a:pt x="0" y="67"/>
                    </a:lnTo>
                    <a:lnTo>
                      <a:pt x="199" y="67"/>
                    </a:lnTo>
                    <a:lnTo>
                      <a:pt x="199" y="89"/>
                    </a:lnTo>
                    <a:lnTo>
                      <a:pt x="265" y="44"/>
                    </a:lnTo>
                    <a:lnTo>
                      <a:pt x="19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7" name="Freeform 255"/>
              <p:cNvSpPr>
                <a:spLocks/>
              </p:cNvSpPr>
              <p:nvPr/>
            </p:nvSpPr>
            <p:spPr bwMode="auto">
              <a:xfrm>
                <a:off x="2482" y="1584"/>
                <a:ext cx="265" cy="89"/>
              </a:xfrm>
              <a:custGeom>
                <a:avLst/>
                <a:gdLst>
                  <a:gd name="T0" fmla="*/ 199 w 265"/>
                  <a:gd name="T1" fmla="*/ 0 h 89"/>
                  <a:gd name="T2" fmla="*/ 199 w 265"/>
                  <a:gd name="T3" fmla="*/ 22 h 89"/>
                  <a:gd name="T4" fmla="*/ 0 w 265"/>
                  <a:gd name="T5" fmla="*/ 22 h 89"/>
                  <a:gd name="T6" fmla="*/ 0 w 265"/>
                  <a:gd name="T7" fmla="*/ 67 h 89"/>
                  <a:gd name="T8" fmla="*/ 199 w 265"/>
                  <a:gd name="T9" fmla="*/ 67 h 89"/>
                  <a:gd name="T10" fmla="*/ 199 w 265"/>
                  <a:gd name="T11" fmla="*/ 89 h 89"/>
                  <a:gd name="T12" fmla="*/ 265 w 265"/>
                  <a:gd name="T13" fmla="*/ 44 h 89"/>
                  <a:gd name="T14" fmla="*/ 199 w 265"/>
                  <a:gd name="T15" fmla="*/ 0 h 8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5" h="89">
                    <a:moveTo>
                      <a:pt x="199" y="0"/>
                    </a:moveTo>
                    <a:lnTo>
                      <a:pt x="199" y="22"/>
                    </a:lnTo>
                    <a:lnTo>
                      <a:pt x="0" y="22"/>
                    </a:lnTo>
                    <a:lnTo>
                      <a:pt x="0" y="67"/>
                    </a:lnTo>
                    <a:lnTo>
                      <a:pt x="199" y="67"/>
                    </a:lnTo>
                    <a:lnTo>
                      <a:pt x="199" y="89"/>
                    </a:lnTo>
                    <a:lnTo>
                      <a:pt x="265" y="44"/>
                    </a:lnTo>
                    <a:lnTo>
                      <a:pt x="199" y="0"/>
                    </a:lnTo>
                    <a:close/>
                  </a:path>
                </a:pathLst>
              </a:custGeom>
              <a:noFill/>
              <a:ln w="5"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96" name="Group 259"/>
            <p:cNvGrpSpPr>
              <a:grpSpLocks/>
            </p:cNvGrpSpPr>
            <p:nvPr/>
          </p:nvGrpSpPr>
          <p:grpSpPr bwMode="auto">
            <a:xfrm>
              <a:off x="1805" y="1852"/>
              <a:ext cx="482" cy="176"/>
              <a:chOff x="1805" y="1852"/>
              <a:chExt cx="482" cy="176"/>
            </a:xfrm>
          </p:grpSpPr>
          <p:sp>
            <p:nvSpPr>
              <p:cNvPr id="224" name="Rectangle 257"/>
              <p:cNvSpPr>
                <a:spLocks noChangeArrowheads="1"/>
              </p:cNvSpPr>
              <p:nvPr/>
            </p:nvSpPr>
            <p:spPr bwMode="auto">
              <a:xfrm>
                <a:off x="1805" y="1852"/>
                <a:ext cx="482" cy="17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5" name="Rectangle 258"/>
              <p:cNvSpPr>
                <a:spLocks noChangeArrowheads="1"/>
              </p:cNvSpPr>
              <p:nvPr/>
            </p:nvSpPr>
            <p:spPr bwMode="auto">
              <a:xfrm>
                <a:off x="1805" y="1852"/>
                <a:ext cx="482" cy="176"/>
              </a:xfrm>
              <a:prstGeom prst="rect">
                <a:avLst/>
              </a:prstGeom>
              <a:noFill/>
              <a:ln w="5" cap="rnd">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sp>
          <p:nvSpPr>
            <p:cNvPr id="197" name="Rectangle 260"/>
            <p:cNvSpPr>
              <a:spLocks noChangeArrowheads="1"/>
            </p:cNvSpPr>
            <p:nvPr/>
          </p:nvSpPr>
          <p:spPr bwMode="auto">
            <a:xfrm>
              <a:off x="1878" y="1857"/>
              <a:ext cx="402"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700" b="0" i="0" u="none" strike="noStrike" cap="none" normalizeH="0" baseline="0" dirty="0" smtClean="0">
                  <a:ln>
                    <a:noFill/>
                  </a:ln>
                  <a:solidFill>
                    <a:srgbClr val="000000"/>
                  </a:solidFill>
                  <a:effectLst/>
                  <a:latin typeface="Arial" pitchFamily="34" charset="0"/>
                  <a:cs typeface="Arial" pitchFamily="34" charset="0"/>
                </a:rPr>
                <a:t>Patrol Insp.</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98" name="Rectangle 261"/>
            <p:cNvSpPr>
              <a:spLocks noChangeArrowheads="1"/>
            </p:cNvSpPr>
            <p:nvPr/>
          </p:nvSpPr>
          <p:spPr bwMode="auto">
            <a:xfrm>
              <a:off x="1951" y="1929"/>
              <a:ext cx="243"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700" b="0" i="0" u="none" strike="noStrike" cap="none" normalizeH="0" baseline="0" dirty="0" smtClean="0">
                  <a:ln>
                    <a:noFill/>
                  </a:ln>
                  <a:solidFill>
                    <a:srgbClr val="000000"/>
                  </a:solidFill>
                  <a:effectLst/>
                  <a:latin typeface="Arial" pitchFamily="34" charset="0"/>
                  <a:cs typeface="Arial" pitchFamily="34" charset="0"/>
                </a:rPr>
                <a:t> report</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99" name="Oval 262"/>
            <p:cNvSpPr>
              <a:spLocks noChangeArrowheads="1"/>
            </p:cNvSpPr>
            <p:nvPr/>
          </p:nvSpPr>
          <p:spPr bwMode="auto">
            <a:xfrm>
              <a:off x="1816" y="1857"/>
              <a:ext cx="476" cy="175"/>
            </a:xfrm>
            <a:prstGeom prst="ellipse">
              <a:avLst/>
            </a:prstGeom>
            <a:noFill/>
            <a:ln w="5"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00" name="Line 263"/>
            <p:cNvSpPr>
              <a:spLocks noChangeShapeType="1"/>
            </p:cNvSpPr>
            <p:nvPr/>
          </p:nvSpPr>
          <p:spPr bwMode="auto">
            <a:xfrm>
              <a:off x="2033" y="1729"/>
              <a:ext cx="0" cy="119"/>
            </a:xfrm>
            <a:prstGeom prst="line">
              <a:avLst/>
            </a:prstGeom>
            <a:noFill/>
            <a:ln w="5"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grpSp>
          <p:nvGrpSpPr>
            <p:cNvPr id="201" name="Group 266"/>
            <p:cNvGrpSpPr>
              <a:grpSpLocks/>
            </p:cNvGrpSpPr>
            <p:nvPr/>
          </p:nvGrpSpPr>
          <p:grpSpPr bwMode="auto">
            <a:xfrm>
              <a:off x="1858" y="1930"/>
              <a:ext cx="64" cy="33"/>
              <a:chOff x="1858" y="1930"/>
              <a:chExt cx="64" cy="33"/>
            </a:xfrm>
          </p:grpSpPr>
          <p:sp>
            <p:nvSpPr>
              <p:cNvPr id="222" name="Freeform 264"/>
              <p:cNvSpPr>
                <a:spLocks/>
              </p:cNvSpPr>
              <p:nvPr/>
            </p:nvSpPr>
            <p:spPr bwMode="auto">
              <a:xfrm>
                <a:off x="1858" y="1930"/>
                <a:ext cx="64" cy="33"/>
              </a:xfrm>
              <a:custGeom>
                <a:avLst/>
                <a:gdLst>
                  <a:gd name="T0" fmla="*/ 32 w 64"/>
                  <a:gd name="T1" fmla="*/ 0 h 33"/>
                  <a:gd name="T2" fmla="*/ 25 w 64"/>
                  <a:gd name="T3" fmla="*/ 13 h 33"/>
                  <a:gd name="T4" fmla="*/ 0 w 64"/>
                  <a:gd name="T5" fmla="*/ 13 h 33"/>
                  <a:gd name="T6" fmla="*/ 20 w 64"/>
                  <a:gd name="T7" fmla="*/ 21 h 33"/>
                  <a:gd name="T8" fmla="*/ 13 w 64"/>
                  <a:gd name="T9" fmla="*/ 33 h 33"/>
                  <a:gd name="T10" fmla="*/ 32 w 64"/>
                  <a:gd name="T11" fmla="*/ 26 h 33"/>
                  <a:gd name="T12" fmla="*/ 52 w 64"/>
                  <a:gd name="T13" fmla="*/ 33 h 33"/>
                  <a:gd name="T14" fmla="*/ 44 w 64"/>
                  <a:gd name="T15" fmla="*/ 21 h 33"/>
                  <a:gd name="T16" fmla="*/ 64 w 64"/>
                  <a:gd name="T17" fmla="*/ 13 h 33"/>
                  <a:gd name="T18" fmla="*/ 40 w 64"/>
                  <a:gd name="T19" fmla="*/ 13 h 33"/>
                  <a:gd name="T20" fmla="*/ 32 w 64"/>
                  <a:gd name="T21"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4" h="33">
                    <a:moveTo>
                      <a:pt x="32" y="0"/>
                    </a:moveTo>
                    <a:lnTo>
                      <a:pt x="25" y="13"/>
                    </a:lnTo>
                    <a:lnTo>
                      <a:pt x="0" y="13"/>
                    </a:lnTo>
                    <a:lnTo>
                      <a:pt x="20" y="21"/>
                    </a:lnTo>
                    <a:lnTo>
                      <a:pt x="13" y="33"/>
                    </a:lnTo>
                    <a:lnTo>
                      <a:pt x="32" y="26"/>
                    </a:lnTo>
                    <a:lnTo>
                      <a:pt x="52" y="33"/>
                    </a:lnTo>
                    <a:lnTo>
                      <a:pt x="44" y="21"/>
                    </a:lnTo>
                    <a:lnTo>
                      <a:pt x="64" y="13"/>
                    </a:lnTo>
                    <a:lnTo>
                      <a:pt x="40" y="13"/>
                    </a:lnTo>
                    <a:lnTo>
                      <a:pt x="32" y="0"/>
                    </a:lnTo>
                    <a:close/>
                  </a:path>
                </a:pathLst>
              </a:custGeom>
              <a:solidFill>
                <a:srgbClr val="FF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3" name="Freeform 265"/>
              <p:cNvSpPr>
                <a:spLocks/>
              </p:cNvSpPr>
              <p:nvPr/>
            </p:nvSpPr>
            <p:spPr bwMode="auto">
              <a:xfrm>
                <a:off x="1858" y="1930"/>
                <a:ext cx="64" cy="33"/>
              </a:xfrm>
              <a:custGeom>
                <a:avLst/>
                <a:gdLst>
                  <a:gd name="T0" fmla="*/ 32 w 64"/>
                  <a:gd name="T1" fmla="*/ 0 h 33"/>
                  <a:gd name="T2" fmla="*/ 25 w 64"/>
                  <a:gd name="T3" fmla="*/ 13 h 33"/>
                  <a:gd name="T4" fmla="*/ 0 w 64"/>
                  <a:gd name="T5" fmla="*/ 13 h 33"/>
                  <a:gd name="T6" fmla="*/ 20 w 64"/>
                  <a:gd name="T7" fmla="*/ 21 h 33"/>
                  <a:gd name="T8" fmla="*/ 13 w 64"/>
                  <a:gd name="T9" fmla="*/ 33 h 33"/>
                  <a:gd name="T10" fmla="*/ 32 w 64"/>
                  <a:gd name="T11" fmla="*/ 26 h 33"/>
                  <a:gd name="T12" fmla="*/ 52 w 64"/>
                  <a:gd name="T13" fmla="*/ 33 h 33"/>
                  <a:gd name="T14" fmla="*/ 44 w 64"/>
                  <a:gd name="T15" fmla="*/ 21 h 33"/>
                  <a:gd name="T16" fmla="*/ 64 w 64"/>
                  <a:gd name="T17" fmla="*/ 13 h 33"/>
                  <a:gd name="T18" fmla="*/ 40 w 64"/>
                  <a:gd name="T19" fmla="*/ 13 h 33"/>
                  <a:gd name="T20" fmla="*/ 32 w 64"/>
                  <a:gd name="T21"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4" h="33">
                    <a:moveTo>
                      <a:pt x="32" y="0"/>
                    </a:moveTo>
                    <a:lnTo>
                      <a:pt x="25" y="13"/>
                    </a:lnTo>
                    <a:lnTo>
                      <a:pt x="0" y="13"/>
                    </a:lnTo>
                    <a:lnTo>
                      <a:pt x="20" y="21"/>
                    </a:lnTo>
                    <a:lnTo>
                      <a:pt x="13" y="33"/>
                    </a:lnTo>
                    <a:lnTo>
                      <a:pt x="32" y="26"/>
                    </a:lnTo>
                    <a:lnTo>
                      <a:pt x="52" y="33"/>
                    </a:lnTo>
                    <a:lnTo>
                      <a:pt x="44" y="21"/>
                    </a:lnTo>
                    <a:lnTo>
                      <a:pt x="64" y="13"/>
                    </a:lnTo>
                    <a:lnTo>
                      <a:pt x="40" y="13"/>
                    </a:lnTo>
                    <a:lnTo>
                      <a:pt x="32" y="0"/>
                    </a:lnTo>
                    <a:close/>
                  </a:path>
                </a:pathLst>
              </a:custGeom>
              <a:noFill/>
              <a:ln w="5"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sp>
          <p:nvSpPr>
            <p:cNvPr id="202" name="Line 267"/>
            <p:cNvSpPr>
              <a:spLocks noChangeShapeType="1"/>
            </p:cNvSpPr>
            <p:nvPr/>
          </p:nvSpPr>
          <p:spPr bwMode="auto">
            <a:xfrm flipH="1">
              <a:off x="4627" y="2309"/>
              <a:ext cx="614" cy="0"/>
            </a:xfrm>
            <a:prstGeom prst="line">
              <a:avLst/>
            </a:prstGeom>
            <a:noFill/>
            <a:ln w="5"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03" name="Line 268"/>
            <p:cNvSpPr>
              <a:spLocks noChangeShapeType="1"/>
            </p:cNvSpPr>
            <p:nvPr/>
          </p:nvSpPr>
          <p:spPr bwMode="auto">
            <a:xfrm>
              <a:off x="4997" y="1617"/>
              <a:ext cx="260" cy="5"/>
            </a:xfrm>
            <a:prstGeom prst="line">
              <a:avLst/>
            </a:prstGeom>
            <a:noFill/>
            <a:ln w="5"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grpSp>
          <p:nvGrpSpPr>
            <p:cNvPr id="204" name="Group 271"/>
            <p:cNvGrpSpPr>
              <a:grpSpLocks/>
            </p:cNvGrpSpPr>
            <p:nvPr/>
          </p:nvGrpSpPr>
          <p:grpSpPr bwMode="auto">
            <a:xfrm>
              <a:off x="4411" y="2253"/>
              <a:ext cx="222" cy="98"/>
              <a:chOff x="4411" y="2253"/>
              <a:chExt cx="222" cy="98"/>
            </a:xfrm>
          </p:grpSpPr>
          <p:sp>
            <p:nvSpPr>
              <p:cNvPr id="220" name="Freeform 269"/>
              <p:cNvSpPr>
                <a:spLocks/>
              </p:cNvSpPr>
              <p:nvPr/>
            </p:nvSpPr>
            <p:spPr bwMode="auto">
              <a:xfrm>
                <a:off x="4411" y="2253"/>
                <a:ext cx="222" cy="98"/>
              </a:xfrm>
              <a:custGeom>
                <a:avLst/>
                <a:gdLst>
                  <a:gd name="T0" fmla="*/ 56 w 222"/>
                  <a:gd name="T1" fmla="*/ 0 h 98"/>
                  <a:gd name="T2" fmla="*/ 56 w 222"/>
                  <a:gd name="T3" fmla="*/ 25 h 98"/>
                  <a:gd name="T4" fmla="*/ 222 w 222"/>
                  <a:gd name="T5" fmla="*/ 25 h 98"/>
                  <a:gd name="T6" fmla="*/ 222 w 222"/>
                  <a:gd name="T7" fmla="*/ 74 h 98"/>
                  <a:gd name="T8" fmla="*/ 56 w 222"/>
                  <a:gd name="T9" fmla="*/ 74 h 98"/>
                  <a:gd name="T10" fmla="*/ 56 w 222"/>
                  <a:gd name="T11" fmla="*/ 98 h 98"/>
                  <a:gd name="T12" fmla="*/ 0 w 222"/>
                  <a:gd name="T13" fmla="*/ 49 h 98"/>
                  <a:gd name="T14" fmla="*/ 56 w 222"/>
                  <a:gd name="T15" fmla="*/ 0 h 9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2" h="98">
                    <a:moveTo>
                      <a:pt x="56" y="0"/>
                    </a:moveTo>
                    <a:lnTo>
                      <a:pt x="56" y="25"/>
                    </a:lnTo>
                    <a:lnTo>
                      <a:pt x="222" y="25"/>
                    </a:lnTo>
                    <a:lnTo>
                      <a:pt x="222" y="74"/>
                    </a:lnTo>
                    <a:lnTo>
                      <a:pt x="56" y="74"/>
                    </a:lnTo>
                    <a:lnTo>
                      <a:pt x="56" y="98"/>
                    </a:lnTo>
                    <a:lnTo>
                      <a:pt x="0" y="49"/>
                    </a:lnTo>
                    <a:lnTo>
                      <a:pt x="56"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1" name="Freeform 270"/>
              <p:cNvSpPr>
                <a:spLocks/>
              </p:cNvSpPr>
              <p:nvPr/>
            </p:nvSpPr>
            <p:spPr bwMode="auto">
              <a:xfrm>
                <a:off x="4411" y="2253"/>
                <a:ext cx="222" cy="98"/>
              </a:xfrm>
              <a:custGeom>
                <a:avLst/>
                <a:gdLst>
                  <a:gd name="T0" fmla="*/ 56 w 222"/>
                  <a:gd name="T1" fmla="*/ 0 h 98"/>
                  <a:gd name="T2" fmla="*/ 56 w 222"/>
                  <a:gd name="T3" fmla="*/ 25 h 98"/>
                  <a:gd name="T4" fmla="*/ 222 w 222"/>
                  <a:gd name="T5" fmla="*/ 25 h 98"/>
                  <a:gd name="T6" fmla="*/ 222 w 222"/>
                  <a:gd name="T7" fmla="*/ 74 h 98"/>
                  <a:gd name="T8" fmla="*/ 56 w 222"/>
                  <a:gd name="T9" fmla="*/ 74 h 98"/>
                  <a:gd name="T10" fmla="*/ 56 w 222"/>
                  <a:gd name="T11" fmla="*/ 98 h 98"/>
                  <a:gd name="T12" fmla="*/ 0 w 222"/>
                  <a:gd name="T13" fmla="*/ 49 h 98"/>
                  <a:gd name="T14" fmla="*/ 56 w 222"/>
                  <a:gd name="T15" fmla="*/ 0 h 9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2" h="98">
                    <a:moveTo>
                      <a:pt x="56" y="0"/>
                    </a:moveTo>
                    <a:lnTo>
                      <a:pt x="56" y="25"/>
                    </a:lnTo>
                    <a:lnTo>
                      <a:pt x="222" y="25"/>
                    </a:lnTo>
                    <a:lnTo>
                      <a:pt x="222" y="74"/>
                    </a:lnTo>
                    <a:lnTo>
                      <a:pt x="56" y="74"/>
                    </a:lnTo>
                    <a:lnTo>
                      <a:pt x="56" y="98"/>
                    </a:lnTo>
                    <a:lnTo>
                      <a:pt x="0" y="49"/>
                    </a:lnTo>
                    <a:lnTo>
                      <a:pt x="56" y="0"/>
                    </a:lnTo>
                    <a:close/>
                  </a:path>
                </a:pathLst>
              </a:custGeom>
              <a:noFill/>
              <a:ln w="5"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sp>
          <p:nvSpPr>
            <p:cNvPr id="205" name="Freeform 272"/>
            <p:cNvSpPr>
              <a:spLocks noEditPoints="1"/>
            </p:cNvSpPr>
            <p:nvPr/>
          </p:nvSpPr>
          <p:spPr bwMode="auto">
            <a:xfrm>
              <a:off x="3942" y="3016"/>
              <a:ext cx="215" cy="36"/>
            </a:xfrm>
            <a:custGeom>
              <a:avLst/>
              <a:gdLst>
                <a:gd name="T0" fmla="*/ 16 w 1068"/>
                <a:gd name="T1" fmla="*/ 84 h 200"/>
                <a:gd name="T2" fmla="*/ 902 w 1068"/>
                <a:gd name="T3" fmla="*/ 84 h 200"/>
                <a:gd name="T4" fmla="*/ 918 w 1068"/>
                <a:gd name="T5" fmla="*/ 100 h 200"/>
                <a:gd name="T6" fmla="*/ 902 w 1068"/>
                <a:gd name="T7" fmla="*/ 117 h 200"/>
                <a:gd name="T8" fmla="*/ 16 w 1068"/>
                <a:gd name="T9" fmla="*/ 117 h 200"/>
                <a:gd name="T10" fmla="*/ 0 w 1068"/>
                <a:gd name="T11" fmla="*/ 100 h 200"/>
                <a:gd name="T12" fmla="*/ 16 w 1068"/>
                <a:gd name="T13" fmla="*/ 84 h 200"/>
                <a:gd name="T14" fmla="*/ 868 w 1068"/>
                <a:gd name="T15" fmla="*/ 0 h 200"/>
                <a:gd name="T16" fmla="*/ 1068 w 1068"/>
                <a:gd name="T17" fmla="*/ 100 h 200"/>
                <a:gd name="T18" fmla="*/ 868 w 1068"/>
                <a:gd name="T19" fmla="*/ 200 h 200"/>
                <a:gd name="T20" fmla="*/ 868 w 1068"/>
                <a:gd name="T21"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68" h="200">
                  <a:moveTo>
                    <a:pt x="16" y="84"/>
                  </a:moveTo>
                  <a:lnTo>
                    <a:pt x="902" y="84"/>
                  </a:lnTo>
                  <a:cubicBezTo>
                    <a:pt x="911" y="84"/>
                    <a:pt x="918" y="91"/>
                    <a:pt x="918" y="100"/>
                  </a:cubicBezTo>
                  <a:cubicBezTo>
                    <a:pt x="918" y="110"/>
                    <a:pt x="911" y="117"/>
                    <a:pt x="902" y="117"/>
                  </a:cubicBezTo>
                  <a:lnTo>
                    <a:pt x="16" y="117"/>
                  </a:lnTo>
                  <a:cubicBezTo>
                    <a:pt x="7" y="117"/>
                    <a:pt x="0" y="110"/>
                    <a:pt x="0" y="100"/>
                  </a:cubicBezTo>
                  <a:cubicBezTo>
                    <a:pt x="0" y="91"/>
                    <a:pt x="7" y="84"/>
                    <a:pt x="16" y="84"/>
                  </a:cubicBezTo>
                  <a:close/>
                  <a:moveTo>
                    <a:pt x="868" y="0"/>
                  </a:moveTo>
                  <a:lnTo>
                    <a:pt x="1068" y="100"/>
                  </a:lnTo>
                  <a:lnTo>
                    <a:pt x="868" y="200"/>
                  </a:lnTo>
                  <a:lnTo>
                    <a:pt x="868" y="0"/>
                  </a:lnTo>
                  <a:close/>
                </a:path>
              </a:pathLst>
            </a:custGeom>
            <a:solidFill>
              <a:srgbClr val="000000"/>
            </a:solidFill>
            <a:ln w="1" cap="flat">
              <a:solidFill>
                <a:srgbClr val="000000"/>
              </a:solidFill>
              <a:prstDash val="solid"/>
              <a:bevel/>
              <a:headEnd/>
              <a:tailEnd/>
            </a:ln>
          </p:spPr>
          <p:txBody>
            <a:bodyPr vert="horz" wrap="square" lIns="91440" tIns="45720" rIns="91440" bIns="45720" numCol="1" anchor="t" anchorCtr="0" compatLnSpc="1">
              <a:prstTxWarp prst="textNoShape">
                <a:avLst/>
              </a:prstTxWarp>
            </a:bodyPr>
            <a:lstStyle/>
            <a:p>
              <a:endParaRPr lang="en-US" dirty="0"/>
            </a:p>
          </p:txBody>
        </p:sp>
        <p:sp>
          <p:nvSpPr>
            <p:cNvPr id="206" name="Freeform 273"/>
            <p:cNvSpPr>
              <a:spLocks noEditPoints="1"/>
            </p:cNvSpPr>
            <p:nvPr/>
          </p:nvSpPr>
          <p:spPr bwMode="auto">
            <a:xfrm>
              <a:off x="4614" y="3004"/>
              <a:ext cx="145" cy="35"/>
            </a:xfrm>
            <a:custGeom>
              <a:avLst/>
              <a:gdLst>
                <a:gd name="T0" fmla="*/ 16 w 724"/>
                <a:gd name="T1" fmla="*/ 84 h 200"/>
                <a:gd name="T2" fmla="*/ 558 w 724"/>
                <a:gd name="T3" fmla="*/ 84 h 200"/>
                <a:gd name="T4" fmla="*/ 574 w 724"/>
                <a:gd name="T5" fmla="*/ 100 h 200"/>
                <a:gd name="T6" fmla="*/ 558 w 724"/>
                <a:gd name="T7" fmla="*/ 117 h 200"/>
                <a:gd name="T8" fmla="*/ 16 w 724"/>
                <a:gd name="T9" fmla="*/ 117 h 200"/>
                <a:gd name="T10" fmla="*/ 0 w 724"/>
                <a:gd name="T11" fmla="*/ 100 h 200"/>
                <a:gd name="T12" fmla="*/ 16 w 724"/>
                <a:gd name="T13" fmla="*/ 84 h 200"/>
                <a:gd name="T14" fmla="*/ 524 w 724"/>
                <a:gd name="T15" fmla="*/ 0 h 200"/>
                <a:gd name="T16" fmla="*/ 724 w 724"/>
                <a:gd name="T17" fmla="*/ 100 h 200"/>
                <a:gd name="T18" fmla="*/ 524 w 724"/>
                <a:gd name="T19" fmla="*/ 200 h 200"/>
                <a:gd name="T20" fmla="*/ 524 w 724"/>
                <a:gd name="T21"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24" h="200">
                  <a:moveTo>
                    <a:pt x="16" y="84"/>
                  </a:moveTo>
                  <a:lnTo>
                    <a:pt x="558" y="84"/>
                  </a:lnTo>
                  <a:cubicBezTo>
                    <a:pt x="567" y="84"/>
                    <a:pt x="574" y="91"/>
                    <a:pt x="574" y="100"/>
                  </a:cubicBezTo>
                  <a:cubicBezTo>
                    <a:pt x="574" y="110"/>
                    <a:pt x="567" y="117"/>
                    <a:pt x="558" y="117"/>
                  </a:cubicBezTo>
                  <a:lnTo>
                    <a:pt x="16" y="117"/>
                  </a:lnTo>
                  <a:cubicBezTo>
                    <a:pt x="7" y="117"/>
                    <a:pt x="0" y="110"/>
                    <a:pt x="0" y="100"/>
                  </a:cubicBezTo>
                  <a:cubicBezTo>
                    <a:pt x="0" y="91"/>
                    <a:pt x="7" y="84"/>
                    <a:pt x="16" y="84"/>
                  </a:cubicBezTo>
                  <a:close/>
                  <a:moveTo>
                    <a:pt x="524" y="0"/>
                  </a:moveTo>
                  <a:lnTo>
                    <a:pt x="724" y="100"/>
                  </a:lnTo>
                  <a:lnTo>
                    <a:pt x="524" y="200"/>
                  </a:lnTo>
                  <a:lnTo>
                    <a:pt x="524" y="0"/>
                  </a:lnTo>
                  <a:close/>
                </a:path>
              </a:pathLst>
            </a:custGeom>
            <a:solidFill>
              <a:srgbClr val="000000"/>
            </a:solidFill>
            <a:ln w="1" cap="flat">
              <a:solidFill>
                <a:srgbClr val="000000"/>
              </a:solidFill>
              <a:prstDash val="solid"/>
              <a:bevel/>
              <a:headEnd/>
              <a:tailEnd/>
            </a:ln>
          </p:spPr>
          <p:txBody>
            <a:bodyPr vert="horz" wrap="square" lIns="91440" tIns="45720" rIns="91440" bIns="45720" numCol="1" anchor="t" anchorCtr="0" compatLnSpc="1">
              <a:prstTxWarp prst="textNoShape">
                <a:avLst/>
              </a:prstTxWarp>
            </a:bodyPr>
            <a:lstStyle/>
            <a:p>
              <a:endParaRPr lang="en-US" dirty="0"/>
            </a:p>
          </p:txBody>
        </p:sp>
        <p:grpSp>
          <p:nvGrpSpPr>
            <p:cNvPr id="207" name="Group 276"/>
            <p:cNvGrpSpPr>
              <a:grpSpLocks/>
            </p:cNvGrpSpPr>
            <p:nvPr/>
          </p:nvGrpSpPr>
          <p:grpSpPr bwMode="auto">
            <a:xfrm>
              <a:off x="4151" y="1557"/>
              <a:ext cx="281" cy="120"/>
              <a:chOff x="4151" y="1557"/>
              <a:chExt cx="281" cy="120"/>
            </a:xfrm>
          </p:grpSpPr>
          <p:sp>
            <p:nvSpPr>
              <p:cNvPr id="218" name="Freeform 274"/>
              <p:cNvSpPr>
                <a:spLocks/>
              </p:cNvSpPr>
              <p:nvPr/>
            </p:nvSpPr>
            <p:spPr bwMode="auto">
              <a:xfrm>
                <a:off x="4151" y="1557"/>
                <a:ext cx="281" cy="120"/>
              </a:xfrm>
              <a:custGeom>
                <a:avLst/>
                <a:gdLst>
                  <a:gd name="T0" fmla="*/ 211 w 281"/>
                  <a:gd name="T1" fmla="*/ 0 h 120"/>
                  <a:gd name="T2" fmla="*/ 211 w 281"/>
                  <a:gd name="T3" fmla="*/ 30 h 120"/>
                  <a:gd name="T4" fmla="*/ 0 w 281"/>
                  <a:gd name="T5" fmla="*/ 30 h 120"/>
                  <a:gd name="T6" fmla="*/ 0 w 281"/>
                  <a:gd name="T7" fmla="*/ 90 h 120"/>
                  <a:gd name="T8" fmla="*/ 211 w 281"/>
                  <a:gd name="T9" fmla="*/ 90 h 120"/>
                  <a:gd name="T10" fmla="*/ 211 w 281"/>
                  <a:gd name="T11" fmla="*/ 120 h 120"/>
                  <a:gd name="T12" fmla="*/ 281 w 281"/>
                  <a:gd name="T13" fmla="*/ 60 h 120"/>
                  <a:gd name="T14" fmla="*/ 211 w 281"/>
                  <a:gd name="T15" fmla="*/ 0 h 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1" h="120">
                    <a:moveTo>
                      <a:pt x="211" y="0"/>
                    </a:moveTo>
                    <a:lnTo>
                      <a:pt x="211" y="30"/>
                    </a:lnTo>
                    <a:lnTo>
                      <a:pt x="0" y="30"/>
                    </a:lnTo>
                    <a:lnTo>
                      <a:pt x="0" y="90"/>
                    </a:lnTo>
                    <a:lnTo>
                      <a:pt x="211" y="90"/>
                    </a:lnTo>
                    <a:lnTo>
                      <a:pt x="211" y="120"/>
                    </a:lnTo>
                    <a:lnTo>
                      <a:pt x="281" y="60"/>
                    </a:lnTo>
                    <a:lnTo>
                      <a:pt x="21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9" name="Freeform 275"/>
              <p:cNvSpPr>
                <a:spLocks/>
              </p:cNvSpPr>
              <p:nvPr/>
            </p:nvSpPr>
            <p:spPr bwMode="auto">
              <a:xfrm>
                <a:off x="4151" y="1557"/>
                <a:ext cx="281" cy="120"/>
              </a:xfrm>
              <a:custGeom>
                <a:avLst/>
                <a:gdLst>
                  <a:gd name="T0" fmla="*/ 211 w 281"/>
                  <a:gd name="T1" fmla="*/ 0 h 120"/>
                  <a:gd name="T2" fmla="*/ 211 w 281"/>
                  <a:gd name="T3" fmla="*/ 30 h 120"/>
                  <a:gd name="T4" fmla="*/ 0 w 281"/>
                  <a:gd name="T5" fmla="*/ 30 h 120"/>
                  <a:gd name="T6" fmla="*/ 0 w 281"/>
                  <a:gd name="T7" fmla="*/ 90 h 120"/>
                  <a:gd name="T8" fmla="*/ 211 w 281"/>
                  <a:gd name="T9" fmla="*/ 90 h 120"/>
                  <a:gd name="T10" fmla="*/ 211 w 281"/>
                  <a:gd name="T11" fmla="*/ 120 h 120"/>
                  <a:gd name="T12" fmla="*/ 281 w 281"/>
                  <a:gd name="T13" fmla="*/ 60 h 120"/>
                  <a:gd name="T14" fmla="*/ 211 w 281"/>
                  <a:gd name="T15" fmla="*/ 0 h 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1" h="120">
                    <a:moveTo>
                      <a:pt x="211" y="0"/>
                    </a:moveTo>
                    <a:lnTo>
                      <a:pt x="211" y="30"/>
                    </a:lnTo>
                    <a:lnTo>
                      <a:pt x="0" y="30"/>
                    </a:lnTo>
                    <a:lnTo>
                      <a:pt x="0" y="90"/>
                    </a:lnTo>
                    <a:lnTo>
                      <a:pt x="211" y="90"/>
                    </a:lnTo>
                    <a:lnTo>
                      <a:pt x="211" y="120"/>
                    </a:lnTo>
                    <a:lnTo>
                      <a:pt x="281" y="60"/>
                    </a:lnTo>
                    <a:lnTo>
                      <a:pt x="211" y="0"/>
                    </a:lnTo>
                    <a:close/>
                  </a:path>
                </a:pathLst>
              </a:custGeom>
              <a:noFill/>
              <a:ln w="5"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sp>
          <p:nvSpPr>
            <p:cNvPr id="208" name="Line 277"/>
            <p:cNvSpPr>
              <a:spLocks noChangeShapeType="1"/>
            </p:cNvSpPr>
            <p:nvPr/>
          </p:nvSpPr>
          <p:spPr bwMode="auto">
            <a:xfrm>
              <a:off x="4432" y="1617"/>
              <a:ext cx="306" cy="0"/>
            </a:xfrm>
            <a:prstGeom prst="line">
              <a:avLst/>
            </a:prstGeom>
            <a:noFill/>
            <a:ln w="5"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09" name="Line 278"/>
            <p:cNvSpPr>
              <a:spLocks noChangeShapeType="1"/>
            </p:cNvSpPr>
            <p:nvPr/>
          </p:nvSpPr>
          <p:spPr bwMode="auto">
            <a:xfrm>
              <a:off x="2176" y="1626"/>
              <a:ext cx="306" cy="0"/>
            </a:xfrm>
            <a:prstGeom prst="line">
              <a:avLst/>
            </a:prstGeom>
            <a:noFill/>
            <a:ln w="5"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10" name="Line 279"/>
            <p:cNvSpPr>
              <a:spLocks noChangeShapeType="1"/>
            </p:cNvSpPr>
            <p:nvPr/>
          </p:nvSpPr>
          <p:spPr bwMode="auto">
            <a:xfrm>
              <a:off x="2736" y="1626"/>
              <a:ext cx="518" cy="0"/>
            </a:xfrm>
            <a:prstGeom prst="line">
              <a:avLst/>
            </a:prstGeom>
            <a:noFill/>
            <a:ln w="5"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grpSp>
          <p:nvGrpSpPr>
            <p:cNvPr id="211" name="Group 282"/>
            <p:cNvGrpSpPr>
              <a:grpSpLocks/>
            </p:cNvGrpSpPr>
            <p:nvPr/>
          </p:nvGrpSpPr>
          <p:grpSpPr bwMode="auto">
            <a:xfrm>
              <a:off x="3032" y="3183"/>
              <a:ext cx="660" cy="102"/>
              <a:chOff x="3032" y="3183"/>
              <a:chExt cx="660" cy="102"/>
            </a:xfrm>
          </p:grpSpPr>
          <p:sp>
            <p:nvSpPr>
              <p:cNvPr id="216" name="Rectangle 280"/>
              <p:cNvSpPr>
                <a:spLocks noChangeArrowheads="1"/>
              </p:cNvSpPr>
              <p:nvPr/>
            </p:nvSpPr>
            <p:spPr bwMode="auto">
              <a:xfrm>
                <a:off x="3032" y="3183"/>
                <a:ext cx="660" cy="10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7" name="Rectangle 281"/>
              <p:cNvSpPr>
                <a:spLocks noChangeArrowheads="1"/>
              </p:cNvSpPr>
              <p:nvPr/>
            </p:nvSpPr>
            <p:spPr bwMode="auto">
              <a:xfrm>
                <a:off x="3032" y="3183"/>
                <a:ext cx="660" cy="102"/>
              </a:xfrm>
              <a:prstGeom prst="rect">
                <a:avLst/>
              </a:prstGeom>
              <a:noFill/>
              <a:ln w="5" cap="rnd">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sp>
          <p:nvSpPr>
            <p:cNvPr id="212" name="Rectangle 283"/>
            <p:cNvSpPr>
              <a:spLocks noChangeArrowheads="1"/>
            </p:cNvSpPr>
            <p:nvPr/>
          </p:nvSpPr>
          <p:spPr bwMode="auto">
            <a:xfrm>
              <a:off x="3045" y="3188"/>
              <a:ext cx="59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700" b="0" i="0" u="none" strike="noStrike" cap="none" normalizeH="0" baseline="0" dirty="0" smtClean="0">
                  <a:ln>
                    <a:noFill/>
                  </a:ln>
                  <a:solidFill>
                    <a:srgbClr val="000000"/>
                  </a:solidFill>
                  <a:effectLst/>
                  <a:latin typeface="Arial" pitchFamily="34" charset="0"/>
                  <a:cs typeface="Arial" pitchFamily="34" charset="0"/>
                </a:rPr>
                <a:t>Not ok , Rejected</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13" name="Line 284"/>
            <p:cNvSpPr>
              <a:spLocks noChangeShapeType="1"/>
            </p:cNvSpPr>
            <p:nvPr/>
          </p:nvSpPr>
          <p:spPr bwMode="auto">
            <a:xfrm>
              <a:off x="3534" y="1622"/>
              <a:ext cx="607" cy="0"/>
            </a:xfrm>
            <a:prstGeom prst="line">
              <a:avLst/>
            </a:prstGeom>
            <a:noFill/>
            <a:ln w="5"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14" name="Oval 285"/>
            <p:cNvSpPr>
              <a:spLocks noChangeArrowheads="1"/>
            </p:cNvSpPr>
            <p:nvPr/>
          </p:nvSpPr>
          <p:spPr bwMode="auto">
            <a:xfrm>
              <a:off x="3254" y="1532"/>
              <a:ext cx="275" cy="188"/>
            </a:xfrm>
            <a:prstGeom prst="ellipse">
              <a:avLst/>
            </a:prstGeom>
            <a:noFill/>
            <a:ln w="5"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15" name="Rectangle 286"/>
            <p:cNvSpPr>
              <a:spLocks noChangeArrowheads="1"/>
            </p:cNvSpPr>
            <p:nvPr/>
          </p:nvSpPr>
          <p:spPr bwMode="auto">
            <a:xfrm>
              <a:off x="3350" y="1570"/>
              <a:ext cx="117"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700" b="1" i="0" u="none" strike="noStrike" cap="none" normalizeH="0" baseline="0" dirty="0" smtClean="0">
                  <a:ln>
                    <a:noFill/>
                  </a:ln>
                  <a:solidFill>
                    <a:srgbClr val="000000"/>
                  </a:solidFill>
                  <a:effectLst/>
                  <a:latin typeface="Arial" pitchFamily="34" charset="0"/>
                  <a:cs typeface="Arial" pitchFamily="34" charset="0"/>
                </a:rPr>
                <a:t>15</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grpSp>
      <p:cxnSp>
        <p:nvCxnSpPr>
          <p:cNvPr id="4" name="Straight Connector 3"/>
          <p:cNvCxnSpPr>
            <a:stCxn id="74" idx="0"/>
            <a:endCxn id="92" idx="1"/>
          </p:cNvCxnSpPr>
          <p:nvPr/>
        </p:nvCxnSpPr>
        <p:spPr>
          <a:xfrm>
            <a:off x="8069848" y="1720770"/>
            <a:ext cx="8679" cy="4284427"/>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7531114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Process Flow Diagrams</a:t>
            </a:r>
            <a:endParaRPr lang="en-US" dirty="0"/>
          </a:p>
        </p:txBody>
      </p:sp>
      <p:sp>
        <p:nvSpPr>
          <p:cNvPr id="3" name="Content Placeholder 2"/>
          <p:cNvSpPr>
            <a:spLocks noGrp="1"/>
          </p:cNvSpPr>
          <p:nvPr>
            <p:ph idx="1"/>
          </p:nvPr>
        </p:nvSpPr>
        <p:spPr>
          <a:xfrm>
            <a:off x="415925" y="1698172"/>
            <a:ext cx="8299451" cy="4054927"/>
          </a:xfrm>
        </p:spPr>
        <p:txBody>
          <a:bodyPr>
            <a:normAutofit fontScale="92500" lnSpcReduction="20000"/>
          </a:bodyPr>
          <a:lstStyle/>
          <a:p>
            <a:pPr marL="122238" lvl="0" indent="-122238" eaLnBrk="1" hangingPunct="1">
              <a:lnSpc>
                <a:spcPct val="110000"/>
              </a:lnSpc>
              <a:spcBef>
                <a:spcPct val="30000"/>
              </a:spcBef>
              <a:spcAft>
                <a:spcPct val="30000"/>
              </a:spcAft>
              <a:buClr>
                <a:srgbClr val="FFFFFF"/>
              </a:buClr>
              <a:buSzTx/>
              <a:buFont typeface="Verdana" pitchFamily="34" charset="0"/>
              <a:buChar char=" "/>
            </a:pPr>
            <a:r>
              <a:rPr lang="en-US" sz="1700" b="1" kern="0" dirty="0" smtClean="0">
                <a:solidFill>
                  <a:schemeClr val="tx1"/>
                </a:solidFill>
                <a:latin typeface="Verdana"/>
                <a:ea typeface="+mn-ea"/>
                <a:cs typeface="Arial"/>
              </a:rPr>
              <a:t>Suppliers </a:t>
            </a:r>
            <a:r>
              <a:rPr lang="en-US" sz="1700" b="1" kern="0" dirty="0">
                <a:solidFill>
                  <a:schemeClr val="tx1"/>
                </a:solidFill>
                <a:latin typeface="Verdana"/>
                <a:ea typeface="+mn-ea"/>
                <a:cs typeface="Arial"/>
              </a:rPr>
              <a:t>Checklist</a:t>
            </a:r>
          </a:p>
          <a:p>
            <a:pPr marL="122238" lvl="0" indent="-122238" eaLnBrk="1" hangingPunct="1">
              <a:lnSpc>
                <a:spcPct val="110000"/>
              </a:lnSpc>
              <a:spcBef>
                <a:spcPct val="30000"/>
              </a:spcBef>
              <a:spcAft>
                <a:spcPct val="30000"/>
              </a:spcAft>
              <a:buClr>
                <a:schemeClr val="tx1"/>
              </a:buClr>
              <a:buSzPct val="130000"/>
              <a:buFont typeface="Wingdings" pitchFamily="2" charset="2"/>
              <a:buChar char="ü"/>
            </a:pPr>
            <a:r>
              <a:rPr lang="en-US" sz="1700" b="1" kern="0" dirty="0">
                <a:solidFill>
                  <a:srgbClr val="232323"/>
                </a:solidFill>
                <a:latin typeface="Verdana"/>
                <a:ea typeface="+mn-ea"/>
                <a:cs typeface="Arial"/>
              </a:rPr>
              <a:t>Process Flow must identify each step in the </a:t>
            </a:r>
            <a:r>
              <a:rPr lang="en-US" sz="1700" b="1" kern="0" dirty="0" smtClean="0">
                <a:solidFill>
                  <a:srgbClr val="232323"/>
                </a:solidFill>
                <a:latin typeface="Verdana"/>
                <a:ea typeface="+mn-ea"/>
                <a:cs typeface="Arial"/>
              </a:rPr>
              <a:t>process.</a:t>
            </a:r>
            <a:endParaRPr lang="en-US" sz="1700" b="1" kern="0" dirty="0">
              <a:solidFill>
                <a:srgbClr val="232323"/>
              </a:solidFill>
              <a:latin typeface="Verdana"/>
              <a:ea typeface="+mn-ea"/>
              <a:cs typeface="Arial"/>
            </a:endParaRPr>
          </a:p>
          <a:p>
            <a:pPr marL="122238" lvl="0" indent="-122238" eaLnBrk="1" hangingPunct="1">
              <a:lnSpc>
                <a:spcPct val="110000"/>
              </a:lnSpc>
              <a:spcBef>
                <a:spcPct val="30000"/>
              </a:spcBef>
              <a:spcAft>
                <a:spcPct val="30000"/>
              </a:spcAft>
              <a:buClr>
                <a:schemeClr val="tx1"/>
              </a:buClr>
              <a:buSzPct val="130000"/>
              <a:buFont typeface="Wingdings" pitchFamily="2" charset="2"/>
              <a:buChar char="ü"/>
            </a:pPr>
            <a:r>
              <a:rPr lang="en-US" sz="1700" b="1" kern="0" dirty="0">
                <a:solidFill>
                  <a:srgbClr val="232323"/>
                </a:solidFill>
                <a:latin typeface="Verdana"/>
                <a:ea typeface="+mn-ea"/>
                <a:cs typeface="Arial"/>
              </a:rPr>
              <a:t>Should include abnormal handling </a:t>
            </a:r>
            <a:r>
              <a:rPr lang="en-US" sz="1700" b="1" kern="0" dirty="0" smtClean="0">
                <a:solidFill>
                  <a:srgbClr val="232323"/>
                </a:solidFill>
                <a:latin typeface="Verdana"/>
                <a:ea typeface="+mn-ea"/>
                <a:cs typeface="Arial"/>
              </a:rPr>
              <a:t>processes.</a:t>
            </a:r>
            <a:endParaRPr lang="en-US" sz="1700" b="1" kern="0" dirty="0">
              <a:solidFill>
                <a:srgbClr val="232323"/>
              </a:solidFill>
              <a:latin typeface="Verdana"/>
              <a:ea typeface="+mn-ea"/>
              <a:cs typeface="Arial"/>
            </a:endParaRPr>
          </a:p>
          <a:p>
            <a:pPr marL="522288" lvl="1" indent="-285750" eaLnBrk="1" hangingPunct="1">
              <a:lnSpc>
                <a:spcPct val="110000"/>
              </a:lnSpc>
              <a:spcBef>
                <a:spcPct val="30000"/>
              </a:spcBef>
              <a:spcAft>
                <a:spcPct val="30000"/>
              </a:spcAft>
              <a:buClr>
                <a:schemeClr val="tx1"/>
              </a:buClr>
              <a:buSzPct val="100000"/>
              <a:buFont typeface="Verdana" pitchFamily="34" charset="0"/>
              <a:buChar char="•"/>
            </a:pPr>
            <a:r>
              <a:rPr lang="en-US" sz="1700" b="1" kern="0" dirty="0">
                <a:solidFill>
                  <a:srgbClr val="232323"/>
                </a:solidFill>
                <a:latin typeface="Verdana"/>
                <a:cs typeface="Arial"/>
              </a:rPr>
              <a:t>Scrap</a:t>
            </a:r>
          </a:p>
          <a:p>
            <a:pPr marL="522288" lvl="1" indent="-285750" eaLnBrk="1" hangingPunct="1">
              <a:lnSpc>
                <a:spcPct val="110000"/>
              </a:lnSpc>
              <a:spcBef>
                <a:spcPct val="30000"/>
              </a:spcBef>
              <a:spcAft>
                <a:spcPct val="30000"/>
              </a:spcAft>
              <a:buClr>
                <a:schemeClr val="tx1"/>
              </a:buClr>
              <a:buSzPct val="100000"/>
              <a:buFont typeface="Verdana" pitchFamily="34" charset="0"/>
              <a:buChar char="•"/>
            </a:pPr>
            <a:r>
              <a:rPr lang="en-US" sz="1700" b="1" kern="0" dirty="0">
                <a:solidFill>
                  <a:srgbClr val="232323"/>
                </a:solidFill>
                <a:latin typeface="Verdana"/>
                <a:cs typeface="Arial"/>
              </a:rPr>
              <a:t>Rework</a:t>
            </a:r>
          </a:p>
          <a:p>
            <a:pPr marL="122238" lvl="0" indent="-122238" eaLnBrk="1" hangingPunct="1">
              <a:lnSpc>
                <a:spcPct val="110000"/>
              </a:lnSpc>
              <a:spcBef>
                <a:spcPct val="30000"/>
              </a:spcBef>
              <a:spcAft>
                <a:spcPct val="30000"/>
              </a:spcAft>
              <a:buClr>
                <a:schemeClr val="tx1"/>
              </a:buClr>
              <a:buSzPct val="130000"/>
              <a:buFont typeface="Wingdings" pitchFamily="2" charset="2"/>
              <a:buChar char="ü"/>
            </a:pPr>
            <a:r>
              <a:rPr lang="en-US" sz="1700" b="1" kern="0" dirty="0">
                <a:solidFill>
                  <a:srgbClr val="232323"/>
                </a:solidFill>
                <a:latin typeface="Verdana"/>
                <a:ea typeface="+mn-ea"/>
                <a:cs typeface="Arial"/>
              </a:rPr>
              <a:t>Process Flow must include all phases of the </a:t>
            </a:r>
            <a:r>
              <a:rPr lang="en-US" sz="1700" b="1" kern="0" dirty="0" smtClean="0">
                <a:solidFill>
                  <a:srgbClr val="232323"/>
                </a:solidFill>
                <a:latin typeface="Verdana"/>
                <a:ea typeface="+mn-ea"/>
                <a:cs typeface="Arial"/>
              </a:rPr>
              <a:t>process.</a:t>
            </a:r>
            <a:endParaRPr lang="en-US" sz="1700" b="1" kern="0" dirty="0">
              <a:solidFill>
                <a:srgbClr val="232323"/>
              </a:solidFill>
              <a:latin typeface="Verdana"/>
              <a:ea typeface="+mn-ea"/>
              <a:cs typeface="Arial"/>
            </a:endParaRPr>
          </a:p>
          <a:p>
            <a:pPr marL="522288" lvl="1" indent="-285750" eaLnBrk="1" hangingPunct="1">
              <a:lnSpc>
                <a:spcPct val="110000"/>
              </a:lnSpc>
              <a:spcBef>
                <a:spcPct val="30000"/>
              </a:spcBef>
              <a:spcAft>
                <a:spcPct val="30000"/>
              </a:spcAft>
              <a:buClr>
                <a:schemeClr val="tx1"/>
              </a:buClr>
              <a:buSzPct val="100000"/>
              <a:buFont typeface="Verdana" pitchFamily="34" charset="0"/>
              <a:buChar char="•"/>
            </a:pPr>
            <a:r>
              <a:rPr lang="en-US" sz="1700" b="1" kern="0" dirty="0">
                <a:solidFill>
                  <a:srgbClr val="232323"/>
                </a:solidFill>
                <a:latin typeface="Verdana"/>
                <a:cs typeface="Arial"/>
              </a:rPr>
              <a:t>Receiving of raw material</a:t>
            </a:r>
          </a:p>
          <a:p>
            <a:pPr marL="522288" lvl="1" indent="-285750" eaLnBrk="1" hangingPunct="1">
              <a:lnSpc>
                <a:spcPct val="110000"/>
              </a:lnSpc>
              <a:spcBef>
                <a:spcPct val="30000"/>
              </a:spcBef>
              <a:spcAft>
                <a:spcPct val="30000"/>
              </a:spcAft>
              <a:buClr>
                <a:schemeClr val="tx1"/>
              </a:buClr>
              <a:buSzPct val="100000"/>
              <a:buFont typeface="Verdana" pitchFamily="34" charset="0"/>
              <a:buChar char="•"/>
            </a:pPr>
            <a:r>
              <a:rPr lang="en-US" sz="1700" b="1" kern="0" dirty="0">
                <a:solidFill>
                  <a:srgbClr val="232323"/>
                </a:solidFill>
                <a:latin typeface="Verdana"/>
                <a:cs typeface="Arial"/>
              </a:rPr>
              <a:t>Part manufacturing</a:t>
            </a:r>
          </a:p>
          <a:p>
            <a:pPr marL="522288" lvl="1" indent="-285750" eaLnBrk="1" hangingPunct="1">
              <a:lnSpc>
                <a:spcPct val="110000"/>
              </a:lnSpc>
              <a:spcBef>
                <a:spcPct val="30000"/>
              </a:spcBef>
              <a:spcAft>
                <a:spcPct val="30000"/>
              </a:spcAft>
              <a:buClr>
                <a:schemeClr val="tx1"/>
              </a:buClr>
              <a:buSzPct val="100000"/>
              <a:buFont typeface="Verdana" pitchFamily="34" charset="0"/>
              <a:buChar char="•"/>
            </a:pPr>
            <a:r>
              <a:rPr lang="en-US" sz="1700" b="1" kern="0" dirty="0">
                <a:solidFill>
                  <a:srgbClr val="232323"/>
                </a:solidFill>
                <a:latin typeface="Verdana"/>
                <a:cs typeface="Arial"/>
              </a:rPr>
              <a:t>Offline inspections and checks</a:t>
            </a:r>
          </a:p>
          <a:p>
            <a:pPr marL="522288" lvl="1" indent="-285750" eaLnBrk="1" hangingPunct="1">
              <a:lnSpc>
                <a:spcPct val="110000"/>
              </a:lnSpc>
              <a:spcBef>
                <a:spcPct val="30000"/>
              </a:spcBef>
              <a:spcAft>
                <a:spcPct val="30000"/>
              </a:spcAft>
              <a:buClr>
                <a:schemeClr val="tx1"/>
              </a:buClr>
              <a:buSzPct val="100000"/>
              <a:buFont typeface="Verdana" pitchFamily="34" charset="0"/>
              <a:buChar char="•"/>
            </a:pPr>
            <a:r>
              <a:rPr lang="en-US" sz="1700" b="1" kern="0" dirty="0">
                <a:solidFill>
                  <a:srgbClr val="232323"/>
                </a:solidFill>
                <a:latin typeface="Verdana"/>
                <a:cs typeface="Arial"/>
              </a:rPr>
              <a:t>Assembly</a:t>
            </a:r>
          </a:p>
          <a:p>
            <a:pPr marL="522288" lvl="1" indent="-285750" eaLnBrk="1" hangingPunct="1">
              <a:lnSpc>
                <a:spcPct val="110000"/>
              </a:lnSpc>
              <a:spcBef>
                <a:spcPct val="30000"/>
              </a:spcBef>
              <a:spcAft>
                <a:spcPct val="30000"/>
              </a:spcAft>
              <a:buClr>
                <a:schemeClr val="tx1"/>
              </a:buClr>
              <a:buSzPct val="100000"/>
              <a:buFont typeface="Verdana" pitchFamily="34" charset="0"/>
              <a:buChar char="•"/>
            </a:pPr>
            <a:r>
              <a:rPr lang="en-US" sz="1700" b="1" kern="0" dirty="0">
                <a:solidFill>
                  <a:srgbClr val="232323"/>
                </a:solidFill>
                <a:latin typeface="Verdana"/>
                <a:cs typeface="Arial"/>
              </a:rPr>
              <a:t>Shipping</a:t>
            </a:r>
          </a:p>
          <a:p>
            <a:pPr marL="0" indent="0">
              <a:buNone/>
            </a:pPr>
            <a:endParaRPr lang="en-US" dirty="0"/>
          </a:p>
        </p:txBody>
      </p:sp>
      <p:sp>
        <p:nvSpPr>
          <p:cNvPr id="6" name="Footer Placeholder 5"/>
          <p:cNvSpPr>
            <a:spLocks noGrp="1"/>
          </p:cNvSpPr>
          <p:nvPr>
            <p:ph type="ftr" sz="quarter" idx="11"/>
          </p:nvPr>
        </p:nvSpPr>
        <p:spPr/>
        <p:txBody>
          <a:bodyPr/>
          <a:lstStyle/>
          <a:p>
            <a:pPr>
              <a:defRPr/>
            </a:pPr>
            <a:r>
              <a:rPr lang="en-US" smtClean="0"/>
              <a:t>Business Confidential &amp; Proprietary Information  Rev: 00</a:t>
            </a:r>
            <a:endParaRPr lang="en-US" dirty="0"/>
          </a:p>
        </p:txBody>
      </p:sp>
      <p:pic>
        <p:nvPicPr>
          <p:cNvPr id="7" name="Picture 4" descr="MCj043982400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57976" y="4310743"/>
            <a:ext cx="1861456" cy="1861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5959701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ap-wave.jpg"/>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0" y="0"/>
            <a:ext cx="9144000" cy="1747322"/>
          </a:xfrm>
          <a:prstGeom prst="rect">
            <a:avLst/>
          </a:prstGeom>
          <a:effectLst>
            <a:outerShdw blurRad="50800" dist="38100" dir="2700000" algn="tl" rotWithShape="0">
              <a:srgbClr val="000000">
                <a:alpha val="43000"/>
              </a:srgbClr>
            </a:outerShdw>
            <a:reflection stA="50000" endPos="75000" dist="12700" dir="5400000" sy="-100000" algn="bl" rotWithShape="0"/>
          </a:effectLst>
        </p:spPr>
      </p:pic>
      <p:sp>
        <p:nvSpPr>
          <p:cNvPr id="9" name="Title 7"/>
          <p:cNvSpPr txBox="1">
            <a:spLocks/>
          </p:cNvSpPr>
          <p:nvPr/>
        </p:nvSpPr>
        <p:spPr>
          <a:xfrm>
            <a:off x="1163638" y="2743200"/>
            <a:ext cx="7561262" cy="1371600"/>
          </a:xfrm>
          <a:prstGeom prst="rect">
            <a:avLst/>
          </a:prstGeom>
        </p:spPr>
        <p:txBody>
          <a:bodyPr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defTabSz="914400" eaLnBrk="1" hangingPunct="1"/>
            <a:endParaRPr lang="en-US" sz="4800" dirty="0">
              <a:solidFill>
                <a:srgbClr val="1D2C64"/>
              </a:solidFill>
              <a:effectLst>
                <a:outerShdw blurRad="38100" dist="38100" dir="2700000" algn="tl">
                  <a:srgbClr val="C0C0C0"/>
                </a:outerShdw>
              </a:effectLst>
              <a:latin typeface="Trebuchet MS" pitchFamily="34" charset="0"/>
            </a:endParaRPr>
          </a:p>
        </p:txBody>
      </p:sp>
      <p:sp>
        <p:nvSpPr>
          <p:cNvPr id="5" name="Title 7"/>
          <p:cNvSpPr txBox="1">
            <a:spLocks/>
          </p:cNvSpPr>
          <p:nvPr/>
        </p:nvSpPr>
        <p:spPr>
          <a:xfrm>
            <a:off x="5553075" y="4338638"/>
            <a:ext cx="3171825" cy="314325"/>
          </a:xfrm>
          <a:prstGeom prst="rect">
            <a:avLst/>
          </a:prstGeom>
        </p:spPr>
        <p:txBody>
          <a:bodyPr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defTabSz="914400" eaLnBrk="1" hangingPunct="1"/>
            <a:endParaRPr lang="en-US" sz="3200" dirty="0">
              <a:solidFill>
                <a:srgbClr val="1D2C64"/>
              </a:solidFill>
              <a:effectLst>
                <a:outerShdw blurRad="38100" dist="38100" dir="2700000" algn="tl">
                  <a:srgbClr val="C0C0C0"/>
                </a:outerShdw>
              </a:effectLst>
              <a:latin typeface="Trebuchet MS" pitchFamily="34" charset="0"/>
            </a:endParaRPr>
          </a:p>
        </p:txBody>
      </p:sp>
      <p:sp>
        <p:nvSpPr>
          <p:cNvPr id="7" name="Title 7"/>
          <p:cNvSpPr txBox="1">
            <a:spLocks/>
          </p:cNvSpPr>
          <p:nvPr/>
        </p:nvSpPr>
        <p:spPr>
          <a:xfrm>
            <a:off x="2469355" y="2955129"/>
            <a:ext cx="4517231" cy="947737"/>
          </a:xfrm>
          <a:prstGeom prst="rect">
            <a:avLst/>
          </a:prstGeom>
        </p:spPr>
        <p:txBody>
          <a:bodyPr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defTabSz="914400" eaLnBrk="1" hangingPunct="1"/>
            <a:r>
              <a:rPr lang="en-US" sz="4000" b="1" dirty="0" smtClean="0">
                <a:solidFill>
                  <a:srgbClr val="1D2C64"/>
                </a:solidFill>
                <a:effectLst>
                  <a:outerShdw blurRad="38100" dist="38100" dir="2700000" algn="tl">
                    <a:schemeClr val="bg1"/>
                  </a:outerShdw>
                </a:effectLst>
                <a:latin typeface="Verdana" pitchFamily="34" charset="0"/>
                <a:ea typeface="Verdana" pitchFamily="34" charset="0"/>
                <a:cs typeface="Verdana" pitchFamily="34" charset="0"/>
              </a:rPr>
              <a:t>Process FMEA</a:t>
            </a:r>
            <a:endParaRPr lang="en-US" sz="4000" b="1" dirty="0">
              <a:solidFill>
                <a:srgbClr val="1D2C64"/>
              </a:solidFill>
              <a:effectLst>
                <a:outerShdw blurRad="38100" dist="38100" dir="2700000" algn="tl">
                  <a:schemeClr val="bg1"/>
                </a:outerShdw>
              </a:effectLst>
              <a:latin typeface="Verdana" pitchFamily="34" charset="0"/>
              <a:ea typeface="Verdana" pitchFamily="34" charset="0"/>
              <a:cs typeface="Verdana" pitchFamily="34" charset="0"/>
            </a:endParaRPr>
          </a:p>
        </p:txBody>
      </p:sp>
      <p:sp>
        <p:nvSpPr>
          <p:cNvPr id="8" name="Title 7"/>
          <p:cNvSpPr txBox="1">
            <a:spLocks/>
          </p:cNvSpPr>
          <p:nvPr/>
        </p:nvSpPr>
        <p:spPr>
          <a:xfrm>
            <a:off x="5705475" y="4491038"/>
            <a:ext cx="3171825" cy="314325"/>
          </a:xfrm>
          <a:prstGeom prst="rect">
            <a:avLst/>
          </a:prstGeom>
        </p:spPr>
        <p:txBody>
          <a:bodyPr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defTabSz="914400" eaLnBrk="1" hangingPunct="1"/>
            <a:endParaRPr lang="en-US" sz="3200" dirty="0">
              <a:solidFill>
                <a:srgbClr val="1D2C64"/>
              </a:solidFill>
              <a:effectLst>
                <a:outerShdw blurRad="38100" dist="38100" dir="2700000" algn="tl">
                  <a:srgbClr val="C0C0C0"/>
                </a:outerShdw>
              </a:effectLst>
              <a:latin typeface="Trebuchet MS" pitchFamily="34" charset="0"/>
            </a:endParaRPr>
          </a:p>
        </p:txBody>
      </p:sp>
      <p:sp>
        <p:nvSpPr>
          <p:cNvPr id="6" name="Footer Placeholder 5"/>
          <p:cNvSpPr>
            <a:spLocks noGrp="1"/>
          </p:cNvSpPr>
          <p:nvPr>
            <p:ph type="ftr" sz="quarter" idx="11"/>
          </p:nvPr>
        </p:nvSpPr>
        <p:spPr/>
        <p:txBody>
          <a:bodyPr/>
          <a:lstStyle/>
          <a:p>
            <a:pPr>
              <a:defRPr/>
            </a:pPr>
            <a:r>
              <a:rPr lang="en-US" smtClean="0"/>
              <a:t>Business Confidential &amp; Proprietary Information  Rev: 00</a:t>
            </a:r>
            <a:endParaRPr lang="en-US" dirty="0"/>
          </a:p>
        </p:txBody>
      </p:sp>
    </p:spTree>
    <p:extLst>
      <p:ext uri="{BB962C8B-B14F-4D97-AF65-F5344CB8AC3E}">
        <p14:creationId xmlns:p14="http://schemas.microsoft.com/office/powerpoint/2010/main" val="382404096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PPAP ?</a:t>
            </a:r>
            <a:endParaRPr lang="en-US" dirty="0"/>
          </a:p>
        </p:txBody>
      </p:sp>
      <p:sp>
        <p:nvSpPr>
          <p:cNvPr id="3" name="Content Placeholder 2"/>
          <p:cNvSpPr>
            <a:spLocks noGrp="1"/>
          </p:cNvSpPr>
          <p:nvPr>
            <p:ph idx="1"/>
          </p:nvPr>
        </p:nvSpPr>
        <p:spPr>
          <a:xfrm>
            <a:off x="415925" y="1698172"/>
            <a:ext cx="8299451" cy="4054927"/>
          </a:xfrm>
        </p:spPr>
        <p:txBody>
          <a:bodyPr/>
          <a:lstStyle/>
          <a:p>
            <a:pPr marL="122238" lvl="0" indent="-122238" eaLnBrk="1" hangingPunct="1">
              <a:lnSpc>
                <a:spcPct val="85000"/>
              </a:lnSpc>
              <a:spcBef>
                <a:spcPct val="30000"/>
              </a:spcBef>
              <a:spcAft>
                <a:spcPct val="30000"/>
              </a:spcAft>
              <a:buClr>
                <a:srgbClr val="105CA4"/>
              </a:buClr>
              <a:buSzTx/>
              <a:buFontTx/>
              <a:buChar char="•"/>
            </a:pPr>
            <a:r>
              <a:rPr lang="en-US" b="1" u="sng" kern="0" dirty="0">
                <a:solidFill>
                  <a:schemeClr val="tx1"/>
                </a:solidFill>
                <a:latin typeface="Trebuchet MS" pitchFamily="34" charset="0"/>
                <a:ea typeface="+mn-ea"/>
                <a:cs typeface="Arial"/>
              </a:rPr>
              <a:t>P</a:t>
            </a:r>
            <a:r>
              <a:rPr lang="en-US" b="1" kern="0" dirty="0">
                <a:solidFill>
                  <a:schemeClr val="tx1"/>
                </a:solidFill>
                <a:latin typeface="Trebuchet MS" pitchFamily="34" charset="0"/>
                <a:ea typeface="+mn-ea"/>
                <a:cs typeface="Arial"/>
              </a:rPr>
              <a:t>roduction </a:t>
            </a:r>
            <a:r>
              <a:rPr lang="en-US" b="1" u="sng" kern="0" dirty="0">
                <a:solidFill>
                  <a:schemeClr val="tx1"/>
                </a:solidFill>
                <a:latin typeface="Trebuchet MS" pitchFamily="34" charset="0"/>
                <a:ea typeface="+mn-ea"/>
                <a:cs typeface="Arial"/>
              </a:rPr>
              <a:t>P</a:t>
            </a:r>
            <a:r>
              <a:rPr lang="en-US" b="1" kern="0" dirty="0">
                <a:solidFill>
                  <a:schemeClr val="tx1"/>
                </a:solidFill>
                <a:latin typeface="Trebuchet MS" pitchFamily="34" charset="0"/>
                <a:ea typeface="+mn-ea"/>
                <a:cs typeface="Arial"/>
              </a:rPr>
              <a:t>art </a:t>
            </a:r>
            <a:r>
              <a:rPr lang="en-US" b="1" u="sng" kern="0" dirty="0">
                <a:solidFill>
                  <a:schemeClr val="tx1"/>
                </a:solidFill>
                <a:latin typeface="Trebuchet MS" pitchFamily="34" charset="0"/>
                <a:ea typeface="+mn-ea"/>
                <a:cs typeface="Arial"/>
              </a:rPr>
              <a:t>A</a:t>
            </a:r>
            <a:r>
              <a:rPr lang="en-US" b="1" kern="0" dirty="0">
                <a:solidFill>
                  <a:schemeClr val="tx1"/>
                </a:solidFill>
                <a:latin typeface="Trebuchet MS" pitchFamily="34" charset="0"/>
                <a:ea typeface="+mn-ea"/>
                <a:cs typeface="Arial"/>
              </a:rPr>
              <a:t>pproval </a:t>
            </a:r>
            <a:r>
              <a:rPr lang="en-US" b="1" u="sng" kern="0" dirty="0">
                <a:solidFill>
                  <a:schemeClr val="tx1"/>
                </a:solidFill>
                <a:latin typeface="Trebuchet MS" pitchFamily="34" charset="0"/>
                <a:ea typeface="+mn-ea"/>
                <a:cs typeface="Arial"/>
              </a:rPr>
              <a:t>P</a:t>
            </a:r>
            <a:r>
              <a:rPr lang="en-US" b="1" kern="0" dirty="0">
                <a:solidFill>
                  <a:schemeClr val="tx1"/>
                </a:solidFill>
                <a:latin typeface="Trebuchet MS" pitchFamily="34" charset="0"/>
                <a:ea typeface="+mn-ea"/>
                <a:cs typeface="Arial"/>
              </a:rPr>
              <a:t>rocess</a:t>
            </a:r>
          </a:p>
          <a:p>
            <a:pPr marL="122238" lvl="0" indent="-122238" eaLnBrk="1" hangingPunct="1">
              <a:lnSpc>
                <a:spcPct val="85000"/>
              </a:lnSpc>
              <a:spcBef>
                <a:spcPct val="30000"/>
              </a:spcBef>
              <a:spcAft>
                <a:spcPct val="30000"/>
              </a:spcAft>
              <a:buClr>
                <a:srgbClr val="105CA4"/>
              </a:buClr>
              <a:buSzTx/>
              <a:buFontTx/>
              <a:buChar char="•"/>
            </a:pPr>
            <a:r>
              <a:rPr lang="en-US" b="1" kern="0" dirty="0">
                <a:solidFill>
                  <a:srgbClr val="333399"/>
                </a:solidFill>
                <a:latin typeface="Trebuchet MS" pitchFamily="34" charset="0"/>
                <a:ea typeface="+mn-ea"/>
                <a:cs typeface="Arial"/>
              </a:rPr>
              <a:t>Standard used to formally reduce risks prior </a:t>
            </a:r>
            <a:r>
              <a:rPr lang="en-US" b="1" kern="0" dirty="0" smtClean="0">
                <a:solidFill>
                  <a:srgbClr val="333399"/>
                </a:solidFill>
                <a:latin typeface="Trebuchet MS" pitchFamily="34" charset="0"/>
                <a:ea typeface="+mn-ea"/>
                <a:cs typeface="Arial"/>
              </a:rPr>
              <a:t>to </a:t>
            </a:r>
            <a:r>
              <a:rPr lang="en-US" b="1" kern="0" dirty="0">
                <a:solidFill>
                  <a:srgbClr val="333399"/>
                </a:solidFill>
                <a:latin typeface="Trebuchet MS" pitchFamily="34" charset="0"/>
                <a:ea typeface="+mn-ea"/>
                <a:cs typeface="Arial"/>
              </a:rPr>
              <a:t>product or service release, in a team oriented manner using well established tools and </a:t>
            </a:r>
            <a:r>
              <a:rPr lang="en-US" b="1" kern="0" dirty="0" smtClean="0">
                <a:solidFill>
                  <a:srgbClr val="333399"/>
                </a:solidFill>
                <a:latin typeface="Trebuchet MS" pitchFamily="34" charset="0"/>
                <a:ea typeface="+mn-ea"/>
                <a:cs typeface="Arial"/>
              </a:rPr>
              <a:t>techniques.</a:t>
            </a:r>
            <a:endParaRPr lang="en-US" b="1" kern="0" dirty="0">
              <a:solidFill>
                <a:srgbClr val="333399"/>
              </a:solidFill>
              <a:latin typeface="Trebuchet MS" pitchFamily="34" charset="0"/>
              <a:ea typeface="+mn-ea"/>
              <a:cs typeface="Arial"/>
            </a:endParaRPr>
          </a:p>
          <a:p>
            <a:pPr marL="122238" lvl="0" indent="-122238" eaLnBrk="1" hangingPunct="1">
              <a:lnSpc>
                <a:spcPct val="85000"/>
              </a:lnSpc>
              <a:spcBef>
                <a:spcPct val="30000"/>
              </a:spcBef>
              <a:spcAft>
                <a:spcPct val="30000"/>
              </a:spcAft>
              <a:buClr>
                <a:srgbClr val="105CA4"/>
              </a:buClr>
              <a:buSzTx/>
              <a:buFontTx/>
              <a:buChar char="•"/>
            </a:pPr>
            <a:r>
              <a:rPr lang="en-US" b="1" kern="0" dirty="0">
                <a:solidFill>
                  <a:srgbClr val="232323"/>
                </a:solidFill>
                <a:latin typeface="Trebuchet MS" pitchFamily="34" charset="0"/>
                <a:ea typeface="+mn-ea"/>
                <a:cs typeface="Arial"/>
              </a:rPr>
              <a:t>Initially developed by AIAG (Auto Industry Action Group) in 1993 with input from the Big 3 - Ford, Chrysler, and </a:t>
            </a:r>
            <a:r>
              <a:rPr lang="en-US" b="1" kern="0" dirty="0" smtClean="0">
                <a:solidFill>
                  <a:srgbClr val="232323"/>
                </a:solidFill>
                <a:latin typeface="Trebuchet MS" pitchFamily="34" charset="0"/>
                <a:ea typeface="+mn-ea"/>
                <a:cs typeface="Arial"/>
              </a:rPr>
              <a:t>GM. </a:t>
            </a:r>
            <a:endParaRPr lang="en-US" b="1" kern="0" dirty="0">
              <a:solidFill>
                <a:srgbClr val="232323"/>
              </a:solidFill>
              <a:latin typeface="Trebuchet MS" pitchFamily="34" charset="0"/>
              <a:ea typeface="+mn-ea"/>
              <a:cs typeface="Arial"/>
            </a:endParaRPr>
          </a:p>
          <a:p>
            <a:pPr marL="122238" lvl="0" indent="-122238" eaLnBrk="1" hangingPunct="1">
              <a:lnSpc>
                <a:spcPct val="85000"/>
              </a:lnSpc>
              <a:spcBef>
                <a:spcPct val="30000"/>
              </a:spcBef>
              <a:spcAft>
                <a:spcPct val="30000"/>
              </a:spcAft>
              <a:buClr>
                <a:srgbClr val="105CA4"/>
              </a:buClr>
              <a:buSzTx/>
              <a:buFontTx/>
              <a:buChar char="•"/>
            </a:pPr>
            <a:r>
              <a:rPr lang="en-US" b="1" kern="0" dirty="0">
                <a:solidFill>
                  <a:srgbClr val="333399"/>
                </a:solidFill>
                <a:latin typeface="Trebuchet MS" pitchFamily="34" charset="0"/>
                <a:ea typeface="+mn-ea"/>
                <a:cs typeface="Arial"/>
              </a:rPr>
              <a:t>AIAG’s 4</a:t>
            </a:r>
            <a:r>
              <a:rPr lang="en-US" b="1" kern="0" baseline="30000" dirty="0">
                <a:solidFill>
                  <a:srgbClr val="333399"/>
                </a:solidFill>
                <a:latin typeface="Trebuchet MS" pitchFamily="34" charset="0"/>
                <a:ea typeface="+mn-ea"/>
                <a:cs typeface="Arial"/>
              </a:rPr>
              <a:t>th</a:t>
            </a:r>
            <a:r>
              <a:rPr lang="en-US" b="1" kern="0" dirty="0">
                <a:solidFill>
                  <a:srgbClr val="333399"/>
                </a:solidFill>
                <a:latin typeface="Trebuchet MS" pitchFamily="34" charset="0"/>
                <a:ea typeface="+mn-ea"/>
                <a:cs typeface="Arial"/>
              </a:rPr>
              <a:t> edition effective June 1, 2006 is the most recent </a:t>
            </a:r>
            <a:r>
              <a:rPr lang="en-US" b="1" kern="0" dirty="0" smtClean="0">
                <a:solidFill>
                  <a:srgbClr val="333399"/>
                </a:solidFill>
                <a:latin typeface="Trebuchet MS" pitchFamily="34" charset="0"/>
                <a:ea typeface="+mn-ea"/>
                <a:cs typeface="Arial"/>
              </a:rPr>
              <a:t>version as of this print.</a:t>
            </a:r>
            <a:endParaRPr lang="en-US" b="1" kern="0" dirty="0">
              <a:solidFill>
                <a:srgbClr val="333399"/>
              </a:solidFill>
              <a:latin typeface="Trebuchet MS" pitchFamily="34" charset="0"/>
              <a:ea typeface="+mn-ea"/>
              <a:cs typeface="Arial"/>
            </a:endParaRPr>
          </a:p>
          <a:p>
            <a:pPr marL="122238" lvl="0" indent="-122238" eaLnBrk="1" hangingPunct="1">
              <a:lnSpc>
                <a:spcPct val="85000"/>
              </a:lnSpc>
              <a:spcBef>
                <a:spcPct val="30000"/>
              </a:spcBef>
              <a:spcAft>
                <a:spcPct val="30000"/>
              </a:spcAft>
              <a:buClr>
                <a:srgbClr val="105CA4"/>
              </a:buClr>
              <a:buSzTx/>
              <a:buFontTx/>
              <a:buChar char="•"/>
            </a:pPr>
            <a:r>
              <a:rPr lang="en-US" b="1" kern="0" dirty="0">
                <a:solidFill>
                  <a:srgbClr val="232323"/>
                </a:solidFill>
                <a:latin typeface="Trebuchet MS" pitchFamily="34" charset="0"/>
                <a:ea typeface="+mn-ea"/>
                <a:cs typeface="Arial"/>
              </a:rPr>
              <a:t>PPAP has now spread to many different industries beyond </a:t>
            </a:r>
            <a:r>
              <a:rPr lang="en-US" b="1" kern="0" dirty="0" smtClean="0">
                <a:solidFill>
                  <a:srgbClr val="232323"/>
                </a:solidFill>
                <a:latin typeface="Trebuchet MS" pitchFamily="34" charset="0"/>
                <a:ea typeface="+mn-ea"/>
                <a:cs typeface="Arial"/>
              </a:rPr>
              <a:t>automotive, this is now becoming a standard in the Water industry.</a:t>
            </a:r>
            <a:endParaRPr lang="en-US" b="1" kern="0" dirty="0">
              <a:solidFill>
                <a:srgbClr val="232323"/>
              </a:solidFill>
              <a:latin typeface="Trebuchet MS" pitchFamily="34" charset="0"/>
              <a:ea typeface="+mn-ea"/>
              <a:cs typeface="Arial"/>
            </a:endParaRPr>
          </a:p>
          <a:p>
            <a:endParaRPr lang="en-US" dirty="0"/>
          </a:p>
        </p:txBody>
      </p:sp>
      <p:sp>
        <p:nvSpPr>
          <p:cNvPr id="6" name="Footer Placeholder 5"/>
          <p:cNvSpPr>
            <a:spLocks noGrp="1"/>
          </p:cNvSpPr>
          <p:nvPr>
            <p:ph type="ftr" sz="quarter" idx="11"/>
          </p:nvPr>
        </p:nvSpPr>
        <p:spPr/>
        <p:txBody>
          <a:bodyPr/>
          <a:lstStyle/>
          <a:p>
            <a:pPr>
              <a:defRPr/>
            </a:pPr>
            <a:r>
              <a:rPr lang="en-US" smtClean="0"/>
              <a:t>Business Confidential &amp; Proprietary Information  Rev: 00</a:t>
            </a:r>
            <a:endParaRPr lang="en-US" dirty="0"/>
          </a:p>
        </p:txBody>
      </p:sp>
    </p:spTree>
    <p:extLst>
      <p:ext uri="{BB962C8B-B14F-4D97-AF65-F5344CB8AC3E}">
        <p14:creationId xmlns:p14="http://schemas.microsoft.com/office/powerpoint/2010/main" val="252888814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Process FMEA ( PFMEA)</a:t>
            </a:r>
            <a:endParaRPr lang="en-US" dirty="0"/>
          </a:p>
        </p:txBody>
      </p:sp>
      <p:sp>
        <p:nvSpPr>
          <p:cNvPr id="6" name="Footer Placeholder 5"/>
          <p:cNvSpPr>
            <a:spLocks noGrp="1"/>
          </p:cNvSpPr>
          <p:nvPr>
            <p:ph type="ftr" sz="quarter" idx="11"/>
          </p:nvPr>
        </p:nvSpPr>
        <p:spPr/>
        <p:txBody>
          <a:bodyPr/>
          <a:lstStyle/>
          <a:p>
            <a:pPr>
              <a:defRPr/>
            </a:pPr>
            <a:r>
              <a:rPr lang="en-US" smtClean="0"/>
              <a:t>Business Confidential &amp; Proprietary Information  Rev: 00</a:t>
            </a:r>
            <a:endParaRPr lang="en-US" dirty="0"/>
          </a:p>
        </p:txBody>
      </p:sp>
      <p:sp>
        <p:nvSpPr>
          <p:cNvPr id="7" name="Text Box 14"/>
          <p:cNvSpPr txBox="1">
            <a:spLocks noChangeArrowheads="1"/>
          </p:cNvSpPr>
          <p:nvPr/>
        </p:nvSpPr>
        <p:spPr bwMode="auto">
          <a:xfrm>
            <a:off x="123826" y="1366837"/>
            <a:ext cx="3946525" cy="1100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marL="174625" indent="-174625"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174625" marR="0" lvl="0" indent="-174625" defTabSz="914400" eaLnBrk="0" fontAlgn="auto" latinLnBrk="0" hangingPunct="0">
              <a:lnSpc>
                <a:spcPct val="100000"/>
              </a:lnSpc>
              <a:spcBef>
                <a:spcPts val="0"/>
              </a:spcBef>
              <a:spcAft>
                <a:spcPts val="0"/>
              </a:spcAft>
              <a:buClrTx/>
              <a:buSzTx/>
              <a:buFontTx/>
              <a:buNone/>
              <a:tabLst/>
              <a:defRPr/>
            </a:pPr>
            <a:r>
              <a:rPr kumimoji="0" lang="en-US" sz="1800" b="1" i="0" u="none" strike="noStrike" kern="0" cap="none" spc="0" normalizeH="0" baseline="0" noProof="0" dirty="0" smtClean="0">
                <a:ln>
                  <a:noFill/>
                </a:ln>
                <a:solidFill>
                  <a:schemeClr val="bg2">
                    <a:lumMod val="50000"/>
                  </a:schemeClr>
                </a:solidFill>
                <a:effectLst/>
                <a:uLnTx/>
                <a:uFillTx/>
                <a:latin typeface="Verdana" pitchFamily="34" charset="0"/>
                <a:cs typeface="Arial" pitchFamily="34" charset="0"/>
              </a:rPr>
              <a:t>What is it?</a:t>
            </a:r>
          </a:p>
          <a:p>
            <a:pPr marL="174625" marR="0" lvl="0" indent="-174625" defTabSz="914400" eaLnBrk="0" fontAlgn="auto" latinLnBrk="0" hangingPunct="0">
              <a:lnSpc>
                <a:spcPct val="100000"/>
              </a:lnSpc>
              <a:spcBef>
                <a:spcPts val="0"/>
              </a:spcBef>
              <a:spcAft>
                <a:spcPts val="0"/>
              </a:spcAft>
              <a:buClr>
                <a:srgbClr val="105CA4"/>
              </a:buClr>
              <a:buSzTx/>
              <a:buFontTx/>
              <a:buChar char="•"/>
              <a:tabLst/>
              <a:defRPr/>
            </a:pPr>
            <a:r>
              <a:rPr kumimoji="0" lang="en-US" sz="1600" b="0" i="0" u="none" strike="noStrike" kern="0" cap="none" spc="0" normalizeH="0" baseline="0" noProof="0" dirty="0" smtClean="0">
                <a:ln>
                  <a:noFill/>
                </a:ln>
                <a:solidFill>
                  <a:srgbClr val="000000"/>
                </a:solidFill>
                <a:effectLst/>
                <a:uLnTx/>
                <a:uFillTx/>
                <a:latin typeface="Verdana" pitchFamily="34" charset="0"/>
                <a:cs typeface="Arial" pitchFamily="34" charset="0"/>
              </a:rPr>
              <a:t>A tool used to identify and prioritize risk areas </a:t>
            </a:r>
            <a:br>
              <a:rPr kumimoji="0" lang="en-US" sz="1600" b="0" i="0" u="none" strike="noStrike" kern="0" cap="none" spc="0" normalizeH="0" baseline="0" noProof="0" dirty="0" smtClean="0">
                <a:ln>
                  <a:noFill/>
                </a:ln>
                <a:solidFill>
                  <a:srgbClr val="000000"/>
                </a:solidFill>
                <a:effectLst/>
                <a:uLnTx/>
                <a:uFillTx/>
                <a:latin typeface="Verdana" pitchFamily="34" charset="0"/>
                <a:cs typeface="Arial" pitchFamily="34" charset="0"/>
              </a:rPr>
            </a:br>
            <a:r>
              <a:rPr kumimoji="0" lang="en-US" sz="1600" b="0" i="0" u="none" strike="noStrike" kern="0" cap="none" spc="0" normalizeH="0" baseline="0" noProof="0" dirty="0" smtClean="0">
                <a:ln>
                  <a:noFill/>
                </a:ln>
                <a:solidFill>
                  <a:srgbClr val="000000"/>
                </a:solidFill>
                <a:effectLst/>
                <a:uLnTx/>
                <a:uFillTx/>
                <a:latin typeface="Verdana" pitchFamily="34" charset="0"/>
                <a:cs typeface="Arial" pitchFamily="34" charset="0"/>
              </a:rPr>
              <a:t>and their mitigation plans.</a:t>
            </a:r>
          </a:p>
        </p:txBody>
      </p:sp>
      <p:sp>
        <p:nvSpPr>
          <p:cNvPr id="15" name="Text Box 6"/>
          <p:cNvSpPr txBox="1">
            <a:spLocks noChangeArrowheads="1"/>
          </p:cNvSpPr>
          <p:nvPr/>
        </p:nvSpPr>
        <p:spPr bwMode="auto">
          <a:xfrm>
            <a:off x="123827" y="2500310"/>
            <a:ext cx="3946525" cy="293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square">
            <a:spAutoFit/>
          </a:bodyPr>
          <a:lstStyle>
            <a:lvl1pPr marL="228600" indent="-228600"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228600" marR="0" lvl="0" indent="-228600" defTabSz="914400" eaLnBrk="0" fontAlgn="auto" latinLnBrk="0" hangingPunct="0">
              <a:lnSpc>
                <a:spcPct val="100000"/>
              </a:lnSpc>
              <a:spcBef>
                <a:spcPts val="0"/>
              </a:spcBef>
              <a:spcAft>
                <a:spcPts val="0"/>
              </a:spcAft>
              <a:buClr>
                <a:srgbClr val="000000"/>
              </a:buClr>
              <a:buSzTx/>
              <a:buFontTx/>
              <a:buNone/>
              <a:tabLst/>
              <a:defRPr/>
            </a:pPr>
            <a:r>
              <a:rPr kumimoji="0" lang="en-US" sz="1800" b="1" i="0" u="none" strike="noStrike" kern="0" cap="none" spc="0" normalizeH="0" baseline="0" noProof="0" dirty="0" smtClean="0">
                <a:ln>
                  <a:noFill/>
                </a:ln>
                <a:solidFill>
                  <a:schemeClr val="bg2">
                    <a:lumMod val="50000"/>
                  </a:schemeClr>
                </a:solidFill>
                <a:effectLst/>
                <a:uLnTx/>
                <a:uFillTx/>
                <a:latin typeface="Verdana" pitchFamily="34" charset="0"/>
                <a:cs typeface="Arial" pitchFamily="34" charset="0"/>
              </a:rPr>
              <a:t>Objec</a:t>
            </a:r>
            <a:r>
              <a:rPr kumimoji="0" lang="en-US" sz="1800" b="1" i="0" u="none" strike="noStrike" kern="0" cap="none" spc="0" normalizeH="0" baseline="0" noProof="0" dirty="0" smtClean="0">
                <a:ln>
                  <a:noFill/>
                </a:ln>
                <a:solidFill>
                  <a:srgbClr val="105CA4"/>
                </a:solidFill>
                <a:effectLst/>
                <a:uLnTx/>
                <a:uFillTx/>
                <a:latin typeface="Verdana" pitchFamily="34" charset="0"/>
                <a:cs typeface="Arial" pitchFamily="34" charset="0"/>
              </a:rPr>
              <a:t>tiv</a:t>
            </a:r>
            <a:r>
              <a:rPr kumimoji="0" lang="en-US" sz="1800" b="1" i="0" u="none" strike="noStrike" kern="0" cap="none" spc="0" normalizeH="0" baseline="0" noProof="0" dirty="0" smtClean="0">
                <a:ln>
                  <a:noFill/>
                </a:ln>
                <a:solidFill>
                  <a:schemeClr val="bg2">
                    <a:lumMod val="50000"/>
                  </a:schemeClr>
                </a:solidFill>
                <a:effectLst/>
                <a:uLnTx/>
                <a:uFillTx/>
                <a:latin typeface="Verdana" pitchFamily="34" charset="0"/>
                <a:cs typeface="Arial" pitchFamily="34" charset="0"/>
              </a:rPr>
              <a:t>e or purpose</a:t>
            </a:r>
          </a:p>
          <a:p>
            <a:pPr marL="228600" marR="0" lvl="0" indent="-228600" defTabSz="914400" eaLnBrk="0" fontAlgn="auto" latinLnBrk="0" hangingPunct="0">
              <a:lnSpc>
                <a:spcPct val="100000"/>
              </a:lnSpc>
              <a:spcBef>
                <a:spcPct val="40000"/>
              </a:spcBef>
              <a:spcAft>
                <a:spcPts val="0"/>
              </a:spcAft>
              <a:buClr>
                <a:srgbClr val="105CA4"/>
              </a:buClr>
              <a:buSzTx/>
              <a:buFontTx/>
              <a:buChar char="•"/>
              <a:tabLst/>
              <a:defRPr/>
            </a:pPr>
            <a:r>
              <a:rPr kumimoji="0" lang="en-US" sz="1600" b="0" i="0" u="none" strike="noStrike" kern="0" cap="none" spc="0" normalizeH="0" baseline="0" noProof="0" dirty="0" smtClean="0">
                <a:ln>
                  <a:noFill/>
                </a:ln>
                <a:solidFill>
                  <a:srgbClr val="000000"/>
                </a:solidFill>
                <a:effectLst/>
                <a:uLnTx/>
                <a:uFillTx/>
                <a:latin typeface="Verdana" pitchFamily="34" charset="0"/>
                <a:cs typeface="Arial" pitchFamily="34" charset="0"/>
              </a:rPr>
              <a:t>Identifies potential failure modes, causes, and effects. Inputs come from the process flow diagram. </a:t>
            </a:r>
          </a:p>
          <a:p>
            <a:pPr marL="228600" marR="0" lvl="0" indent="-228600" defTabSz="914400" eaLnBrk="0" fontAlgn="auto" latinLnBrk="0" hangingPunct="0">
              <a:lnSpc>
                <a:spcPct val="100000"/>
              </a:lnSpc>
              <a:spcBef>
                <a:spcPct val="40000"/>
              </a:spcBef>
              <a:spcAft>
                <a:spcPts val="0"/>
              </a:spcAft>
              <a:buClr>
                <a:srgbClr val="105CA4"/>
              </a:buClr>
              <a:buSzTx/>
              <a:buFontTx/>
              <a:buChar char="•"/>
              <a:tabLst/>
              <a:defRPr/>
            </a:pPr>
            <a:r>
              <a:rPr kumimoji="0" lang="en-US" sz="1600" b="0" i="0" u="none" strike="noStrike" kern="0" cap="none" spc="0" normalizeH="0" baseline="0" noProof="0" dirty="0" smtClean="0">
                <a:ln>
                  <a:noFill/>
                </a:ln>
                <a:solidFill>
                  <a:srgbClr val="000000"/>
                </a:solidFill>
                <a:effectLst/>
                <a:uLnTx/>
                <a:uFillTx/>
                <a:latin typeface="Verdana" pitchFamily="34" charset="0"/>
                <a:cs typeface="Arial" pitchFamily="34" charset="0"/>
              </a:rPr>
              <a:t>Identifies key inputs which positively or negatively affect quality, reliability and safety of a product or process. </a:t>
            </a:r>
            <a:r>
              <a:rPr lang="en-US" sz="1600" kern="0" dirty="0" smtClean="0">
                <a:solidFill>
                  <a:srgbClr val="000000"/>
                </a:solidFill>
                <a:latin typeface="Verdana" pitchFamily="34" charset="0"/>
              </a:rPr>
              <a:t>A </a:t>
            </a:r>
            <a:r>
              <a:rPr kumimoji="0" lang="en-US" sz="1600" b="0" i="0" u="none" strike="noStrike" kern="0" cap="none" spc="0" normalizeH="0" baseline="0" noProof="0" dirty="0" smtClean="0">
                <a:ln>
                  <a:noFill/>
                </a:ln>
                <a:solidFill>
                  <a:srgbClr val="000000"/>
                </a:solidFill>
                <a:effectLst/>
                <a:uLnTx/>
                <a:uFillTx/>
                <a:latin typeface="Verdana" pitchFamily="34" charset="0"/>
                <a:cs typeface="Arial" pitchFamily="34" charset="0"/>
              </a:rPr>
              <a:t>proactive approach</a:t>
            </a:r>
            <a:r>
              <a:rPr kumimoji="0" lang="en-US" sz="1600" b="0" i="0" u="none" strike="noStrike" kern="0" cap="none" spc="0" normalizeH="0" noProof="0" dirty="0" smtClean="0">
                <a:ln>
                  <a:noFill/>
                </a:ln>
                <a:solidFill>
                  <a:srgbClr val="000000"/>
                </a:solidFill>
                <a:effectLst/>
                <a:uLnTx/>
                <a:uFillTx/>
                <a:latin typeface="Verdana" pitchFamily="34" charset="0"/>
                <a:cs typeface="Arial" pitchFamily="34" charset="0"/>
              </a:rPr>
              <a:t> used to manage risk.</a:t>
            </a:r>
            <a:r>
              <a:rPr kumimoji="0" lang="en-US" sz="1600" b="0" i="0" u="none" strike="noStrike" kern="0" cap="none" spc="0" normalizeH="0" baseline="0" noProof="0" dirty="0" smtClean="0">
                <a:ln>
                  <a:noFill/>
                </a:ln>
                <a:solidFill>
                  <a:srgbClr val="000000"/>
                </a:solidFill>
                <a:effectLst/>
                <a:uLnTx/>
                <a:uFillTx/>
                <a:latin typeface="Verdana" pitchFamily="34" charset="0"/>
                <a:cs typeface="Arial" pitchFamily="34" charset="0"/>
              </a:rPr>
              <a:t> </a:t>
            </a:r>
          </a:p>
          <a:p>
            <a:pPr marL="228600" marR="0" lvl="0" indent="-228600" defTabSz="914400" eaLnBrk="0" fontAlgn="auto" latinLnBrk="0" hangingPunct="0">
              <a:lnSpc>
                <a:spcPct val="100000"/>
              </a:lnSpc>
              <a:spcBef>
                <a:spcPct val="40000"/>
              </a:spcBef>
              <a:spcAft>
                <a:spcPts val="0"/>
              </a:spcAft>
              <a:buClr>
                <a:srgbClr val="000000"/>
              </a:buClr>
              <a:buSzTx/>
              <a:buFontTx/>
              <a:buChar char="•"/>
              <a:tabLst/>
              <a:defRPr/>
            </a:pPr>
            <a:endParaRPr kumimoji="0" lang="en-US" sz="1400" b="0" i="0" u="none" strike="noStrike" kern="0" cap="none" spc="0" normalizeH="0" baseline="0" noProof="0" dirty="0" smtClean="0">
              <a:ln>
                <a:noFill/>
              </a:ln>
              <a:solidFill>
                <a:srgbClr val="000000"/>
              </a:solidFill>
              <a:effectLst/>
              <a:uLnTx/>
              <a:uFillTx/>
              <a:latin typeface="Verdana" pitchFamily="34" charset="0"/>
              <a:cs typeface="Arial" pitchFamily="34" charset="0"/>
            </a:endParaRPr>
          </a:p>
        </p:txBody>
      </p:sp>
      <p:sp>
        <p:nvSpPr>
          <p:cNvPr id="18" name="Text Box 7"/>
          <p:cNvSpPr txBox="1">
            <a:spLocks noChangeArrowheads="1"/>
          </p:cNvSpPr>
          <p:nvPr/>
        </p:nvSpPr>
        <p:spPr bwMode="auto">
          <a:xfrm>
            <a:off x="123827" y="5053011"/>
            <a:ext cx="3946525" cy="1100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marL="174625" indent="-174625"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174625" marR="0" lvl="0" indent="-174625" defTabSz="914400" eaLnBrk="0" fontAlgn="auto" latinLnBrk="0" hangingPunct="0">
              <a:lnSpc>
                <a:spcPct val="100000"/>
              </a:lnSpc>
              <a:spcBef>
                <a:spcPts val="0"/>
              </a:spcBef>
              <a:spcAft>
                <a:spcPts val="0"/>
              </a:spcAft>
              <a:buClrTx/>
              <a:buSzTx/>
              <a:buFontTx/>
              <a:buNone/>
              <a:tabLst/>
              <a:defRPr/>
            </a:pPr>
            <a:r>
              <a:rPr kumimoji="0" lang="en-US" sz="1800" b="1" i="0" u="none" strike="noStrike" kern="0" cap="none" spc="0" normalizeH="0" baseline="0" noProof="0" dirty="0" smtClean="0">
                <a:ln>
                  <a:noFill/>
                </a:ln>
                <a:solidFill>
                  <a:schemeClr val="bg2">
                    <a:lumMod val="50000"/>
                  </a:schemeClr>
                </a:solidFill>
                <a:effectLst/>
                <a:uLnTx/>
                <a:uFillTx/>
                <a:latin typeface="Verdana" pitchFamily="34" charset="0"/>
                <a:cs typeface="Arial" pitchFamily="34" charset="0"/>
              </a:rPr>
              <a:t>When to use </a:t>
            </a:r>
            <a:r>
              <a:rPr lang="en-US" b="1" kern="0" dirty="0">
                <a:solidFill>
                  <a:schemeClr val="bg2">
                    <a:lumMod val="50000"/>
                  </a:schemeClr>
                </a:solidFill>
                <a:latin typeface="Verdana" pitchFamily="34" charset="0"/>
              </a:rPr>
              <a:t>i</a:t>
            </a:r>
            <a:r>
              <a:rPr kumimoji="0" lang="en-US" sz="1800" b="1" i="0" u="none" strike="noStrike" kern="0" cap="none" spc="0" normalizeH="0" baseline="0" noProof="0" dirty="0" smtClean="0">
                <a:ln>
                  <a:noFill/>
                </a:ln>
                <a:solidFill>
                  <a:schemeClr val="bg2">
                    <a:lumMod val="50000"/>
                  </a:schemeClr>
                </a:solidFill>
                <a:effectLst/>
                <a:uLnTx/>
                <a:uFillTx/>
                <a:latin typeface="Verdana" pitchFamily="34" charset="0"/>
                <a:cs typeface="Arial" pitchFamily="34" charset="0"/>
              </a:rPr>
              <a:t>t</a:t>
            </a:r>
          </a:p>
          <a:p>
            <a:pPr marL="174625" marR="0" lvl="0" indent="-174625" defTabSz="914400" eaLnBrk="0" fontAlgn="auto" latinLnBrk="0" hangingPunct="0">
              <a:lnSpc>
                <a:spcPct val="100000"/>
              </a:lnSpc>
              <a:spcBef>
                <a:spcPts val="0"/>
              </a:spcBef>
              <a:spcAft>
                <a:spcPts val="0"/>
              </a:spcAft>
              <a:buClr>
                <a:srgbClr val="105CA4"/>
              </a:buClr>
              <a:buSzTx/>
              <a:buFontTx/>
              <a:buChar char="•"/>
              <a:tabLst/>
              <a:defRPr/>
            </a:pPr>
            <a:r>
              <a:rPr kumimoji="0" lang="en-US" sz="1600" b="0" i="0" u="none" strike="noStrike" kern="0" cap="none" spc="0" normalizeH="0" baseline="0" noProof="0" dirty="0" smtClean="0">
                <a:ln>
                  <a:noFill/>
                </a:ln>
                <a:solidFill>
                  <a:srgbClr val="000000"/>
                </a:solidFill>
                <a:effectLst/>
                <a:uLnTx/>
                <a:uFillTx/>
                <a:latin typeface="Verdana" pitchFamily="34" charset="0"/>
                <a:cs typeface="Arial" pitchFamily="34" charset="0"/>
              </a:rPr>
              <a:t>After completion of the process flow diagram.</a:t>
            </a:r>
          </a:p>
          <a:p>
            <a:pPr marL="174625" marR="0" lvl="0" indent="-174625" defTabSz="914400" eaLnBrk="0" fontAlgn="auto" latinLnBrk="0" hangingPunct="0">
              <a:lnSpc>
                <a:spcPct val="100000"/>
              </a:lnSpc>
              <a:spcBef>
                <a:spcPts val="0"/>
              </a:spcBef>
              <a:spcAft>
                <a:spcPts val="0"/>
              </a:spcAft>
              <a:buClr>
                <a:srgbClr val="105CA4"/>
              </a:buClr>
              <a:buSzTx/>
              <a:buFontTx/>
              <a:buChar char="•"/>
              <a:tabLst/>
              <a:defRPr/>
            </a:pPr>
            <a:r>
              <a:rPr kumimoji="0" lang="en-US" sz="1600" b="0" i="0" u="none" strike="noStrike" kern="0" cap="none" spc="0" normalizeH="0" baseline="0" noProof="0" dirty="0" smtClean="0">
                <a:ln>
                  <a:noFill/>
                </a:ln>
                <a:solidFill>
                  <a:srgbClr val="000000"/>
                </a:solidFill>
                <a:effectLst/>
                <a:uLnTx/>
                <a:uFillTx/>
                <a:latin typeface="Verdana" pitchFamily="34" charset="0"/>
                <a:cs typeface="Arial" pitchFamily="34" charset="0"/>
              </a:rPr>
              <a:t>Prior to tooling for production.</a:t>
            </a:r>
          </a:p>
        </p:txBody>
      </p:sp>
      <p:pic>
        <p:nvPicPr>
          <p:cNvPr id="2048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70352" y="1464677"/>
            <a:ext cx="4978397" cy="4833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8512276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5926" y="0"/>
            <a:ext cx="8299450" cy="1143000"/>
          </a:xfrm>
        </p:spPr>
        <p:txBody>
          <a:bodyPr/>
          <a:lstStyle/>
          <a:p>
            <a:r>
              <a:rPr lang="en-US" dirty="0" smtClean="0"/>
              <a:t>PFMEA  Example Steps 1and 2 </a:t>
            </a:r>
            <a:endParaRPr lang="en-US" dirty="0"/>
          </a:p>
        </p:txBody>
      </p:sp>
      <p:sp>
        <p:nvSpPr>
          <p:cNvPr id="6" name="Footer Placeholder 5"/>
          <p:cNvSpPr>
            <a:spLocks noGrp="1"/>
          </p:cNvSpPr>
          <p:nvPr>
            <p:ph type="ftr" sz="quarter" idx="11"/>
          </p:nvPr>
        </p:nvSpPr>
        <p:spPr/>
        <p:txBody>
          <a:bodyPr/>
          <a:lstStyle/>
          <a:p>
            <a:pPr>
              <a:defRPr/>
            </a:pPr>
            <a:r>
              <a:rPr lang="en-US" smtClean="0"/>
              <a:t>Business Confidential &amp; Proprietary Information  Rev: 00</a:t>
            </a:r>
            <a:endParaRPr lang="en-US" dirty="0"/>
          </a:p>
        </p:txBody>
      </p:sp>
      <p:grpSp>
        <p:nvGrpSpPr>
          <p:cNvPr id="5" name="Group 7"/>
          <p:cNvGrpSpPr>
            <a:grpSpLocks noChangeAspect="1"/>
          </p:cNvGrpSpPr>
          <p:nvPr/>
        </p:nvGrpSpPr>
        <p:grpSpPr bwMode="auto">
          <a:xfrm>
            <a:off x="928659" y="1291553"/>
            <a:ext cx="6919941" cy="4216714"/>
            <a:chOff x="624" y="894"/>
            <a:chExt cx="4339" cy="2644"/>
          </a:xfrm>
        </p:grpSpPr>
        <p:sp>
          <p:nvSpPr>
            <p:cNvPr id="8" name="AutoShape 6"/>
            <p:cNvSpPr>
              <a:spLocks noChangeAspect="1" noChangeArrowheads="1" noTextEdit="1"/>
            </p:cNvSpPr>
            <p:nvPr/>
          </p:nvSpPr>
          <p:spPr bwMode="auto">
            <a:xfrm>
              <a:off x="624" y="894"/>
              <a:ext cx="4316" cy="2644"/>
            </a:xfrm>
            <a:prstGeom prst="rect">
              <a:avLst/>
            </a:prstGeom>
            <a:noFill/>
            <a:ln w="25400" cap="flat" cmpd="sng" algn="ctr">
              <a:solidFill>
                <a:srgbClr val="000000"/>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9" name="Rectangle 8"/>
            <p:cNvSpPr>
              <a:spLocks noChangeArrowheads="1"/>
            </p:cNvSpPr>
            <p:nvPr/>
          </p:nvSpPr>
          <p:spPr bwMode="auto">
            <a:xfrm>
              <a:off x="628" y="898"/>
              <a:ext cx="2083" cy="54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Rectangle 9"/>
            <p:cNvSpPr>
              <a:spLocks noChangeArrowheads="1"/>
            </p:cNvSpPr>
            <p:nvPr/>
          </p:nvSpPr>
          <p:spPr bwMode="auto">
            <a:xfrm>
              <a:off x="2710" y="898"/>
              <a:ext cx="194" cy="541"/>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Rectangle 10"/>
            <p:cNvSpPr>
              <a:spLocks noChangeArrowheads="1"/>
            </p:cNvSpPr>
            <p:nvPr/>
          </p:nvSpPr>
          <p:spPr bwMode="auto">
            <a:xfrm>
              <a:off x="2914" y="915"/>
              <a:ext cx="808" cy="54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Rectangle 11"/>
            <p:cNvSpPr>
              <a:spLocks noChangeArrowheads="1"/>
            </p:cNvSpPr>
            <p:nvPr/>
          </p:nvSpPr>
          <p:spPr bwMode="auto">
            <a:xfrm>
              <a:off x="3710" y="898"/>
              <a:ext cx="173" cy="541"/>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Rectangle 12"/>
            <p:cNvSpPr>
              <a:spLocks noChangeArrowheads="1"/>
            </p:cNvSpPr>
            <p:nvPr/>
          </p:nvSpPr>
          <p:spPr bwMode="auto">
            <a:xfrm>
              <a:off x="3882" y="898"/>
              <a:ext cx="703" cy="54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Rectangle 13"/>
            <p:cNvSpPr>
              <a:spLocks noChangeArrowheads="1"/>
            </p:cNvSpPr>
            <p:nvPr/>
          </p:nvSpPr>
          <p:spPr bwMode="auto">
            <a:xfrm>
              <a:off x="4584" y="898"/>
              <a:ext cx="174" cy="541"/>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Rectangle 14"/>
            <p:cNvSpPr>
              <a:spLocks noChangeArrowheads="1"/>
            </p:cNvSpPr>
            <p:nvPr/>
          </p:nvSpPr>
          <p:spPr bwMode="auto">
            <a:xfrm>
              <a:off x="4756" y="898"/>
              <a:ext cx="181" cy="541"/>
            </a:xfrm>
            <a:prstGeom prst="rect">
              <a:avLst/>
            </a:prstGeom>
            <a:solidFill>
              <a:srgbClr val="CCFF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Rectangle 15"/>
            <p:cNvSpPr>
              <a:spLocks noChangeArrowheads="1"/>
            </p:cNvSpPr>
            <p:nvPr/>
          </p:nvSpPr>
          <p:spPr bwMode="auto">
            <a:xfrm>
              <a:off x="624" y="1420"/>
              <a:ext cx="4309" cy="209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Rectangle 16"/>
            <p:cNvSpPr>
              <a:spLocks noChangeArrowheads="1"/>
            </p:cNvSpPr>
            <p:nvPr/>
          </p:nvSpPr>
          <p:spPr bwMode="auto">
            <a:xfrm>
              <a:off x="3092" y="2227"/>
              <a:ext cx="512"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rgbClr val="000000"/>
                  </a:solidFill>
                  <a:effectLst/>
                  <a:latin typeface="Arial" pitchFamily="34" charset="0"/>
                  <a:cs typeface="Arial" pitchFamily="34" charset="0"/>
                </a:rPr>
                <a:t>Spray head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8" name="Rectangle 17"/>
            <p:cNvSpPr>
              <a:spLocks noChangeArrowheads="1"/>
            </p:cNvSpPr>
            <p:nvPr/>
          </p:nvSpPr>
          <p:spPr bwMode="auto">
            <a:xfrm>
              <a:off x="3092" y="2335"/>
              <a:ext cx="395"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rgbClr val="000000"/>
                  </a:solidFill>
                  <a:effectLst/>
                  <a:latin typeface="Arial" pitchFamily="34" charset="0"/>
                  <a:cs typeface="Arial" pitchFamily="34" charset="0"/>
                </a:rPr>
                <a:t>clogged: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9" name="Rectangle 18"/>
            <p:cNvSpPr>
              <a:spLocks noChangeArrowheads="1"/>
            </p:cNvSpPr>
            <p:nvPr/>
          </p:nvSpPr>
          <p:spPr bwMode="auto">
            <a:xfrm>
              <a:off x="3092" y="2442"/>
              <a:ext cx="608"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rgbClr val="000000"/>
                  </a:solidFill>
                  <a:effectLst/>
                  <a:latin typeface="Arial" pitchFamily="34" charset="0"/>
                  <a:cs typeface="Arial" pitchFamily="34" charset="0"/>
                </a:rPr>
                <a:t>- Viscosity too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0" name="Rectangle 19"/>
            <p:cNvSpPr>
              <a:spLocks noChangeArrowheads="1"/>
            </p:cNvSpPr>
            <p:nvPr/>
          </p:nvSpPr>
          <p:spPr bwMode="auto">
            <a:xfrm>
              <a:off x="3092" y="2550"/>
              <a:ext cx="206"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rgbClr val="000000"/>
                  </a:solidFill>
                  <a:effectLst/>
                  <a:latin typeface="Arial" pitchFamily="34" charset="0"/>
                  <a:cs typeface="Arial" pitchFamily="34" charset="0"/>
                </a:rPr>
                <a:t>high</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1" name="Rectangle 20"/>
            <p:cNvSpPr>
              <a:spLocks noChangeArrowheads="1"/>
            </p:cNvSpPr>
            <p:nvPr/>
          </p:nvSpPr>
          <p:spPr bwMode="auto">
            <a:xfrm>
              <a:off x="3092" y="2658"/>
              <a:ext cx="620"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rgbClr val="000000"/>
                  </a:solidFill>
                  <a:effectLst/>
                  <a:latin typeface="Arial" pitchFamily="34" charset="0"/>
                  <a:cs typeface="Arial" pitchFamily="34" charset="0"/>
                </a:rPr>
                <a:t>- Temp too low</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2" name="Rectangle 21"/>
            <p:cNvSpPr>
              <a:spLocks noChangeArrowheads="1"/>
            </p:cNvSpPr>
            <p:nvPr/>
          </p:nvSpPr>
          <p:spPr bwMode="auto">
            <a:xfrm>
              <a:off x="3092" y="2766"/>
              <a:ext cx="614"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rgbClr val="000000"/>
                  </a:solidFill>
                  <a:effectLst/>
                  <a:latin typeface="Arial" pitchFamily="34" charset="0"/>
                  <a:cs typeface="Arial" pitchFamily="34" charset="0"/>
                </a:rPr>
                <a:t>- Pressure too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3" name="Rectangle 22"/>
            <p:cNvSpPr>
              <a:spLocks noChangeArrowheads="1"/>
            </p:cNvSpPr>
            <p:nvPr/>
          </p:nvSpPr>
          <p:spPr bwMode="auto">
            <a:xfrm>
              <a:off x="3092" y="2874"/>
              <a:ext cx="171"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rgbClr val="000000"/>
                  </a:solidFill>
                  <a:effectLst/>
                  <a:latin typeface="Arial" pitchFamily="34" charset="0"/>
                  <a:cs typeface="Arial" pitchFamily="34" charset="0"/>
                </a:rPr>
                <a:t>low</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4" name="Rectangle 23"/>
            <p:cNvSpPr>
              <a:spLocks noChangeArrowheads="1"/>
            </p:cNvSpPr>
            <p:nvPr/>
          </p:nvSpPr>
          <p:spPr bwMode="auto">
            <a:xfrm>
              <a:off x="3817" y="2227"/>
              <a:ext cx="88"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rgbClr val="000000"/>
                  </a:solidFill>
                  <a:effectLst/>
                  <a:latin typeface="Arial" pitchFamily="34" charset="0"/>
                  <a:cs typeface="Arial" pitchFamily="34" charset="0"/>
                </a:rPr>
                <a:t>5</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5" name="Rectangle 24"/>
            <p:cNvSpPr>
              <a:spLocks noChangeArrowheads="1"/>
            </p:cNvSpPr>
            <p:nvPr/>
          </p:nvSpPr>
          <p:spPr bwMode="auto">
            <a:xfrm>
              <a:off x="3899" y="2227"/>
              <a:ext cx="686"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rgbClr val="000000"/>
                  </a:solidFill>
                  <a:effectLst/>
                  <a:latin typeface="Arial" pitchFamily="34" charset="0"/>
                  <a:cs typeface="Arial" pitchFamily="34" charset="0"/>
                </a:rPr>
                <a:t>Variables check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6" name="Rectangle 25"/>
            <p:cNvSpPr>
              <a:spLocks noChangeArrowheads="1"/>
            </p:cNvSpPr>
            <p:nvPr/>
          </p:nvSpPr>
          <p:spPr bwMode="auto">
            <a:xfrm>
              <a:off x="3899" y="2335"/>
              <a:ext cx="328"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rgbClr val="000000"/>
                  </a:solidFill>
                  <a:effectLst/>
                  <a:latin typeface="Arial" pitchFamily="34" charset="0"/>
                  <a:cs typeface="Arial" pitchFamily="34" charset="0"/>
                </a:rPr>
                <a:t>for film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7" name="Rectangle 26"/>
            <p:cNvSpPr>
              <a:spLocks noChangeArrowheads="1"/>
            </p:cNvSpPr>
            <p:nvPr/>
          </p:nvSpPr>
          <p:spPr bwMode="auto">
            <a:xfrm>
              <a:off x="3899" y="2442"/>
              <a:ext cx="720"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rgbClr val="000000"/>
                  </a:solidFill>
                  <a:effectLst/>
                  <a:latin typeface="Arial" pitchFamily="34" charset="0"/>
                  <a:cs typeface="Arial" pitchFamily="34" charset="0"/>
                </a:rPr>
                <a:t>thickness; Visual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8" name="Rectangle 27"/>
            <p:cNvSpPr>
              <a:spLocks noChangeArrowheads="1"/>
            </p:cNvSpPr>
            <p:nvPr/>
          </p:nvSpPr>
          <p:spPr bwMode="auto">
            <a:xfrm>
              <a:off x="3899" y="2550"/>
              <a:ext cx="421"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rgbClr val="000000"/>
                  </a:solidFill>
                  <a:effectLst/>
                  <a:latin typeface="Arial" pitchFamily="34" charset="0"/>
                  <a:cs typeface="Arial" pitchFamily="34" charset="0"/>
                </a:rPr>
                <a:t>check for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9" name="Rectangle 28"/>
            <p:cNvSpPr>
              <a:spLocks noChangeArrowheads="1"/>
            </p:cNvSpPr>
            <p:nvPr/>
          </p:nvSpPr>
          <p:spPr bwMode="auto">
            <a:xfrm>
              <a:off x="3899" y="2658"/>
              <a:ext cx="643"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rgbClr val="000000"/>
                  </a:solidFill>
                  <a:effectLst/>
                  <a:latin typeface="Arial" pitchFamily="34" charset="0"/>
                  <a:cs typeface="Arial" pitchFamily="34" charset="0"/>
                </a:rPr>
                <a:t>coverage; Test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0" name="Rectangle 29"/>
            <p:cNvSpPr>
              <a:spLocks noChangeArrowheads="1"/>
            </p:cNvSpPr>
            <p:nvPr/>
          </p:nvSpPr>
          <p:spPr bwMode="auto">
            <a:xfrm>
              <a:off x="3899" y="2766"/>
              <a:ext cx="694"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rgbClr val="000000"/>
                  </a:solidFill>
                  <a:effectLst/>
                  <a:latin typeface="Arial" pitchFamily="34" charset="0"/>
                  <a:cs typeface="Arial" pitchFamily="34" charset="0"/>
                </a:rPr>
                <a:t>spray at start-up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1" name="Rectangle 30"/>
            <p:cNvSpPr>
              <a:spLocks noChangeArrowheads="1"/>
            </p:cNvSpPr>
            <p:nvPr/>
          </p:nvSpPr>
          <p:spPr bwMode="auto">
            <a:xfrm>
              <a:off x="3899" y="2874"/>
              <a:ext cx="572"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rgbClr val="000000"/>
                  </a:solidFill>
                  <a:effectLst/>
                  <a:latin typeface="Arial" pitchFamily="34" charset="0"/>
                  <a:cs typeface="Arial" pitchFamily="34" charset="0"/>
                </a:rPr>
                <a:t>and after idle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40" name="Rectangle 31"/>
            <p:cNvSpPr>
              <a:spLocks noChangeArrowheads="1"/>
            </p:cNvSpPr>
            <p:nvPr/>
          </p:nvSpPr>
          <p:spPr bwMode="auto">
            <a:xfrm>
              <a:off x="3899" y="2982"/>
              <a:ext cx="522"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rgbClr val="000000"/>
                  </a:solidFill>
                  <a:effectLst/>
                  <a:latin typeface="Arial" pitchFamily="34" charset="0"/>
                  <a:cs typeface="Arial" pitchFamily="34" charset="0"/>
                </a:rPr>
                <a:t>periods and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41" name="Rectangle 32"/>
            <p:cNvSpPr>
              <a:spLocks noChangeArrowheads="1"/>
            </p:cNvSpPr>
            <p:nvPr/>
          </p:nvSpPr>
          <p:spPr bwMode="auto">
            <a:xfrm>
              <a:off x="3899" y="3090"/>
              <a:ext cx="540"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rgbClr val="000000"/>
                  </a:solidFill>
                  <a:effectLst/>
                  <a:latin typeface="Arial" pitchFamily="34" charset="0"/>
                  <a:cs typeface="Arial" pitchFamily="34" charset="0"/>
                </a:rPr>
                <a:t>preventative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42" name="Rectangle 33"/>
            <p:cNvSpPr>
              <a:spLocks noChangeArrowheads="1"/>
            </p:cNvSpPr>
            <p:nvPr/>
          </p:nvSpPr>
          <p:spPr bwMode="auto">
            <a:xfrm>
              <a:off x="3899" y="3198"/>
              <a:ext cx="567"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rgbClr val="000000"/>
                  </a:solidFill>
                  <a:effectLst/>
                  <a:latin typeface="Arial" pitchFamily="34" charset="0"/>
                  <a:cs typeface="Arial" pitchFamily="34" charset="0"/>
                </a:rPr>
                <a:t>maintenance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43" name="Rectangle 34"/>
            <p:cNvSpPr>
              <a:spLocks noChangeArrowheads="1"/>
            </p:cNvSpPr>
            <p:nvPr/>
          </p:nvSpPr>
          <p:spPr bwMode="auto">
            <a:xfrm>
              <a:off x="3899" y="3306"/>
              <a:ext cx="723"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rgbClr val="000000"/>
                  </a:solidFill>
                  <a:effectLst/>
                  <a:latin typeface="Arial" pitchFamily="34" charset="0"/>
                  <a:cs typeface="Arial" pitchFamily="34" charset="0"/>
                </a:rPr>
                <a:t>program to clean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45" name="Rectangle 35"/>
            <p:cNvSpPr>
              <a:spLocks noChangeArrowheads="1"/>
            </p:cNvSpPr>
            <p:nvPr/>
          </p:nvSpPr>
          <p:spPr bwMode="auto">
            <a:xfrm>
              <a:off x="3899" y="3414"/>
              <a:ext cx="279"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rgbClr val="000000"/>
                  </a:solidFill>
                  <a:effectLst/>
                  <a:latin typeface="Arial" pitchFamily="34" charset="0"/>
                  <a:cs typeface="Arial" pitchFamily="34" charset="0"/>
                </a:rPr>
                <a:t>heads</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46" name="Rectangle 36"/>
            <p:cNvSpPr>
              <a:spLocks noChangeArrowheads="1"/>
            </p:cNvSpPr>
            <p:nvPr/>
          </p:nvSpPr>
          <p:spPr bwMode="auto">
            <a:xfrm>
              <a:off x="4691" y="2227"/>
              <a:ext cx="88"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rgbClr val="000000"/>
                  </a:solidFill>
                  <a:effectLst/>
                  <a:latin typeface="Arial" pitchFamily="34" charset="0"/>
                  <a:cs typeface="Arial" pitchFamily="34" charset="0"/>
                </a:rPr>
                <a:t>5</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47" name="Rectangle 37"/>
            <p:cNvSpPr>
              <a:spLocks noChangeArrowheads="1"/>
            </p:cNvSpPr>
            <p:nvPr/>
          </p:nvSpPr>
          <p:spPr bwMode="auto">
            <a:xfrm>
              <a:off x="4774" y="2227"/>
              <a:ext cx="186"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rgbClr val="000000"/>
                  </a:solidFill>
                  <a:effectLst/>
                  <a:latin typeface="Arial" pitchFamily="34" charset="0"/>
                  <a:cs typeface="Arial" pitchFamily="34" charset="0"/>
                </a:rPr>
                <a:t>175</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48" name="Rectangle 38"/>
            <p:cNvSpPr>
              <a:spLocks noChangeArrowheads="1"/>
            </p:cNvSpPr>
            <p:nvPr/>
          </p:nvSpPr>
          <p:spPr bwMode="auto">
            <a:xfrm rot="5400000">
              <a:off x="4529" y="1132"/>
              <a:ext cx="255"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rgbClr val="000000"/>
                  </a:solidFill>
                  <a:effectLst/>
                  <a:latin typeface="Arial" pitchFamily="34" charset="0"/>
                  <a:cs typeface="Arial" pitchFamily="34" charset="0"/>
                </a:rPr>
                <a:t>Detect</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49" name="Rectangle 39"/>
            <p:cNvSpPr>
              <a:spLocks noChangeArrowheads="1"/>
            </p:cNvSpPr>
            <p:nvPr/>
          </p:nvSpPr>
          <p:spPr bwMode="auto">
            <a:xfrm rot="5400000">
              <a:off x="4684" y="1126"/>
              <a:ext cx="298"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rgbClr val="000000"/>
                  </a:solidFill>
                  <a:effectLst/>
                  <a:latin typeface="Arial" pitchFamily="34" charset="0"/>
                  <a:cs typeface="Arial" pitchFamily="34" charset="0"/>
                </a:rPr>
                <a:t>R.P.N.</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50" name="Rectangle 40"/>
            <p:cNvSpPr>
              <a:spLocks noChangeArrowheads="1"/>
            </p:cNvSpPr>
            <p:nvPr/>
          </p:nvSpPr>
          <p:spPr bwMode="auto">
            <a:xfrm rot="5400000">
              <a:off x="2845" y="1126"/>
              <a:ext cx="260"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rgbClr val="FFFFFF"/>
                  </a:solidFill>
                  <a:effectLst/>
                  <a:latin typeface="Arial" pitchFamily="34" charset="0"/>
                  <a:cs typeface="Arial" pitchFamily="34" charset="0"/>
                </a:rPr>
                <a:t>Class</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51" name="Rectangle 41"/>
            <p:cNvSpPr>
              <a:spLocks noChangeArrowheads="1"/>
            </p:cNvSpPr>
            <p:nvPr/>
          </p:nvSpPr>
          <p:spPr bwMode="auto">
            <a:xfrm>
              <a:off x="3228" y="955"/>
              <a:ext cx="371"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chemeClr val="bg1"/>
                  </a:solidFill>
                  <a:effectLst/>
                  <a:latin typeface="Arial" pitchFamily="34" charset="0"/>
                  <a:cs typeface="Arial" pitchFamily="34" charset="0"/>
                </a:rPr>
                <a:t>Potential </a:t>
              </a:r>
              <a:endParaRPr kumimoji="0" lang="en-US" sz="1800" b="0" i="0" u="none" strike="noStrike" cap="none" normalizeH="0" baseline="0" dirty="0" smtClean="0">
                <a:ln>
                  <a:noFill/>
                </a:ln>
                <a:solidFill>
                  <a:schemeClr val="bg1"/>
                </a:solidFill>
                <a:effectLst/>
                <a:latin typeface="Arial" pitchFamily="34" charset="0"/>
                <a:cs typeface="Arial" pitchFamily="34" charset="0"/>
              </a:endParaRPr>
            </a:p>
          </p:txBody>
        </p:sp>
        <p:sp>
          <p:nvSpPr>
            <p:cNvPr id="10252" name="Rectangle 42"/>
            <p:cNvSpPr>
              <a:spLocks noChangeArrowheads="1"/>
            </p:cNvSpPr>
            <p:nvPr/>
          </p:nvSpPr>
          <p:spPr bwMode="auto">
            <a:xfrm>
              <a:off x="3207" y="1063"/>
              <a:ext cx="409"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chemeClr val="bg1"/>
                  </a:solidFill>
                  <a:effectLst/>
                  <a:latin typeface="Arial" pitchFamily="34" charset="0"/>
                  <a:cs typeface="Arial" pitchFamily="34" charset="0"/>
                </a:rPr>
                <a:t>Cause(s)/ </a:t>
              </a:r>
              <a:endParaRPr kumimoji="0" lang="en-US" sz="1800" b="0" i="0" u="none" strike="noStrike" cap="none" normalizeH="0" baseline="0" dirty="0" smtClean="0">
                <a:ln>
                  <a:noFill/>
                </a:ln>
                <a:solidFill>
                  <a:schemeClr val="bg1"/>
                </a:solidFill>
                <a:effectLst/>
                <a:latin typeface="Arial" pitchFamily="34" charset="0"/>
                <a:cs typeface="Arial" pitchFamily="34" charset="0"/>
              </a:endParaRPr>
            </a:p>
          </p:txBody>
        </p:sp>
        <p:sp>
          <p:nvSpPr>
            <p:cNvPr id="10253" name="Rectangle 43"/>
            <p:cNvSpPr>
              <a:spLocks noChangeArrowheads="1"/>
            </p:cNvSpPr>
            <p:nvPr/>
          </p:nvSpPr>
          <p:spPr bwMode="auto">
            <a:xfrm>
              <a:off x="3121" y="1171"/>
              <a:ext cx="582"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chemeClr val="bg1"/>
                  </a:solidFill>
                  <a:effectLst/>
                  <a:latin typeface="Arial" pitchFamily="34" charset="0"/>
                  <a:cs typeface="Arial" pitchFamily="34" charset="0"/>
                </a:rPr>
                <a:t>Mechanism(s) </a:t>
              </a:r>
              <a:endParaRPr kumimoji="0" lang="en-US" sz="1800" b="0" i="0" u="none" strike="noStrike" cap="none" normalizeH="0" baseline="0" dirty="0" smtClean="0">
                <a:ln>
                  <a:noFill/>
                </a:ln>
                <a:solidFill>
                  <a:schemeClr val="bg1"/>
                </a:solidFill>
                <a:effectLst/>
                <a:latin typeface="Arial" pitchFamily="34" charset="0"/>
                <a:cs typeface="Arial" pitchFamily="34" charset="0"/>
              </a:endParaRPr>
            </a:p>
          </p:txBody>
        </p:sp>
        <p:sp>
          <p:nvSpPr>
            <p:cNvPr id="10254" name="Rectangle 44"/>
            <p:cNvSpPr>
              <a:spLocks noChangeArrowheads="1"/>
            </p:cNvSpPr>
            <p:nvPr/>
          </p:nvSpPr>
          <p:spPr bwMode="auto">
            <a:xfrm>
              <a:off x="3215" y="1279"/>
              <a:ext cx="371"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chemeClr val="bg1"/>
                  </a:solidFill>
                  <a:effectLst/>
                  <a:latin typeface="Arial" pitchFamily="34" charset="0"/>
                  <a:cs typeface="Arial" pitchFamily="34" charset="0"/>
                </a:rPr>
                <a:t>of Failure</a:t>
              </a:r>
              <a:endParaRPr kumimoji="0" lang="en-US" sz="1800" b="0" i="0" u="none" strike="noStrike" cap="none" normalizeH="0" baseline="0" dirty="0" smtClean="0">
                <a:ln>
                  <a:noFill/>
                </a:ln>
                <a:solidFill>
                  <a:schemeClr val="bg1"/>
                </a:solidFill>
                <a:effectLst/>
                <a:latin typeface="Arial" pitchFamily="34" charset="0"/>
                <a:cs typeface="Arial" pitchFamily="34" charset="0"/>
              </a:endParaRPr>
            </a:p>
          </p:txBody>
        </p:sp>
        <p:sp>
          <p:nvSpPr>
            <p:cNvPr id="10255" name="Rectangle 45"/>
            <p:cNvSpPr>
              <a:spLocks noChangeArrowheads="1"/>
            </p:cNvSpPr>
            <p:nvPr/>
          </p:nvSpPr>
          <p:spPr bwMode="auto">
            <a:xfrm rot="5400000">
              <a:off x="3645" y="1125"/>
              <a:ext cx="273"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rgbClr val="000000"/>
                  </a:solidFill>
                  <a:effectLst/>
                  <a:latin typeface="Arial" pitchFamily="34" charset="0"/>
                  <a:cs typeface="Arial" pitchFamily="34" charset="0"/>
                </a:rPr>
                <a:t>Occur</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56" name="Rectangle 46"/>
            <p:cNvSpPr>
              <a:spLocks noChangeArrowheads="1"/>
            </p:cNvSpPr>
            <p:nvPr/>
          </p:nvSpPr>
          <p:spPr bwMode="auto">
            <a:xfrm>
              <a:off x="3922" y="1063"/>
              <a:ext cx="697"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rgbClr val="FFFFFF"/>
                  </a:solidFill>
                  <a:effectLst/>
                  <a:latin typeface="Arial" pitchFamily="34" charset="0"/>
                  <a:cs typeface="Arial" pitchFamily="34" charset="0"/>
                </a:rPr>
                <a:t>Current Process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57" name="Rectangle 47"/>
            <p:cNvSpPr>
              <a:spLocks noChangeArrowheads="1"/>
            </p:cNvSpPr>
            <p:nvPr/>
          </p:nvSpPr>
          <p:spPr bwMode="auto">
            <a:xfrm>
              <a:off x="4075" y="1171"/>
              <a:ext cx="367"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rgbClr val="FFFFFF"/>
                  </a:solidFill>
                  <a:effectLst/>
                  <a:latin typeface="Arial" pitchFamily="34" charset="0"/>
                  <a:cs typeface="Arial" pitchFamily="34" charset="0"/>
                </a:rPr>
                <a:t>Controls</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58" name="Rectangle 48"/>
            <p:cNvSpPr>
              <a:spLocks noChangeArrowheads="1"/>
            </p:cNvSpPr>
            <p:nvPr/>
          </p:nvSpPr>
          <p:spPr bwMode="auto">
            <a:xfrm>
              <a:off x="720" y="1117"/>
              <a:ext cx="562"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rgbClr val="FFFFFF"/>
                  </a:solidFill>
                  <a:effectLst/>
                  <a:latin typeface="Arial" pitchFamily="34" charset="0"/>
                  <a:cs typeface="Arial" pitchFamily="34" charset="0"/>
                </a:rPr>
                <a:t>Process Step</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59" name="Rectangle 49"/>
            <p:cNvSpPr>
              <a:spLocks noChangeArrowheads="1"/>
            </p:cNvSpPr>
            <p:nvPr/>
          </p:nvSpPr>
          <p:spPr bwMode="auto">
            <a:xfrm>
              <a:off x="1363" y="1063"/>
              <a:ext cx="667"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chemeClr val="bg1"/>
                  </a:solidFill>
                  <a:effectLst/>
                  <a:latin typeface="Arial" pitchFamily="34" charset="0"/>
                  <a:cs typeface="Arial" pitchFamily="34" charset="0"/>
                </a:rPr>
                <a:t>Potential Failure </a:t>
              </a:r>
              <a:endParaRPr kumimoji="0" lang="en-US" sz="1800" b="0" i="0" u="none" strike="noStrike" cap="none" normalizeH="0" baseline="0" dirty="0" smtClean="0">
                <a:ln>
                  <a:noFill/>
                </a:ln>
                <a:solidFill>
                  <a:schemeClr val="bg1"/>
                </a:solidFill>
                <a:effectLst/>
                <a:latin typeface="Arial" pitchFamily="34" charset="0"/>
                <a:cs typeface="Arial" pitchFamily="34" charset="0"/>
              </a:endParaRPr>
            </a:p>
          </p:txBody>
        </p:sp>
        <p:sp>
          <p:nvSpPr>
            <p:cNvPr id="10260" name="Rectangle 50"/>
            <p:cNvSpPr>
              <a:spLocks noChangeArrowheads="1"/>
            </p:cNvSpPr>
            <p:nvPr/>
          </p:nvSpPr>
          <p:spPr bwMode="auto">
            <a:xfrm>
              <a:off x="1568" y="1171"/>
              <a:ext cx="222"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chemeClr val="bg1"/>
                  </a:solidFill>
                  <a:effectLst/>
                  <a:latin typeface="Arial" pitchFamily="34" charset="0"/>
                  <a:cs typeface="Arial" pitchFamily="34" charset="0"/>
                </a:rPr>
                <a:t>Mode</a:t>
              </a:r>
              <a:endParaRPr kumimoji="0" lang="en-US" sz="1800" b="0" i="0" u="none" strike="noStrike" cap="none" normalizeH="0" baseline="0" dirty="0" smtClean="0">
                <a:ln>
                  <a:noFill/>
                </a:ln>
                <a:solidFill>
                  <a:schemeClr val="bg1"/>
                </a:solidFill>
                <a:effectLst/>
                <a:latin typeface="Arial" pitchFamily="34" charset="0"/>
                <a:cs typeface="Arial" pitchFamily="34" charset="0"/>
              </a:endParaRPr>
            </a:p>
          </p:txBody>
        </p:sp>
        <p:sp>
          <p:nvSpPr>
            <p:cNvPr id="10261" name="Rectangle 51"/>
            <p:cNvSpPr>
              <a:spLocks noChangeArrowheads="1"/>
            </p:cNvSpPr>
            <p:nvPr/>
          </p:nvSpPr>
          <p:spPr bwMode="auto">
            <a:xfrm>
              <a:off x="2200" y="1009"/>
              <a:ext cx="371"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chemeClr val="bg1"/>
                  </a:solidFill>
                  <a:effectLst/>
                  <a:latin typeface="Arial" pitchFamily="34" charset="0"/>
                  <a:cs typeface="Arial" pitchFamily="34" charset="0"/>
                </a:rPr>
                <a:t>Potential</a:t>
              </a:r>
              <a:r>
                <a:rPr kumimoji="0" lang="en-US" sz="1100" b="0" i="0" u="none" strike="noStrike" cap="none" normalizeH="0" baseline="0" dirty="0" smtClean="0">
                  <a:ln>
                    <a:noFill/>
                  </a:ln>
                  <a:solidFill>
                    <a:srgbClr val="FFFF00"/>
                  </a:solidFill>
                  <a:effectLst/>
                  <a:latin typeface="Arial" pitchFamily="34" charset="0"/>
                  <a:cs typeface="Arial" pitchFamily="34" charset="0"/>
                </a:rPr>
                <a:t> </a:t>
              </a:r>
              <a:endParaRPr kumimoji="0" lang="en-US" sz="1800" b="0" i="0" u="none" strike="noStrike" cap="none" normalizeH="0" baseline="0" dirty="0" smtClean="0">
                <a:ln>
                  <a:noFill/>
                </a:ln>
                <a:solidFill>
                  <a:srgbClr val="FFFF00"/>
                </a:solidFill>
                <a:effectLst/>
                <a:latin typeface="Arial" pitchFamily="34" charset="0"/>
                <a:cs typeface="Arial" pitchFamily="34" charset="0"/>
              </a:endParaRPr>
            </a:p>
          </p:txBody>
        </p:sp>
        <p:sp>
          <p:nvSpPr>
            <p:cNvPr id="10262" name="Rectangle 52"/>
            <p:cNvSpPr>
              <a:spLocks noChangeArrowheads="1"/>
            </p:cNvSpPr>
            <p:nvPr/>
          </p:nvSpPr>
          <p:spPr bwMode="auto">
            <a:xfrm>
              <a:off x="2156" y="1117"/>
              <a:ext cx="451"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chemeClr val="bg1"/>
                  </a:solidFill>
                  <a:effectLst/>
                  <a:latin typeface="Arial" pitchFamily="34" charset="0"/>
                  <a:cs typeface="Arial" pitchFamily="34" charset="0"/>
                </a:rPr>
                <a:t>Effect(s) of </a:t>
              </a:r>
              <a:endParaRPr kumimoji="0" lang="en-US" sz="1800" b="0" i="0" u="none" strike="noStrike" cap="none" normalizeH="0" baseline="0" dirty="0" smtClean="0">
                <a:ln>
                  <a:noFill/>
                </a:ln>
                <a:solidFill>
                  <a:schemeClr val="bg1"/>
                </a:solidFill>
                <a:effectLst/>
                <a:latin typeface="Arial" pitchFamily="34" charset="0"/>
                <a:cs typeface="Arial" pitchFamily="34" charset="0"/>
              </a:endParaRPr>
            </a:p>
          </p:txBody>
        </p:sp>
        <p:sp>
          <p:nvSpPr>
            <p:cNvPr id="10263" name="Rectangle 53"/>
            <p:cNvSpPr>
              <a:spLocks noChangeArrowheads="1"/>
            </p:cNvSpPr>
            <p:nvPr/>
          </p:nvSpPr>
          <p:spPr bwMode="auto">
            <a:xfrm>
              <a:off x="2236" y="1225"/>
              <a:ext cx="273"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chemeClr val="bg1"/>
                  </a:solidFill>
                  <a:effectLst/>
                  <a:latin typeface="Arial" pitchFamily="34" charset="0"/>
                  <a:cs typeface="Arial" pitchFamily="34" charset="0"/>
                </a:rPr>
                <a:t>Failure</a:t>
              </a:r>
              <a:endParaRPr kumimoji="0" lang="en-US" sz="1800" b="0" i="0" u="none" strike="noStrike" cap="none" normalizeH="0" baseline="0" dirty="0" smtClean="0">
                <a:ln>
                  <a:noFill/>
                </a:ln>
                <a:solidFill>
                  <a:schemeClr val="bg1"/>
                </a:solidFill>
                <a:effectLst/>
                <a:latin typeface="Arial" pitchFamily="34" charset="0"/>
                <a:cs typeface="Arial" pitchFamily="34" charset="0"/>
              </a:endParaRPr>
            </a:p>
          </p:txBody>
        </p:sp>
        <p:sp>
          <p:nvSpPr>
            <p:cNvPr id="10264" name="Rectangle 54"/>
            <p:cNvSpPr>
              <a:spLocks noChangeArrowheads="1"/>
            </p:cNvSpPr>
            <p:nvPr/>
          </p:nvSpPr>
          <p:spPr bwMode="auto">
            <a:xfrm rot="5400000">
              <a:off x="2717" y="1133"/>
              <a:ext cx="153"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rgbClr val="000000"/>
                  </a:solidFill>
                  <a:effectLst/>
                  <a:latin typeface="Arial" pitchFamily="34" charset="0"/>
                  <a:cs typeface="Arial" pitchFamily="34" charset="0"/>
                </a:rPr>
                <a:t>Sev</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65" name="Rectangle 55"/>
            <p:cNvSpPr>
              <a:spLocks noChangeArrowheads="1"/>
            </p:cNvSpPr>
            <p:nvPr/>
          </p:nvSpPr>
          <p:spPr bwMode="auto">
            <a:xfrm>
              <a:off x="4777" y="1445"/>
              <a:ext cx="186"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rgbClr val="000000"/>
                  </a:solidFill>
                  <a:effectLst/>
                  <a:latin typeface="Arial" pitchFamily="34" charset="0"/>
                  <a:cs typeface="Arial" pitchFamily="34" charset="0"/>
                </a:rPr>
                <a:t>280</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66" name="Rectangle 56"/>
            <p:cNvSpPr>
              <a:spLocks noChangeArrowheads="1"/>
            </p:cNvSpPr>
            <p:nvPr/>
          </p:nvSpPr>
          <p:spPr bwMode="auto">
            <a:xfrm>
              <a:off x="2082" y="1445"/>
              <a:ext cx="649"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rgbClr val="000000"/>
                  </a:solidFill>
                  <a:effectLst/>
                  <a:latin typeface="Arial" pitchFamily="34" charset="0"/>
                  <a:cs typeface="Arial" pitchFamily="34" charset="0"/>
                </a:rPr>
                <a:t>Allows integrity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67" name="Rectangle 57"/>
            <p:cNvSpPr>
              <a:spLocks noChangeArrowheads="1"/>
            </p:cNvSpPr>
            <p:nvPr/>
          </p:nvSpPr>
          <p:spPr bwMode="auto">
            <a:xfrm>
              <a:off x="2079" y="1553"/>
              <a:ext cx="650"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rgbClr val="000000"/>
                  </a:solidFill>
                  <a:effectLst/>
                  <a:latin typeface="Arial" pitchFamily="34" charset="0"/>
                  <a:cs typeface="Arial" pitchFamily="34" charset="0"/>
                </a:rPr>
                <a:t>breach of inner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68" name="Rectangle 58"/>
            <p:cNvSpPr>
              <a:spLocks noChangeArrowheads="1"/>
            </p:cNvSpPr>
            <p:nvPr/>
          </p:nvSpPr>
          <p:spPr bwMode="auto">
            <a:xfrm>
              <a:off x="2165" y="1661"/>
              <a:ext cx="455"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rgbClr val="000000"/>
                  </a:solidFill>
                  <a:effectLst/>
                  <a:latin typeface="Arial" pitchFamily="34" charset="0"/>
                  <a:cs typeface="Arial" pitchFamily="34" charset="0"/>
                </a:rPr>
                <a:t>door panel</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69" name="Rectangle 59"/>
            <p:cNvSpPr>
              <a:spLocks noChangeArrowheads="1"/>
            </p:cNvSpPr>
            <p:nvPr/>
          </p:nvSpPr>
          <p:spPr bwMode="auto">
            <a:xfrm>
              <a:off x="2369" y="1769"/>
              <a:ext cx="39" cy="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70" name="Rectangle 60"/>
            <p:cNvSpPr>
              <a:spLocks noChangeArrowheads="1"/>
            </p:cNvSpPr>
            <p:nvPr/>
          </p:nvSpPr>
          <p:spPr bwMode="auto">
            <a:xfrm>
              <a:off x="2043" y="1877"/>
              <a:ext cx="723"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rgbClr val="000000"/>
                  </a:solidFill>
                  <a:effectLst/>
                  <a:latin typeface="Arial" pitchFamily="34" charset="0"/>
                  <a:cs typeface="Arial" pitchFamily="34" charset="0"/>
                </a:rPr>
                <a:t>Corroded interior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71" name="Rectangle 61"/>
            <p:cNvSpPr>
              <a:spLocks noChangeArrowheads="1"/>
            </p:cNvSpPr>
            <p:nvPr/>
          </p:nvSpPr>
          <p:spPr bwMode="auto">
            <a:xfrm>
              <a:off x="2167" y="1985"/>
              <a:ext cx="473"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rgbClr val="000000"/>
                  </a:solidFill>
                  <a:effectLst/>
                  <a:latin typeface="Arial" pitchFamily="34" charset="0"/>
                  <a:cs typeface="Arial" pitchFamily="34" charset="0"/>
                </a:rPr>
                <a:t>lower door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72" name="Rectangle 62"/>
            <p:cNvSpPr>
              <a:spLocks noChangeArrowheads="1"/>
            </p:cNvSpPr>
            <p:nvPr/>
          </p:nvSpPr>
          <p:spPr bwMode="auto">
            <a:xfrm>
              <a:off x="2241" y="2093"/>
              <a:ext cx="299"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rgbClr val="000000"/>
                  </a:solidFill>
                  <a:effectLst/>
                  <a:latin typeface="Arial" pitchFamily="34" charset="0"/>
                  <a:cs typeface="Arial" pitchFamily="34" charset="0"/>
                </a:rPr>
                <a:t>panels</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73" name="Rectangle 63"/>
            <p:cNvSpPr>
              <a:spLocks noChangeArrowheads="1"/>
            </p:cNvSpPr>
            <p:nvPr/>
          </p:nvSpPr>
          <p:spPr bwMode="auto">
            <a:xfrm>
              <a:off x="2369" y="2201"/>
              <a:ext cx="39" cy="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74" name="Rectangle 64"/>
            <p:cNvSpPr>
              <a:spLocks noChangeArrowheads="1"/>
            </p:cNvSpPr>
            <p:nvPr/>
          </p:nvSpPr>
          <p:spPr bwMode="auto">
            <a:xfrm>
              <a:off x="2063" y="2309"/>
              <a:ext cx="685"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rgbClr val="000000"/>
                  </a:solidFill>
                  <a:effectLst/>
                  <a:latin typeface="Arial" pitchFamily="34" charset="0"/>
                  <a:cs typeface="Arial" pitchFamily="34" charset="0"/>
                </a:rPr>
                <a:t>Deteriorated life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75" name="Rectangle 65"/>
            <p:cNvSpPr>
              <a:spLocks noChangeArrowheads="1"/>
            </p:cNvSpPr>
            <p:nvPr/>
          </p:nvSpPr>
          <p:spPr bwMode="auto">
            <a:xfrm>
              <a:off x="2082" y="2417"/>
              <a:ext cx="646"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rgbClr val="000000"/>
                  </a:solidFill>
                  <a:effectLst/>
                  <a:latin typeface="Arial" pitchFamily="34" charset="0"/>
                  <a:cs typeface="Arial" pitchFamily="34" charset="0"/>
                </a:rPr>
                <a:t>of door leading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76" name="Rectangle 66"/>
            <p:cNvSpPr>
              <a:spLocks noChangeArrowheads="1"/>
            </p:cNvSpPr>
            <p:nvPr/>
          </p:nvSpPr>
          <p:spPr bwMode="auto">
            <a:xfrm>
              <a:off x="2321" y="2525"/>
              <a:ext cx="159"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rgbClr val="000000"/>
                  </a:solidFill>
                  <a:effectLst/>
                  <a:latin typeface="Arial" pitchFamily="34" charset="0"/>
                  <a:cs typeface="Arial" pitchFamily="34" charset="0"/>
                </a:rPr>
                <a:t>to: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77" name="Rectangle 67"/>
            <p:cNvSpPr>
              <a:spLocks noChangeArrowheads="1"/>
            </p:cNvSpPr>
            <p:nvPr/>
          </p:nvSpPr>
          <p:spPr bwMode="auto">
            <a:xfrm>
              <a:off x="2067" y="2633"/>
              <a:ext cx="672"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rgbClr val="000000"/>
                  </a:solidFill>
                  <a:effectLst/>
                  <a:latin typeface="Arial" pitchFamily="34" charset="0"/>
                  <a:cs typeface="Arial" pitchFamily="34" charset="0"/>
                </a:rPr>
                <a:t>- Unsatisfactory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78" name="Rectangle 68"/>
            <p:cNvSpPr>
              <a:spLocks noChangeArrowheads="1"/>
            </p:cNvSpPr>
            <p:nvPr/>
          </p:nvSpPr>
          <p:spPr bwMode="auto">
            <a:xfrm>
              <a:off x="2056" y="2741"/>
              <a:ext cx="699"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rgbClr val="000000"/>
                  </a:solidFill>
                  <a:effectLst/>
                  <a:latin typeface="Arial" pitchFamily="34" charset="0"/>
                  <a:cs typeface="Arial" pitchFamily="34" charset="0"/>
                </a:rPr>
                <a:t>appearance due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79" name="Rectangle 69"/>
            <p:cNvSpPr>
              <a:spLocks noChangeArrowheads="1"/>
            </p:cNvSpPr>
            <p:nvPr/>
          </p:nvSpPr>
          <p:spPr bwMode="auto">
            <a:xfrm>
              <a:off x="2089" y="2849"/>
              <a:ext cx="628"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rgbClr val="000000"/>
                  </a:solidFill>
                  <a:effectLst/>
                  <a:latin typeface="Arial" pitchFamily="34" charset="0"/>
                  <a:cs typeface="Arial" pitchFamily="34" charset="0"/>
                </a:rPr>
                <a:t>to rust through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80" name="Rectangle 70"/>
            <p:cNvSpPr>
              <a:spLocks noChangeArrowheads="1"/>
            </p:cNvSpPr>
            <p:nvPr/>
          </p:nvSpPr>
          <p:spPr bwMode="auto">
            <a:xfrm>
              <a:off x="2084" y="2957"/>
              <a:ext cx="615"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rgbClr val="000000"/>
                  </a:solidFill>
                  <a:effectLst/>
                  <a:latin typeface="Arial" pitchFamily="34" charset="0"/>
                  <a:cs typeface="Arial" pitchFamily="34" charset="0"/>
                </a:rPr>
                <a:t>paint over time</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81" name="Rectangle 71"/>
            <p:cNvSpPr>
              <a:spLocks noChangeArrowheads="1"/>
            </p:cNvSpPr>
            <p:nvPr/>
          </p:nvSpPr>
          <p:spPr bwMode="auto">
            <a:xfrm>
              <a:off x="2173" y="3065"/>
              <a:ext cx="458"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rgbClr val="000000"/>
                  </a:solidFill>
                  <a:effectLst/>
                  <a:latin typeface="Arial" pitchFamily="34" charset="0"/>
                  <a:cs typeface="Arial" pitchFamily="34" charset="0"/>
                </a:rPr>
                <a:t>- Impaired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82" name="Rectangle 72"/>
            <p:cNvSpPr>
              <a:spLocks noChangeArrowheads="1"/>
            </p:cNvSpPr>
            <p:nvPr/>
          </p:nvSpPr>
          <p:spPr bwMode="auto">
            <a:xfrm>
              <a:off x="2168" y="3173"/>
              <a:ext cx="470"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rgbClr val="000000"/>
                  </a:solidFill>
                  <a:effectLst/>
                  <a:latin typeface="Arial" pitchFamily="34" charset="0"/>
                  <a:cs typeface="Arial" pitchFamily="34" charset="0"/>
                </a:rPr>
                <a:t>function of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83" name="Rectangle 73"/>
            <p:cNvSpPr>
              <a:spLocks noChangeArrowheads="1"/>
            </p:cNvSpPr>
            <p:nvPr/>
          </p:nvSpPr>
          <p:spPr bwMode="auto">
            <a:xfrm>
              <a:off x="2137" y="3281"/>
              <a:ext cx="532"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rgbClr val="000000"/>
                  </a:solidFill>
                  <a:effectLst/>
                  <a:latin typeface="Arial" pitchFamily="34" charset="0"/>
                  <a:cs typeface="Arial" pitchFamily="34" charset="0"/>
                </a:rPr>
                <a:t>interior door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84" name="Rectangle 74"/>
            <p:cNvSpPr>
              <a:spLocks noChangeArrowheads="1"/>
            </p:cNvSpPr>
            <p:nvPr/>
          </p:nvSpPr>
          <p:spPr bwMode="auto">
            <a:xfrm>
              <a:off x="2189" y="3389"/>
              <a:ext cx="405"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rgbClr val="000000"/>
                  </a:solidFill>
                  <a:effectLst/>
                  <a:latin typeface="Arial" pitchFamily="34" charset="0"/>
                  <a:cs typeface="Arial" pitchFamily="34" charset="0"/>
                </a:rPr>
                <a:t>hardware</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85" name="Rectangle 75"/>
            <p:cNvSpPr>
              <a:spLocks noChangeArrowheads="1"/>
            </p:cNvSpPr>
            <p:nvPr/>
          </p:nvSpPr>
          <p:spPr bwMode="auto">
            <a:xfrm>
              <a:off x="2369" y="3497"/>
              <a:ext cx="39" cy="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86" name="Rectangle 76"/>
            <p:cNvSpPr>
              <a:spLocks noChangeArrowheads="1"/>
            </p:cNvSpPr>
            <p:nvPr/>
          </p:nvSpPr>
          <p:spPr bwMode="auto">
            <a:xfrm>
              <a:off x="1379" y="1445"/>
              <a:ext cx="665"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rgbClr val="000000"/>
                  </a:solidFill>
                  <a:effectLst/>
                  <a:latin typeface="Arial" pitchFamily="34" charset="0"/>
                  <a:cs typeface="Arial" pitchFamily="34" charset="0"/>
                </a:rPr>
                <a:t>Insufficient wax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87" name="Rectangle 77"/>
            <p:cNvSpPr>
              <a:spLocks noChangeArrowheads="1"/>
            </p:cNvSpPr>
            <p:nvPr/>
          </p:nvSpPr>
          <p:spPr bwMode="auto">
            <a:xfrm>
              <a:off x="1401" y="1553"/>
              <a:ext cx="618"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rgbClr val="000000"/>
                  </a:solidFill>
                  <a:effectLst/>
                  <a:latin typeface="Arial" pitchFamily="34" charset="0"/>
                  <a:cs typeface="Arial" pitchFamily="34" charset="0"/>
                </a:rPr>
                <a:t>coverage over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88" name="Rectangle 78"/>
            <p:cNvSpPr>
              <a:spLocks noChangeArrowheads="1"/>
            </p:cNvSpPr>
            <p:nvPr/>
          </p:nvSpPr>
          <p:spPr bwMode="auto">
            <a:xfrm>
              <a:off x="1349" y="1661"/>
              <a:ext cx="701"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rgbClr val="000000"/>
                  </a:solidFill>
                  <a:effectLst/>
                  <a:latin typeface="Arial" pitchFamily="34" charset="0"/>
                  <a:cs typeface="Arial" pitchFamily="34" charset="0"/>
                </a:rPr>
                <a:t>specified surface</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89" name="Rectangle 79"/>
            <p:cNvSpPr>
              <a:spLocks noChangeArrowheads="1"/>
            </p:cNvSpPr>
            <p:nvPr/>
          </p:nvSpPr>
          <p:spPr bwMode="auto">
            <a:xfrm>
              <a:off x="695" y="1445"/>
              <a:ext cx="639"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rgbClr val="000000"/>
                  </a:solidFill>
                  <a:effectLst/>
                  <a:latin typeface="Arial" pitchFamily="34" charset="0"/>
                  <a:cs typeface="Arial" pitchFamily="34" charset="0"/>
                </a:rPr>
                <a:t>Op 70: Manual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90" name="Rectangle 80"/>
            <p:cNvSpPr>
              <a:spLocks noChangeArrowheads="1"/>
            </p:cNvSpPr>
            <p:nvPr/>
          </p:nvSpPr>
          <p:spPr bwMode="auto">
            <a:xfrm>
              <a:off x="725" y="1553"/>
              <a:ext cx="583"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rgbClr val="000000"/>
                  </a:solidFill>
                  <a:effectLst/>
                  <a:latin typeface="Arial" pitchFamily="34" charset="0"/>
                  <a:cs typeface="Arial" pitchFamily="34" charset="0"/>
                </a:rPr>
                <a:t>application of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91" name="Rectangle 81"/>
            <p:cNvSpPr>
              <a:spLocks noChangeArrowheads="1"/>
            </p:cNvSpPr>
            <p:nvPr/>
          </p:nvSpPr>
          <p:spPr bwMode="auto">
            <a:xfrm>
              <a:off x="679" y="1661"/>
              <a:ext cx="673"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rgbClr val="000000"/>
                  </a:solidFill>
                  <a:effectLst/>
                  <a:latin typeface="Arial" pitchFamily="34" charset="0"/>
                  <a:cs typeface="Arial" pitchFamily="34" charset="0"/>
                </a:rPr>
                <a:t>wax inside door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92" name="Rectangle 82"/>
            <p:cNvSpPr>
              <a:spLocks noChangeArrowheads="1"/>
            </p:cNvSpPr>
            <p:nvPr/>
          </p:nvSpPr>
          <p:spPr bwMode="auto">
            <a:xfrm>
              <a:off x="875" y="1769"/>
              <a:ext cx="255"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rgbClr val="000000"/>
                  </a:solidFill>
                  <a:effectLst/>
                  <a:latin typeface="Arial" pitchFamily="34" charset="0"/>
                  <a:cs typeface="Arial" pitchFamily="34" charset="0"/>
                </a:rPr>
                <a:t>panel</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93" name="Rectangle 83"/>
            <p:cNvSpPr>
              <a:spLocks noChangeArrowheads="1"/>
            </p:cNvSpPr>
            <p:nvPr/>
          </p:nvSpPr>
          <p:spPr bwMode="auto">
            <a:xfrm>
              <a:off x="2787" y="1445"/>
              <a:ext cx="88"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rgbClr val="000000"/>
                  </a:solidFill>
                  <a:effectLst/>
                  <a:latin typeface="Arial" pitchFamily="34" charset="0"/>
                  <a:cs typeface="Arial" pitchFamily="34" charset="0"/>
                </a:rPr>
                <a:t>7</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94" name="Rectangle 84"/>
            <p:cNvSpPr>
              <a:spLocks noChangeArrowheads="1"/>
            </p:cNvSpPr>
            <p:nvPr/>
          </p:nvSpPr>
          <p:spPr bwMode="auto">
            <a:xfrm>
              <a:off x="3224" y="1445"/>
              <a:ext cx="414"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rgbClr val="000000"/>
                  </a:solidFill>
                  <a:effectLst/>
                  <a:latin typeface="Arial" pitchFamily="34" charset="0"/>
                  <a:cs typeface="Arial" pitchFamily="34" charset="0"/>
                </a:rPr>
                <a:t>Manually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95" name="Rectangle 85"/>
            <p:cNvSpPr>
              <a:spLocks noChangeArrowheads="1"/>
            </p:cNvSpPr>
            <p:nvPr/>
          </p:nvSpPr>
          <p:spPr bwMode="auto">
            <a:xfrm>
              <a:off x="3123" y="1553"/>
              <a:ext cx="614"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rgbClr val="000000"/>
                  </a:solidFill>
                  <a:effectLst/>
                  <a:latin typeface="Arial" pitchFamily="34" charset="0"/>
                  <a:cs typeface="Arial" pitchFamily="34" charset="0"/>
                </a:rPr>
                <a:t>inserted spray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96" name="Rectangle 86"/>
            <p:cNvSpPr>
              <a:spLocks noChangeArrowheads="1"/>
            </p:cNvSpPr>
            <p:nvPr/>
          </p:nvSpPr>
          <p:spPr bwMode="auto">
            <a:xfrm>
              <a:off x="3227" y="1661"/>
              <a:ext cx="405"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rgbClr val="000000"/>
                  </a:solidFill>
                  <a:effectLst/>
                  <a:latin typeface="Arial" pitchFamily="34" charset="0"/>
                  <a:cs typeface="Arial" pitchFamily="34" charset="0"/>
                </a:rPr>
                <a:t>head not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97" name="Rectangle 87"/>
            <p:cNvSpPr>
              <a:spLocks noChangeArrowheads="1"/>
            </p:cNvSpPr>
            <p:nvPr/>
          </p:nvSpPr>
          <p:spPr bwMode="auto">
            <a:xfrm>
              <a:off x="3187" y="1769"/>
              <a:ext cx="482"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rgbClr val="000000"/>
                  </a:solidFill>
                  <a:effectLst/>
                  <a:latin typeface="Arial" pitchFamily="34" charset="0"/>
                  <a:cs typeface="Arial" pitchFamily="34" charset="0"/>
                </a:rPr>
                <a:t>inserter far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98" name="Rectangle 88"/>
            <p:cNvSpPr>
              <a:spLocks noChangeArrowheads="1"/>
            </p:cNvSpPr>
            <p:nvPr/>
          </p:nvSpPr>
          <p:spPr bwMode="auto">
            <a:xfrm>
              <a:off x="3251" y="1877"/>
              <a:ext cx="332"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rgbClr val="000000"/>
                  </a:solidFill>
                  <a:effectLst/>
                  <a:latin typeface="Arial" pitchFamily="34" charset="0"/>
                  <a:cs typeface="Arial" pitchFamily="34" charset="0"/>
                </a:rPr>
                <a:t>enough</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99" name="Rectangle 89"/>
            <p:cNvSpPr>
              <a:spLocks noChangeArrowheads="1"/>
            </p:cNvSpPr>
            <p:nvPr/>
          </p:nvSpPr>
          <p:spPr bwMode="auto">
            <a:xfrm>
              <a:off x="3929" y="1445"/>
              <a:ext cx="686"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rgbClr val="000000"/>
                  </a:solidFill>
                  <a:effectLst/>
                  <a:latin typeface="Arial" pitchFamily="34" charset="0"/>
                  <a:cs typeface="Arial" pitchFamily="34" charset="0"/>
                </a:rPr>
                <a:t>Variables check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300" name="Rectangle 90"/>
            <p:cNvSpPr>
              <a:spLocks noChangeArrowheads="1"/>
            </p:cNvSpPr>
            <p:nvPr/>
          </p:nvSpPr>
          <p:spPr bwMode="auto">
            <a:xfrm>
              <a:off x="4105" y="1553"/>
              <a:ext cx="328"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rgbClr val="000000"/>
                  </a:solidFill>
                  <a:effectLst/>
                  <a:latin typeface="Arial" pitchFamily="34" charset="0"/>
                  <a:cs typeface="Arial" pitchFamily="34" charset="0"/>
                </a:rPr>
                <a:t>for film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301" name="Rectangle 91"/>
            <p:cNvSpPr>
              <a:spLocks noChangeArrowheads="1"/>
            </p:cNvSpPr>
            <p:nvPr/>
          </p:nvSpPr>
          <p:spPr bwMode="auto">
            <a:xfrm>
              <a:off x="3912" y="1661"/>
              <a:ext cx="720"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rgbClr val="000000"/>
                  </a:solidFill>
                  <a:effectLst/>
                  <a:latin typeface="Arial" pitchFamily="34" charset="0"/>
                  <a:cs typeface="Arial" pitchFamily="34" charset="0"/>
                </a:rPr>
                <a:t>thickness; Visual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302" name="Rectangle 92"/>
            <p:cNvSpPr>
              <a:spLocks noChangeArrowheads="1"/>
            </p:cNvSpPr>
            <p:nvPr/>
          </p:nvSpPr>
          <p:spPr bwMode="auto">
            <a:xfrm>
              <a:off x="4059" y="1769"/>
              <a:ext cx="421"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rgbClr val="000000"/>
                  </a:solidFill>
                  <a:effectLst/>
                  <a:latin typeface="Arial" pitchFamily="34" charset="0"/>
                  <a:cs typeface="Arial" pitchFamily="34" charset="0"/>
                </a:rPr>
                <a:t>check for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303" name="Rectangle 93"/>
            <p:cNvSpPr>
              <a:spLocks noChangeArrowheads="1"/>
            </p:cNvSpPr>
            <p:nvPr/>
          </p:nvSpPr>
          <p:spPr bwMode="auto">
            <a:xfrm>
              <a:off x="4058" y="1877"/>
              <a:ext cx="400"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rgbClr val="000000"/>
                  </a:solidFill>
                  <a:effectLst/>
                  <a:latin typeface="Arial" pitchFamily="34" charset="0"/>
                  <a:cs typeface="Arial" pitchFamily="34" charset="0"/>
                </a:rPr>
                <a:t>coverage</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304" name="Rectangle 94"/>
            <p:cNvSpPr>
              <a:spLocks noChangeArrowheads="1"/>
            </p:cNvSpPr>
            <p:nvPr/>
          </p:nvSpPr>
          <p:spPr bwMode="auto">
            <a:xfrm>
              <a:off x="4651" y="1445"/>
              <a:ext cx="88"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rgbClr val="000000"/>
                  </a:solidFill>
                  <a:effectLst/>
                  <a:latin typeface="Arial" pitchFamily="34" charset="0"/>
                  <a:cs typeface="Arial" pitchFamily="34" charset="0"/>
                </a:rPr>
                <a:t>5</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305" name="Rectangle 95"/>
            <p:cNvSpPr>
              <a:spLocks noChangeArrowheads="1"/>
            </p:cNvSpPr>
            <p:nvPr/>
          </p:nvSpPr>
          <p:spPr bwMode="auto">
            <a:xfrm>
              <a:off x="3776" y="1445"/>
              <a:ext cx="88"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rgbClr val="000000"/>
                  </a:solidFill>
                  <a:effectLst/>
                  <a:latin typeface="Arial" pitchFamily="34" charset="0"/>
                  <a:cs typeface="Arial" pitchFamily="34" charset="0"/>
                </a:rPr>
                <a:t>8</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306" name="Rectangle 96"/>
            <p:cNvSpPr>
              <a:spLocks noChangeArrowheads="1"/>
            </p:cNvSpPr>
            <p:nvPr/>
          </p:nvSpPr>
          <p:spPr bwMode="auto">
            <a:xfrm>
              <a:off x="2920" y="3431"/>
              <a:ext cx="39" cy="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307" name="Line 97"/>
            <p:cNvSpPr>
              <a:spLocks noChangeShapeType="1"/>
            </p:cNvSpPr>
            <p:nvPr/>
          </p:nvSpPr>
          <p:spPr bwMode="auto">
            <a:xfrm>
              <a:off x="624" y="894"/>
              <a:ext cx="0" cy="264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0308" name="Rectangle 98"/>
            <p:cNvSpPr>
              <a:spLocks noChangeArrowheads="1"/>
            </p:cNvSpPr>
            <p:nvPr/>
          </p:nvSpPr>
          <p:spPr bwMode="auto">
            <a:xfrm>
              <a:off x="624" y="894"/>
              <a:ext cx="8" cy="264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309" name="Line 99"/>
            <p:cNvSpPr>
              <a:spLocks noChangeShapeType="1"/>
            </p:cNvSpPr>
            <p:nvPr/>
          </p:nvSpPr>
          <p:spPr bwMode="auto">
            <a:xfrm>
              <a:off x="1320" y="902"/>
              <a:ext cx="0" cy="2636"/>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0310" name="Rectangle 100"/>
            <p:cNvSpPr>
              <a:spLocks noChangeArrowheads="1"/>
            </p:cNvSpPr>
            <p:nvPr/>
          </p:nvSpPr>
          <p:spPr bwMode="auto">
            <a:xfrm>
              <a:off x="1320" y="902"/>
              <a:ext cx="9" cy="263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311" name="Line 101"/>
            <p:cNvSpPr>
              <a:spLocks noChangeShapeType="1"/>
            </p:cNvSpPr>
            <p:nvPr/>
          </p:nvSpPr>
          <p:spPr bwMode="auto">
            <a:xfrm>
              <a:off x="2017" y="902"/>
              <a:ext cx="0" cy="2636"/>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0312" name="Rectangle 102"/>
            <p:cNvSpPr>
              <a:spLocks noChangeArrowheads="1"/>
            </p:cNvSpPr>
            <p:nvPr/>
          </p:nvSpPr>
          <p:spPr bwMode="auto">
            <a:xfrm>
              <a:off x="2017" y="902"/>
              <a:ext cx="8" cy="263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313" name="Line 103"/>
            <p:cNvSpPr>
              <a:spLocks noChangeShapeType="1"/>
            </p:cNvSpPr>
            <p:nvPr/>
          </p:nvSpPr>
          <p:spPr bwMode="auto">
            <a:xfrm>
              <a:off x="2706" y="902"/>
              <a:ext cx="0" cy="2636"/>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0314" name="Rectangle 104"/>
            <p:cNvSpPr>
              <a:spLocks noChangeArrowheads="1"/>
            </p:cNvSpPr>
            <p:nvPr/>
          </p:nvSpPr>
          <p:spPr bwMode="auto">
            <a:xfrm>
              <a:off x="2706" y="902"/>
              <a:ext cx="8" cy="263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315" name="Line 105"/>
            <p:cNvSpPr>
              <a:spLocks noChangeShapeType="1"/>
            </p:cNvSpPr>
            <p:nvPr/>
          </p:nvSpPr>
          <p:spPr bwMode="auto">
            <a:xfrm>
              <a:off x="2899" y="902"/>
              <a:ext cx="0" cy="2636"/>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0316" name="Rectangle 106"/>
            <p:cNvSpPr>
              <a:spLocks noChangeArrowheads="1"/>
            </p:cNvSpPr>
            <p:nvPr/>
          </p:nvSpPr>
          <p:spPr bwMode="auto">
            <a:xfrm>
              <a:off x="2899" y="902"/>
              <a:ext cx="8" cy="263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317" name="Line 107"/>
            <p:cNvSpPr>
              <a:spLocks noChangeShapeType="1"/>
            </p:cNvSpPr>
            <p:nvPr/>
          </p:nvSpPr>
          <p:spPr bwMode="auto">
            <a:xfrm>
              <a:off x="3071" y="902"/>
              <a:ext cx="0" cy="2636"/>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0318" name="Rectangle 108"/>
            <p:cNvSpPr>
              <a:spLocks noChangeArrowheads="1"/>
            </p:cNvSpPr>
            <p:nvPr/>
          </p:nvSpPr>
          <p:spPr bwMode="auto">
            <a:xfrm>
              <a:off x="3071" y="902"/>
              <a:ext cx="8" cy="263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319" name="Line 109"/>
            <p:cNvSpPr>
              <a:spLocks noChangeShapeType="1"/>
            </p:cNvSpPr>
            <p:nvPr/>
          </p:nvSpPr>
          <p:spPr bwMode="auto">
            <a:xfrm>
              <a:off x="3706" y="902"/>
              <a:ext cx="0" cy="2636"/>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0320" name="Rectangle 110"/>
            <p:cNvSpPr>
              <a:spLocks noChangeArrowheads="1"/>
            </p:cNvSpPr>
            <p:nvPr/>
          </p:nvSpPr>
          <p:spPr bwMode="auto">
            <a:xfrm>
              <a:off x="3706" y="902"/>
              <a:ext cx="8" cy="263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321" name="Line 111"/>
            <p:cNvSpPr>
              <a:spLocks noChangeShapeType="1"/>
            </p:cNvSpPr>
            <p:nvPr/>
          </p:nvSpPr>
          <p:spPr bwMode="auto">
            <a:xfrm>
              <a:off x="3878" y="902"/>
              <a:ext cx="0" cy="2636"/>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0322" name="Rectangle 112"/>
            <p:cNvSpPr>
              <a:spLocks noChangeArrowheads="1"/>
            </p:cNvSpPr>
            <p:nvPr/>
          </p:nvSpPr>
          <p:spPr bwMode="auto">
            <a:xfrm>
              <a:off x="3878" y="902"/>
              <a:ext cx="8" cy="263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323" name="Line 113"/>
            <p:cNvSpPr>
              <a:spLocks noChangeShapeType="1"/>
            </p:cNvSpPr>
            <p:nvPr/>
          </p:nvSpPr>
          <p:spPr bwMode="auto">
            <a:xfrm>
              <a:off x="4580" y="902"/>
              <a:ext cx="0" cy="2636"/>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0324" name="Rectangle 114"/>
            <p:cNvSpPr>
              <a:spLocks noChangeArrowheads="1"/>
            </p:cNvSpPr>
            <p:nvPr/>
          </p:nvSpPr>
          <p:spPr bwMode="auto">
            <a:xfrm>
              <a:off x="4580" y="902"/>
              <a:ext cx="9" cy="263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325" name="Line 115"/>
            <p:cNvSpPr>
              <a:spLocks noChangeShapeType="1"/>
            </p:cNvSpPr>
            <p:nvPr/>
          </p:nvSpPr>
          <p:spPr bwMode="auto">
            <a:xfrm>
              <a:off x="4752" y="902"/>
              <a:ext cx="0" cy="2636"/>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0326" name="Rectangle 116"/>
            <p:cNvSpPr>
              <a:spLocks noChangeArrowheads="1"/>
            </p:cNvSpPr>
            <p:nvPr/>
          </p:nvSpPr>
          <p:spPr bwMode="auto">
            <a:xfrm>
              <a:off x="4752" y="902"/>
              <a:ext cx="9" cy="263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327" name="Line 117"/>
            <p:cNvSpPr>
              <a:spLocks noChangeShapeType="1"/>
            </p:cNvSpPr>
            <p:nvPr/>
          </p:nvSpPr>
          <p:spPr bwMode="auto">
            <a:xfrm>
              <a:off x="4932" y="902"/>
              <a:ext cx="0" cy="2636"/>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0328" name="Rectangle 118"/>
            <p:cNvSpPr>
              <a:spLocks noChangeArrowheads="1"/>
            </p:cNvSpPr>
            <p:nvPr/>
          </p:nvSpPr>
          <p:spPr bwMode="auto">
            <a:xfrm>
              <a:off x="4932" y="902"/>
              <a:ext cx="8" cy="263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329" name="Line 119"/>
            <p:cNvSpPr>
              <a:spLocks noChangeShapeType="1"/>
            </p:cNvSpPr>
            <p:nvPr/>
          </p:nvSpPr>
          <p:spPr bwMode="auto">
            <a:xfrm>
              <a:off x="632" y="894"/>
              <a:ext cx="430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0330" name="Rectangle 120"/>
            <p:cNvSpPr>
              <a:spLocks noChangeArrowheads="1"/>
            </p:cNvSpPr>
            <p:nvPr/>
          </p:nvSpPr>
          <p:spPr bwMode="auto">
            <a:xfrm>
              <a:off x="632" y="894"/>
              <a:ext cx="4308"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331" name="Line 121"/>
            <p:cNvSpPr>
              <a:spLocks noChangeShapeType="1"/>
            </p:cNvSpPr>
            <p:nvPr/>
          </p:nvSpPr>
          <p:spPr bwMode="auto">
            <a:xfrm>
              <a:off x="632" y="1434"/>
              <a:ext cx="430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0332" name="Rectangle 122"/>
            <p:cNvSpPr>
              <a:spLocks noChangeArrowheads="1"/>
            </p:cNvSpPr>
            <p:nvPr/>
          </p:nvSpPr>
          <p:spPr bwMode="auto">
            <a:xfrm>
              <a:off x="632" y="1434"/>
              <a:ext cx="4308"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333" name="Line 123"/>
            <p:cNvSpPr>
              <a:spLocks noChangeShapeType="1"/>
            </p:cNvSpPr>
            <p:nvPr/>
          </p:nvSpPr>
          <p:spPr bwMode="auto">
            <a:xfrm>
              <a:off x="3079" y="2215"/>
              <a:ext cx="1861"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0334" name="Rectangle 124"/>
            <p:cNvSpPr>
              <a:spLocks noChangeArrowheads="1"/>
            </p:cNvSpPr>
            <p:nvPr/>
          </p:nvSpPr>
          <p:spPr bwMode="auto">
            <a:xfrm>
              <a:off x="3079" y="2215"/>
              <a:ext cx="1861"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335" name="Line 125"/>
            <p:cNvSpPr>
              <a:spLocks noChangeShapeType="1"/>
            </p:cNvSpPr>
            <p:nvPr/>
          </p:nvSpPr>
          <p:spPr bwMode="auto">
            <a:xfrm>
              <a:off x="632" y="3530"/>
              <a:ext cx="430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0336" name="Rectangle 126"/>
            <p:cNvSpPr>
              <a:spLocks noChangeArrowheads="1"/>
            </p:cNvSpPr>
            <p:nvPr/>
          </p:nvSpPr>
          <p:spPr bwMode="auto">
            <a:xfrm>
              <a:off x="632" y="3530"/>
              <a:ext cx="4308"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129" name="Rectangle 2"/>
          <p:cNvSpPr txBox="1">
            <a:spLocks noChangeArrowheads="1"/>
          </p:cNvSpPr>
          <p:nvPr/>
        </p:nvSpPr>
        <p:spPr>
          <a:xfrm>
            <a:off x="206027" y="5241931"/>
            <a:ext cx="8220075" cy="1220788"/>
          </a:xfrm>
          <a:prstGeom prst="rect">
            <a:avLst/>
          </a:prstGeom>
          <a:noFill/>
        </p:spPr>
        <p:txBody>
          <a:bodyPr lIns="91440">
            <a:normAutofit fontScale="92500"/>
          </a:bodyPr>
          <a:lstStyle>
            <a:lvl1pPr marL="228600" indent="-228600" algn="l" rtl="0" eaLnBrk="0" fontAlgn="base" hangingPunct="0">
              <a:spcBef>
                <a:spcPts val="2000"/>
              </a:spcBef>
              <a:spcAft>
                <a:spcPct val="0"/>
              </a:spcAft>
              <a:buClr>
                <a:srgbClr val="7F7F7F"/>
              </a:buClr>
              <a:buSzPct val="70000"/>
              <a:buFont typeface="Wingdings" pitchFamily="2" charset="2"/>
              <a:buChar char="l"/>
              <a:defRPr sz="2000" kern="1200">
                <a:solidFill>
                  <a:srgbClr val="404040"/>
                </a:solidFill>
                <a:latin typeface="Trebuchet MS"/>
                <a:ea typeface="ＭＳ Ｐゴシック" charset="-128"/>
                <a:cs typeface="Trebuchet MS"/>
              </a:defRPr>
            </a:lvl1pPr>
            <a:lvl2pPr marL="457200" indent="-228600" algn="l" rtl="0" eaLnBrk="0" fontAlgn="base" hangingPunct="0">
              <a:spcBef>
                <a:spcPts val="600"/>
              </a:spcBef>
              <a:spcAft>
                <a:spcPct val="0"/>
              </a:spcAft>
              <a:buClr>
                <a:srgbClr val="262626"/>
              </a:buClr>
              <a:buSzPct val="70000"/>
              <a:buFont typeface="Wingdings" pitchFamily="2" charset="2"/>
              <a:buChar char="l"/>
              <a:defRPr sz="1800" kern="1200">
                <a:solidFill>
                  <a:srgbClr val="404040"/>
                </a:solidFill>
                <a:latin typeface="Trebuchet MS"/>
                <a:ea typeface="ＭＳ Ｐゴシック" charset="-128"/>
                <a:cs typeface="Trebuchet MS"/>
              </a:defRPr>
            </a:lvl2pPr>
            <a:lvl3pPr marL="685800" indent="-228600" algn="l" rtl="0" eaLnBrk="0" fontAlgn="base" hangingPunct="0">
              <a:spcBef>
                <a:spcPts val="600"/>
              </a:spcBef>
              <a:spcAft>
                <a:spcPct val="0"/>
              </a:spcAft>
              <a:buClr>
                <a:srgbClr val="7F7F7F"/>
              </a:buClr>
              <a:buSzPct val="70000"/>
              <a:buFont typeface="Wingdings" pitchFamily="2" charset="2"/>
              <a:buChar char="l"/>
              <a:defRPr sz="1800" kern="1200">
                <a:solidFill>
                  <a:srgbClr val="404040"/>
                </a:solidFill>
                <a:latin typeface="Trebuchet MS"/>
                <a:ea typeface="ＭＳ Ｐゴシック" charset="-128"/>
                <a:cs typeface="Trebuchet MS"/>
              </a:defRPr>
            </a:lvl3pPr>
            <a:lvl4pPr marL="914400" indent="-228600" algn="l" rtl="0" eaLnBrk="0" fontAlgn="base" hangingPunct="0">
              <a:spcBef>
                <a:spcPts val="600"/>
              </a:spcBef>
              <a:spcAft>
                <a:spcPct val="0"/>
              </a:spcAft>
              <a:buClr>
                <a:srgbClr val="262626"/>
              </a:buClr>
              <a:buSzPct val="70000"/>
              <a:buFont typeface="Wingdings" pitchFamily="2" charset="2"/>
              <a:buChar char="l"/>
              <a:defRPr sz="1800" kern="1200">
                <a:solidFill>
                  <a:srgbClr val="404040"/>
                </a:solidFill>
                <a:latin typeface="Trebuchet MS"/>
                <a:ea typeface="ＭＳ Ｐゴシック" charset="-128"/>
                <a:cs typeface="Trebuchet MS"/>
              </a:defRPr>
            </a:lvl4pPr>
            <a:lvl5pPr marL="1143000" indent="-228600" algn="l" rtl="0" eaLnBrk="0" fontAlgn="base" hangingPunct="0">
              <a:spcBef>
                <a:spcPts val="600"/>
              </a:spcBef>
              <a:spcAft>
                <a:spcPct val="0"/>
              </a:spcAft>
              <a:buClr>
                <a:srgbClr val="7F7F7F"/>
              </a:buClr>
              <a:buSzPct val="70000"/>
              <a:buFont typeface="Wingdings" pitchFamily="2" charset="2"/>
              <a:buChar char="l"/>
              <a:defRPr sz="1800" kern="1200">
                <a:solidFill>
                  <a:srgbClr val="404040"/>
                </a:solidFill>
                <a:latin typeface="Trebuchet MS"/>
                <a:ea typeface="ＭＳ Ｐゴシック" charset="-128"/>
                <a:cs typeface="Trebuchet M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31775" indent="-231775" eaLnBrk="1" hangingPunct="1">
              <a:spcBef>
                <a:spcPct val="20000"/>
              </a:spcBef>
              <a:buFont typeface="Verdana" pitchFamily="34" charset="0"/>
              <a:buNone/>
            </a:pPr>
            <a:endParaRPr lang="en-US" sz="1600" b="1" u="sng" dirty="0" smtClean="0">
              <a:solidFill>
                <a:srgbClr val="A50021"/>
              </a:solidFill>
            </a:endParaRPr>
          </a:p>
          <a:p>
            <a:pPr marL="0" indent="0" eaLnBrk="1" hangingPunct="1">
              <a:spcBef>
                <a:spcPct val="20000"/>
              </a:spcBef>
              <a:buClr>
                <a:srgbClr val="A50021"/>
              </a:buClr>
              <a:buNone/>
            </a:pPr>
            <a:r>
              <a:rPr lang="en-US" sz="1400" b="1" dirty="0" smtClean="0">
                <a:latin typeface="Verdana" pitchFamily="34" charset="0"/>
                <a:ea typeface="Verdana" pitchFamily="34" charset="0"/>
                <a:cs typeface="Verdana" pitchFamily="34" charset="0"/>
              </a:rPr>
              <a:t>1. There should be at least one potential failure mode for each process step.</a:t>
            </a:r>
          </a:p>
          <a:p>
            <a:pPr marL="0" indent="0" eaLnBrk="1" hangingPunct="1">
              <a:spcBef>
                <a:spcPct val="20000"/>
              </a:spcBef>
              <a:buClr>
                <a:srgbClr val="A50021"/>
              </a:buClr>
              <a:buNone/>
            </a:pPr>
            <a:r>
              <a:rPr lang="en-US" sz="1400" b="1" dirty="0" smtClean="0">
                <a:latin typeface="Verdana" pitchFamily="34" charset="0"/>
                <a:ea typeface="Verdana" pitchFamily="34" charset="0"/>
                <a:cs typeface="Verdana" pitchFamily="34" charset="0"/>
              </a:rPr>
              <a:t>2. There should be at least one failure effects for each potential failure mode. </a:t>
            </a:r>
          </a:p>
          <a:p>
            <a:pPr marL="0" indent="0" eaLnBrk="1" hangingPunct="1">
              <a:spcBef>
                <a:spcPct val="20000"/>
              </a:spcBef>
              <a:buClr>
                <a:srgbClr val="A50021"/>
              </a:buClr>
              <a:buNone/>
            </a:pPr>
            <a:r>
              <a:rPr lang="en-US" sz="1400" b="1" dirty="0" smtClean="0">
                <a:latin typeface="Verdana" pitchFamily="34" charset="0"/>
                <a:ea typeface="Verdana" pitchFamily="34" charset="0"/>
                <a:cs typeface="Verdana" pitchFamily="34" charset="0"/>
              </a:rPr>
              <a:t>    Effects </a:t>
            </a:r>
            <a:r>
              <a:rPr lang="en-US" sz="1400" b="1" dirty="0">
                <a:latin typeface="Verdana" pitchFamily="34" charset="0"/>
                <a:ea typeface="Verdana" pitchFamily="34" charset="0"/>
                <a:cs typeface="Verdana" pitchFamily="34" charset="0"/>
              </a:rPr>
              <a:t>should be specific, clear, and leave no doubt to the uninformed </a:t>
            </a:r>
            <a:r>
              <a:rPr lang="en-US" sz="1400" b="1" dirty="0" smtClean="0">
                <a:latin typeface="Verdana" pitchFamily="34" charset="0"/>
                <a:ea typeface="Verdana" pitchFamily="34" charset="0"/>
                <a:cs typeface="Verdana" pitchFamily="34" charset="0"/>
              </a:rPr>
              <a:t>reviewer</a:t>
            </a:r>
            <a:r>
              <a:rPr lang="en-US" sz="1600" b="1" dirty="0" smtClean="0">
                <a:latin typeface="Verdana" pitchFamily="34" charset="0"/>
                <a:ea typeface="Verdana" pitchFamily="34" charset="0"/>
                <a:cs typeface="Verdana" pitchFamily="34" charset="0"/>
              </a:rPr>
              <a:t>.</a:t>
            </a:r>
          </a:p>
          <a:p>
            <a:pPr marL="0" indent="0" eaLnBrk="1" hangingPunct="1">
              <a:spcBef>
                <a:spcPct val="20000"/>
              </a:spcBef>
              <a:buClr>
                <a:srgbClr val="A50021"/>
              </a:buClr>
              <a:buNone/>
            </a:pPr>
            <a:endParaRPr lang="en-US" sz="1600" b="1" dirty="0" smtClean="0"/>
          </a:p>
          <a:p>
            <a:pPr marL="0" indent="0" eaLnBrk="1" hangingPunct="1">
              <a:spcBef>
                <a:spcPct val="20000"/>
              </a:spcBef>
              <a:buClr>
                <a:srgbClr val="A50021"/>
              </a:buClr>
              <a:buNone/>
            </a:pPr>
            <a:endParaRPr lang="en-US" sz="1600" b="1" dirty="0" smtClean="0"/>
          </a:p>
          <a:p>
            <a:pPr marL="231775" indent="-231775" eaLnBrk="1" hangingPunct="1">
              <a:spcBef>
                <a:spcPct val="20000"/>
              </a:spcBef>
              <a:buFont typeface="Verdana" pitchFamily="34" charset="0"/>
              <a:buNone/>
            </a:pPr>
            <a:endParaRPr lang="en-US" sz="1600" b="1" dirty="0" smtClean="0"/>
          </a:p>
        </p:txBody>
      </p:sp>
      <p:sp>
        <p:nvSpPr>
          <p:cNvPr id="128" name="Flowchart: Connector 127"/>
          <p:cNvSpPr/>
          <p:nvPr/>
        </p:nvSpPr>
        <p:spPr>
          <a:xfrm>
            <a:off x="1176329" y="1263155"/>
            <a:ext cx="305261" cy="311926"/>
          </a:xfrm>
          <a:prstGeom prst="flowChartConnector">
            <a:avLst/>
          </a:prstGeom>
          <a:solidFill>
            <a:schemeClr val="tx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1</a:t>
            </a:r>
            <a:endParaRPr lang="en-US" dirty="0"/>
          </a:p>
        </p:txBody>
      </p:sp>
      <p:sp>
        <p:nvSpPr>
          <p:cNvPr id="130" name="Flowchart: Connector 129"/>
          <p:cNvSpPr/>
          <p:nvPr/>
        </p:nvSpPr>
        <p:spPr>
          <a:xfrm>
            <a:off x="2167837" y="1247557"/>
            <a:ext cx="305261" cy="311926"/>
          </a:xfrm>
          <a:prstGeom prst="flowChartConnector">
            <a:avLst/>
          </a:prstGeom>
          <a:solidFill>
            <a:schemeClr val="tx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2</a:t>
            </a:r>
            <a:endParaRPr lang="en-US" dirty="0"/>
          </a:p>
        </p:txBody>
      </p:sp>
    </p:spTree>
    <p:extLst>
      <p:ext uri="{BB962C8B-B14F-4D97-AF65-F5344CB8AC3E}">
        <p14:creationId xmlns:p14="http://schemas.microsoft.com/office/powerpoint/2010/main" val="31343244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PFMEA  Example Steps </a:t>
            </a:r>
            <a:r>
              <a:rPr lang="en-US" dirty="0" smtClean="0"/>
              <a:t>3 and 4 </a:t>
            </a:r>
            <a:endParaRPr lang="en-US" dirty="0"/>
          </a:p>
        </p:txBody>
      </p:sp>
      <p:sp>
        <p:nvSpPr>
          <p:cNvPr id="6" name="Footer Placeholder 5"/>
          <p:cNvSpPr>
            <a:spLocks noGrp="1"/>
          </p:cNvSpPr>
          <p:nvPr>
            <p:ph type="ftr" sz="quarter" idx="11"/>
          </p:nvPr>
        </p:nvSpPr>
        <p:spPr/>
        <p:txBody>
          <a:bodyPr/>
          <a:lstStyle/>
          <a:p>
            <a:pPr>
              <a:defRPr/>
            </a:pPr>
            <a:r>
              <a:rPr lang="en-US" smtClean="0"/>
              <a:t>Business Confidential &amp; Proprietary Information  Rev: 00</a:t>
            </a:r>
            <a:endParaRPr lang="en-US" dirty="0"/>
          </a:p>
        </p:txBody>
      </p:sp>
      <p:pic>
        <p:nvPicPr>
          <p:cNvPr id="127" name="Picture 17"/>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762001" y="1330571"/>
            <a:ext cx="6960544" cy="4148327"/>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3" name="Rectangle 2"/>
          <p:cNvSpPr/>
          <p:nvPr/>
        </p:nvSpPr>
        <p:spPr>
          <a:xfrm>
            <a:off x="152400" y="5446054"/>
            <a:ext cx="8324850" cy="338554"/>
          </a:xfrm>
          <a:prstGeom prst="rect">
            <a:avLst/>
          </a:prstGeom>
        </p:spPr>
        <p:txBody>
          <a:bodyPr wrap="square">
            <a:spAutoFit/>
          </a:bodyPr>
          <a:lstStyle/>
          <a:p>
            <a:pPr lvl="0" defTabSz="914400">
              <a:spcBef>
                <a:spcPct val="20000"/>
              </a:spcBef>
              <a:spcAft>
                <a:spcPct val="30000"/>
              </a:spcAft>
              <a:buClr>
                <a:srgbClr val="A50021"/>
              </a:buClr>
            </a:pPr>
            <a:r>
              <a:rPr lang="en-US" sz="1300" b="1" kern="0" dirty="0" smtClean="0">
                <a:solidFill>
                  <a:srgbClr val="232323"/>
                </a:solidFill>
                <a:latin typeface="Verdana"/>
                <a:ea typeface="+mn-ea"/>
                <a:cs typeface="Arial"/>
              </a:rPr>
              <a:t>3. There </a:t>
            </a:r>
            <a:r>
              <a:rPr lang="en-US" sz="1300" b="1" kern="0" dirty="0">
                <a:solidFill>
                  <a:srgbClr val="232323"/>
                </a:solidFill>
                <a:latin typeface="Verdana"/>
                <a:ea typeface="+mn-ea"/>
                <a:cs typeface="Arial"/>
              </a:rPr>
              <a:t>should be at least one potential </a:t>
            </a:r>
            <a:r>
              <a:rPr lang="en-US" sz="1300" b="1" kern="0" dirty="0" smtClean="0">
                <a:solidFill>
                  <a:srgbClr val="232323"/>
                </a:solidFill>
                <a:latin typeface="Verdana"/>
                <a:ea typeface="+mn-ea"/>
                <a:cs typeface="Arial"/>
              </a:rPr>
              <a:t>cause for </a:t>
            </a:r>
            <a:r>
              <a:rPr lang="en-US" sz="1300" b="1" kern="0" dirty="0">
                <a:solidFill>
                  <a:srgbClr val="232323"/>
                </a:solidFill>
                <a:latin typeface="Verdana"/>
                <a:ea typeface="+mn-ea"/>
                <a:cs typeface="Arial"/>
              </a:rPr>
              <a:t>each failure mode</a:t>
            </a:r>
            <a:r>
              <a:rPr lang="en-US" sz="1600" b="1" kern="0" dirty="0">
                <a:solidFill>
                  <a:srgbClr val="232323"/>
                </a:solidFill>
                <a:latin typeface="Verdana"/>
                <a:ea typeface="+mn-ea"/>
                <a:cs typeface="Arial"/>
              </a:rPr>
              <a:t>.</a:t>
            </a:r>
          </a:p>
        </p:txBody>
      </p:sp>
      <p:sp>
        <p:nvSpPr>
          <p:cNvPr id="4" name="Rectangle 3"/>
          <p:cNvSpPr/>
          <p:nvPr/>
        </p:nvSpPr>
        <p:spPr>
          <a:xfrm>
            <a:off x="152400" y="5739998"/>
            <a:ext cx="9011137" cy="692497"/>
          </a:xfrm>
          <a:prstGeom prst="rect">
            <a:avLst/>
          </a:prstGeom>
        </p:spPr>
        <p:txBody>
          <a:bodyPr wrap="square">
            <a:spAutoFit/>
          </a:bodyPr>
          <a:lstStyle/>
          <a:p>
            <a:pPr lvl="0" defTabSz="914400">
              <a:spcAft>
                <a:spcPct val="30000"/>
              </a:spcAft>
              <a:buClr>
                <a:srgbClr val="A50021"/>
              </a:buClr>
            </a:pPr>
            <a:r>
              <a:rPr lang="en-US" sz="1300" b="1" dirty="0" smtClean="0">
                <a:solidFill>
                  <a:srgbClr val="232323"/>
                </a:solidFill>
                <a:latin typeface="Verdana" pitchFamily="34" charset="0"/>
                <a:ea typeface="+mn-ea"/>
                <a:cs typeface="Arial" pitchFamily="34" charset="0"/>
              </a:rPr>
              <a:t>4. This step in the FMEA begins to identify initial shortcomings or gaps in the current control plan. If a procedure exists, enter the document number. If no current control exists, leave block as a “NONE.”</a:t>
            </a:r>
            <a:endParaRPr lang="en-US" sz="1300" b="1" dirty="0">
              <a:solidFill>
                <a:srgbClr val="232323"/>
              </a:solidFill>
              <a:latin typeface="Verdana" pitchFamily="34" charset="0"/>
              <a:ea typeface="+mn-ea"/>
              <a:cs typeface="Arial" pitchFamily="34" charset="0"/>
            </a:endParaRPr>
          </a:p>
        </p:txBody>
      </p:sp>
      <p:sp>
        <p:nvSpPr>
          <p:cNvPr id="11" name="Flowchart: Connector 10"/>
          <p:cNvSpPr/>
          <p:nvPr/>
        </p:nvSpPr>
        <p:spPr>
          <a:xfrm>
            <a:off x="4657968" y="1242027"/>
            <a:ext cx="305261" cy="311926"/>
          </a:xfrm>
          <a:prstGeom prst="flowChartConnector">
            <a:avLst/>
          </a:prstGeom>
          <a:solidFill>
            <a:schemeClr val="tx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3</a:t>
            </a:r>
            <a:endParaRPr lang="en-US" dirty="0"/>
          </a:p>
        </p:txBody>
      </p:sp>
      <p:sp>
        <p:nvSpPr>
          <p:cNvPr id="12" name="Flowchart: Connector 11"/>
          <p:cNvSpPr/>
          <p:nvPr/>
        </p:nvSpPr>
        <p:spPr>
          <a:xfrm>
            <a:off x="6172684" y="1242027"/>
            <a:ext cx="305261" cy="311926"/>
          </a:xfrm>
          <a:prstGeom prst="flowChartConnector">
            <a:avLst/>
          </a:prstGeom>
          <a:solidFill>
            <a:schemeClr val="tx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4</a:t>
            </a:r>
            <a:endParaRPr lang="en-US" dirty="0"/>
          </a:p>
        </p:txBody>
      </p:sp>
    </p:spTree>
    <p:extLst>
      <p:ext uri="{BB962C8B-B14F-4D97-AF65-F5344CB8AC3E}">
        <p14:creationId xmlns:p14="http://schemas.microsoft.com/office/powerpoint/2010/main" val="156396949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PFMEA </a:t>
            </a:r>
            <a:r>
              <a:rPr lang="en-US" dirty="0" smtClean="0"/>
              <a:t>Step 5 </a:t>
            </a:r>
            <a:endParaRPr lang="en-US" dirty="0"/>
          </a:p>
        </p:txBody>
      </p:sp>
      <p:sp>
        <p:nvSpPr>
          <p:cNvPr id="6" name="Footer Placeholder 5"/>
          <p:cNvSpPr>
            <a:spLocks noGrp="1"/>
          </p:cNvSpPr>
          <p:nvPr>
            <p:ph type="ftr" sz="quarter" idx="11"/>
          </p:nvPr>
        </p:nvSpPr>
        <p:spPr/>
        <p:txBody>
          <a:bodyPr/>
          <a:lstStyle/>
          <a:p>
            <a:pPr>
              <a:defRPr/>
            </a:pPr>
            <a:r>
              <a:rPr lang="en-US" smtClean="0"/>
              <a:t>Business Confidential &amp; Proprietary Information  Rev: 00</a:t>
            </a:r>
            <a:endParaRPr lang="en-US" dirty="0"/>
          </a:p>
        </p:txBody>
      </p:sp>
      <p:pic>
        <p:nvPicPr>
          <p:cNvPr id="7" name="Picture 21"/>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123951" y="1636589"/>
            <a:ext cx="6598594" cy="3932612"/>
          </a:xfrm>
          <a:prstGeom prst="rect">
            <a:avLst/>
          </a:prstGeom>
          <a:noFill/>
          <a:ln w="254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8" name="Rectangle 2"/>
          <p:cNvSpPr txBox="1">
            <a:spLocks noChangeArrowheads="1"/>
          </p:cNvSpPr>
          <p:nvPr/>
        </p:nvSpPr>
        <p:spPr>
          <a:xfrm>
            <a:off x="200510" y="1265610"/>
            <a:ext cx="7010400" cy="685800"/>
          </a:xfrm>
          <a:prstGeom prst="rect">
            <a:avLst/>
          </a:prstGeom>
          <a:noFill/>
        </p:spPr>
        <p:txBody>
          <a:bodyPr lIns="91440">
            <a:normAutofit/>
          </a:bodyPr>
          <a:lstStyle>
            <a:lvl1pPr marL="228600" indent="-228600" algn="l" rtl="0" eaLnBrk="0" fontAlgn="base" hangingPunct="0">
              <a:spcBef>
                <a:spcPts val="2000"/>
              </a:spcBef>
              <a:spcAft>
                <a:spcPct val="0"/>
              </a:spcAft>
              <a:buClr>
                <a:srgbClr val="7F7F7F"/>
              </a:buClr>
              <a:buSzPct val="70000"/>
              <a:buFont typeface="Wingdings" pitchFamily="2" charset="2"/>
              <a:buChar char="l"/>
              <a:defRPr sz="2000" kern="1200">
                <a:solidFill>
                  <a:srgbClr val="404040"/>
                </a:solidFill>
                <a:latin typeface="Trebuchet MS"/>
                <a:ea typeface="ＭＳ Ｐゴシック" charset="-128"/>
                <a:cs typeface="Trebuchet MS"/>
              </a:defRPr>
            </a:lvl1pPr>
            <a:lvl2pPr marL="457200" indent="-228600" algn="l" rtl="0" eaLnBrk="0" fontAlgn="base" hangingPunct="0">
              <a:spcBef>
                <a:spcPts val="600"/>
              </a:spcBef>
              <a:spcAft>
                <a:spcPct val="0"/>
              </a:spcAft>
              <a:buClr>
                <a:srgbClr val="262626"/>
              </a:buClr>
              <a:buSzPct val="70000"/>
              <a:buFont typeface="Wingdings" pitchFamily="2" charset="2"/>
              <a:buChar char="l"/>
              <a:defRPr sz="1800" kern="1200">
                <a:solidFill>
                  <a:srgbClr val="404040"/>
                </a:solidFill>
                <a:latin typeface="Trebuchet MS"/>
                <a:ea typeface="ＭＳ Ｐゴシック" charset="-128"/>
                <a:cs typeface="Trebuchet MS"/>
              </a:defRPr>
            </a:lvl2pPr>
            <a:lvl3pPr marL="685800" indent="-228600" algn="l" rtl="0" eaLnBrk="0" fontAlgn="base" hangingPunct="0">
              <a:spcBef>
                <a:spcPts val="600"/>
              </a:spcBef>
              <a:spcAft>
                <a:spcPct val="0"/>
              </a:spcAft>
              <a:buClr>
                <a:srgbClr val="7F7F7F"/>
              </a:buClr>
              <a:buSzPct val="70000"/>
              <a:buFont typeface="Wingdings" pitchFamily="2" charset="2"/>
              <a:buChar char="l"/>
              <a:defRPr sz="1800" kern="1200">
                <a:solidFill>
                  <a:srgbClr val="404040"/>
                </a:solidFill>
                <a:latin typeface="Trebuchet MS"/>
                <a:ea typeface="ＭＳ Ｐゴシック" charset="-128"/>
                <a:cs typeface="Trebuchet MS"/>
              </a:defRPr>
            </a:lvl3pPr>
            <a:lvl4pPr marL="914400" indent="-228600" algn="l" rtl="0" eaLnBrk="0" fontAlgn="base" hangingPunct="0">
              <a:spcBef>
                <a:spcPts val="600"/>
              </a:spcBef>
              <a:spcAft>
                <a:spcPct val="0"/>
              </a:spcAft>
              <a:buClr>
                <a:srgbClr val="262626"/>
              </a:buClr>
              <a:buSzPct val="70000"/>
              <a:buFont typeface="Wingdings" pitchFamily="2" charset="2"/>
              <a:buChar char="l"/>
              <a:defRPr sz="1800" kern="1200">
                <a:solidFill>
                  <a:srgbClr val="404040"/>
                </a:solidFill>
                <a:latin typeface="Trebuchet MS"/>
                <a:ea typeface="ＭＳ Ｐゴシック" charset="-128"/>
                <a:cs typeface="Trebuchet MS"/>
              </a:defRPr>
            </a:lvl4pPr>
            <a:lvl5pPr marL="1143000" indent="-228600" algn="l" rtl="0" eaLnBrk="0" fontAlgn="base" hangingPunct="0">
              <a:spcBef>
                <a:spcPts val="600"/>
              </a:spcBef>
              <a:spcAft>
                <a:spcPct val="0"/>
              </a:spcAft>
              <a:buClr>
                <a:srgbClr val="7F7F7F"/>
              </a:buClr>
              <a:buSzPct val="70000"/>
              <a:buFont typeface="Wingdings" pitchFamily="2" charset="2"/>
              <a:buChar char="l"/>
              <a:defRPr sz="1800" kern="1200">
                <a:solidFill>
                  <a:srgbClr val="404040"/>
                </a:solidFill>
                <a:latin typeface="Trebuchet MS"/>
                <a:ea typeface="ＭＳ Ｐゴシック" charset="-128"/>
                <a:cs typeface="Trebuchet M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eaLnBrk="1" hangingPunct="1">
              <a:buNone/>
            </a:pPr>
            <a:r>
              <a:rPr lang="en-US" sz="1800" dirty="0" smtClean="0"/>
              <a:t>Assign </a:t>
            </a:r>
            <a:r>
              <a:rPr lang="en-US" sz="1800" u="sng" dirty="0" smtClean="0"/>
              <a:t>Severit</a:t>
            </a:r>
            <a:r>
              <a:rPr lang="en-US" sz="1800" dirty="0" smtClean="0"/>
              <a:t>y, </a:t>
            </a:r>
            <a:r>
              <a:rPr lang="en-US" sz="1800" u="sng" dirty="0" smtClean="0"/>
              <a:t>Occurrence,</a:t>
            </a:r>
            <a:r>
              <a:rPr lang="en-US" sz="1800" dirty="0" smtClean="0"/>
              <a:t> and </a:t>
            </a:r>
            <a:r>
              <a:rPr lang="en-US" sz="1800" u="sng" dirty="0" smtClean="0"/>
              <a:t>Detection</a:t>
            </a:r>
            <a:r>
              <a:rPr lang="en-US" sz="1800" dirty="0" smtClean="0"/>
              <a:t> ratings</a:t>
            </a:r>
          </a:p>
        </p:txBody>
      </p:sp>
      <p:sp>
        <p:nvSpPr>
          <p:cNvPr id="14" name="Text Box 19"/>
          <p:cNvSpPr txBox="1">
            <a:spLocks noChangeArrowheads="1"/>
          </p:cNvSpPr>
          <p:nvPr/>
        </p:nvSpPr>
        <p:spPr bwMode="auto">
          <a:xfrm>
            <a:off x="1037520" y="5688011"/>
            <a:ext cx="675697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a:spcBef>
                <a:spcPct val="40000"/>
              </a:spcBef>
              <a:buClr>
                <a:schemeClr val="folHlink"/>
              </a:buClr>
            </a:pPr>
            <a:r>
              <a:rPr lang="en-US" sz="1400" b="1" dirty="0" smtClean="0">
                <a:solidFill>
                  <a:srgbClr val="105CA4"/>
                </a:solidFill>
                <a:latin typeface="Verdana" pitchFamily="34" charset="0"/>
              </a:rPr>
              <a:t>5. Severity</a:t>
            </a:r>
            <a:r>
              <a:rPr lang="en-US" sz="1400" b="1" dirty="0">
                <a:solidFill>
                  <a:srgbClr val="105CA4"/>
                </a:solidFill>
                <a:latin typeface="Verdana" pitchFamily="34" charset="0"/>
              </a:rPr>
              <a:t>, Occurrence and Detection rating details on next </a:t>
            </a:r>
            <a:r>
              <a:rPr lang="en-US" sz="1400" b="1" dirty="0" smtClean="0">
                <a:solidFill>
                  <a:srgbClr val="105CA4"/>
                </a:solidFill>
                <a:latin typeface="Verdana" pitchFamily="34" charset="0"/>
              </a:rPr>
              <a:t>slide.</a:t>
            </a:r>
            <a:endParaRPr lang="en-US" sz="1400" b="1" dirty="0">
              <a:solidFill>
                <a:srgbClr val="105CA4"/>
              </a:solidFill>
              <a:latin typeface="Verdana" pitchFamily="34" charset="0"/>
            </a:endParaRPr>
          </a:p>
          <a:p>
            <a:pPr algn="ctr"/>
            <a:endParaRPr lang="en-US" sz="1400" b="1" dirty="0">
              <a:solidFill>
                <a:srgbClr val="A50021"/>
              </a:solidFill>
              <a:latin typeface="Verdana" pitchFamily="34" charset="0"/>
            </a:endParaRPr>
          </a:p>
        </p:txBody>
      </p:sp>
      <p:sp>
        <p:nvSpPr>
          <p:cNvPr id="15" name="Flowchart: Connector 14"/>
          <p:cNvSpPr/>
          <p:nvPr/>
        </p:nvSpPr>
        <p:spPr>
          <a:xfrm>
            <a:off x="4333414" y="1549864"/>
            <a:ext cx="305261" cy="311926"/>
          </a:xfrm>
          <a:prstGeom prst="flowChartConnector">
            <a:avLst/>
          </a:prstGeom>
          <a:solidFill>
            <a:schemeClr val="tx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5</a:t>
            </a:r>
            <a:endParaRPr lang="en-US" dirty="0"/>
          </a:p>
        </p:txBody>
      </p:sp>
      <p:sp>
        <p:nvSpPr>
          <p:cNvPr id="16" name="Flowchart: Connector 15"/>
          <p:cNvSpPr/>
          <p:nvPr/>
        </p:nvSpPr>
        <p:spPr>
          <a:xfrm>
            <a:off x="7133764" y="1518726"/>
            <a:ext cx="305261" cy="311926"/>
          </a:xfrm>
          <a:prstGeom prst="flowChartConnector">
            <a:avLst/>
          </a:prstGeom>
          <a:solidFill>
            <a:schemeClr val="tx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5</a:t>
            </a:r>
            <a:endParaRPr lang="en-US" dirty="0"/>
          </a:p>
        </p:txBody>
      </p:sp>
      <p:sp>
        <p:nvSpPr>
          <p:cNvPr id="17" name="Flowchart: Connector 16"/>
          <p:cNvSpPr/>
          <p:nvPr/>
        </p:nvSpPr>
        <p:spPr>
          <a:xfrm>
            <a:off x="5800725" y="1540451"/>
            <a:ext cx="305261" cy="311926"/>
          </a:xfrm>
          <a:prstGeom prst="flowChartConnector">
            <a:avLst/>
          </a:prstGeom>
          <a:solidFill>
            <a:schemeClr val="tx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5</a:t>
            </a:r>
            <a:endParaRPr lang="en-US" dirty="0"/>
          </a:p>
        </p:txBody>
      </p:sp>
    </p:spTree>
    <p:extLst>
      <p:ext uri="{BB962C8B-B14F-4D97-AF65-F5344CB8AC3E}">
        <p14:creationId xmlns:p14="http://schemas.microsoft.com/office/powerpoint/2010/main" val="75523490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PFMEA - Definition of Terms</a:t>
            </a:r>
          </a:p>
        </p:txBody>
      </p:sp>
      <p:sp>
        <p:nvSpPr>
          <p:cNvPr id="6" name="Footer Placeholder 5"/>
          <p:cNvSpPr>
            <a:spLocks noGrp="1"/>
          </p:cNvSpPr>
          <p:nvPr>
            <p:ph type="ftr" sz="quarter" idx="11"/>
          </p:nvPr>
        </p:nvSpPr>
        <p:spPr/>
        <p:txBody>
          <a:bodyPr/>
          <a:lstStyle/>
          <a:p>
            <a:pPr>
              <a:defRPr/>
            </a:pPr>
            <a:r>
              <a:rPr lang="en-US" smtClean="0"/>
              <a:t>Business Confidential &amp; Proprietary Information  Rev: 00</a:t>
            </a:r>
            <a:endParaRPr lang="en-US" dirty="0"/>
          </a:p>
        </p:txBody>
      </p:sp>
      <p:sp>
        <p:nvSpPr>
          <p:cNvPr id="5" name="Rectangle 3"/>
          <p:cNvSpPr>
            <a:spLocks noGrp="1" noChangeArrowheads="1"/>
          </p:cNvSpPr>
          <p:nvPr>
            <p:ph idx="1"/>
          </p:nvPr>
        </p:nvSpPr>
        <p:spPr>
          <a:xfrm>
            <a:off x="415925" y="1698625"/>
            <a:ext cx="8299450" cy="4054475"/>
          </a:xfrm>
          <a:effectLst/>
        </p:spPr>
        <p:txBody>
          <a:bodyPr lIns="96838" tIns="47625" rIns="96838" bIns="47625">
            <a:normAutofit/>
          </a:bodyPr>
          <a:lstStyle/>
          <a:p>
            <a:pPr eaLnBrk="1" hangingPunct="1">
              <a:lnSpc>
                <a:spcPct val="90000"/>
              </a:lnSpc>
              <a:spcBef>
                <a:spcPct val="60000"/>
              </a:spcBef>
              <a:buClr>
                <a:srgbClr val="105CA4"/>
              </a:buClr>
              <a:defRPr/>
            </a:pPr>
            <a:r>
              <a:rPr lang="en-US" sz="1800" b="1" u="sng" dirty="0" smtClean="0">
                <a:solidFill>
                  <a:schemeClr val="bg2">
                    <a:lumMod val="50000"/>
                  </a:schemeClr>
                </a:solidFill>
                <a:effectLst>
                  <a:outerShdw blurRad="38100" dist="38100" dir="2700000" algn="tl">
                    <a:schemeClr val="bg1"/>
                  </a:outerShdw>
                </a:effectLst>
                <a:latin typeface="Verdana" pitchFamily="34" charset="0"/>
                <a:ea typeface="Verdana" pitchFamily="34" charset="0"/>
                <a:cs typeface="Verdana" pitchFamily="34" charset="0"/>
              </a:rPr>
              <a:t>Severity</a:t>
            </a:r>
            <a:r>
              <a:rPr lang="en-US" sz="1800" b="1" u="sng" dirty="0" smtClean="0">
                <a:solidFill>
                  <a:schemeClr val="bg2">
                    <a:lumMod val="50000"/>
                  </a:schemeClr>
                </a:solidFill>
                <a:latin typeface="Verdana" pitchFamily="34" charset="0"/>
                <a:ea typeface="Verdana" pitchFamily="34" charset="0"/>
                <a:cs typeface="Verdana" pitchFamily="34" charset="0"/>
              </a:rPr>
              <a:t> (of Effect)</a:t>
            </a:r>
            <a:r>
              <a:rPr lang="en-US" sz="1800" dirty="0" smtClean="0">
                <a:solidFill>
                  <a:schemeClr val="bg2">
                    <a:lumMod val="50000"/>
                  </a:schemeClr>
                </a:solidFill>
                <a:effectLst>
                  <a:outerShdw blurRad="38100" dist="38100" dir="2700000" algn="tl">
                    <a:srgbClr val="C0C0C0"/>
                  </a:outerShdw>
                </a:effectLst>
                <a:latin typeface="Verdana" pitchFamily="34" charset="0"/>
                <a:ea typeface="Verdana" pitchFamily="34" charset="0"/>
                <a:cs typeface="Verdana" pitchFamily="34" charset="0"/>
              </a:rPr>
              <a:t> </a:t>
            </a:r>
            <a:r>
              <a:rPr lang="en-US" sz="1800" dirty="0" smtClean="0">
                <a:latin typeface="Verdana" pitchFamily="34" charset="0"/>
                <a:ea typeface="Verdana" pitchFamily="34" charset="0"/>
                <a:cs typeface="Verdana" pitchFamily="34" charset="0"/>
              </a:rPr>
              <a:t>- </a:t>
            </a:r>
            <a:r>
              <a:rPr lang="en-US" sz="1800" b="1" dirty="0" smtClean="0">
                <a:latin typeface="Verdana" pitchFamily="34" charset="0"/>
                <a:ea typeface="Verdana" pitchFamily="34" charset="0"/>
                <a:cs typeface="Verdana" pitchFamily="34" charset="0"/>
              </a:rPr>
              <a:t>Severity of the effect on the customer and other stakeholders (Higher Value = Higher Severity).</a:t>
            </a:r>
          </a:p>
          <a:p>
            <a:pPr eaLnBrk="1" hangingPunct="1">
              <a:lnSpc>
                <a:spcPct val="90000"/>
              </a:lnSpc>
              <a:spcBef>
                <a:spcPct val="60000"/>
              </a:spcBef>
              <a:buClr>
                <a:srgbClr val="105CA4"/>
              </a:buClr>
              <a:defRPr/>
            </a:pPr>
            <a:endParaRPr lang="en-US" sz="1800" b="1" dirty="0" smtClean="0">
              <a:latin typeface="Verdana" pitchFamily="34" charset="0"/>
              <a:ea typeface="Verdana" pitchFamily="34" charset="0"/>
              <a:cs typeface="Verdana" pitchFamily="34" charset="0"/>
            </a:endParaRPr>
          </a:p>
          <a:p>
            <a:pPr eaLnBrk="1" hangingPunct="1">
              <a:lnSpc>
                <a:spcPct val="90000"/>
              </a:lnSpc>
              <a:spcBef>
                <a:spcPct val="60000"/>
              </a:spcBef>
              <a:buClr>
                <a:srgbClr val="105CA4"/>
              </a:buClr>
              <a:defRPr/>
            </a:pPr>
            <a:r>
              <a:rPr lang="en-US" sz="1800" b="1" u="sng" dirty="0" err="1" smtClean="0">
                <a:solidFill>
                  <a:schemeClr val="bg2">
                    <a:lumMod val="50000"/>
                  </a:schemeClr>
                </a:solidFill>
                <a:effectLst>
                  <a:outerShdw blurRad="38100" dist="38100" dir="2700000" algn="tl">
                    <a:schemeClr val="bg1"/>
                  </a:outerShdw>
                </a:effectLst>
                <a:latin typeface="Verdana" pitchFamily="34" charset="0"/>
                <a:ea typeface="Verdana" pitchFamily="34" charset="0"/>
                <a:cs typeface="Verdana" pitchFamily="34" charset="0"/>
              </a:rPr>
              <a:t>Occurence</a:t>
            </a:r>
            <a:r>
              <a:rPr lang="en-US" sz="1800" b="1" u="sng" dirty="0" smtClean="0">
                <a:solidFill>
                  <a:schemeClr val="bg2">
                    <a:lumMod val="50000"/>
                  </a:schemeClr>
                </a:solidFill>
                <a:effectLst>
                  <a:outerShdw blurRad="38100" dist="38100" dir="2700000" algn="tl">
                    <a:srgbClr val="C0C0C0"/>
                  </a:outerShdw>
                </a:effectLst>
                <a:latin typeface="Verdana" pitchFamily="34" charset="0"/>
                <a:ea typeface="Verdana" pitchFamily="34" charset="0"/>
                <a:cs typeface="Verdana" pitchFamily="34" charset="0"/>
              </a:rPr>
              <a:t> </a:t>
            </a:r>
            <a:r>
              <a:rPr lang="en-US" sz="1800" b="1" u="sng" dirty="0" smtClean="0">
                <a:solidFill>
                  <a:schemeClr val="bg2">
                    <a:lumMod val="50000"/>
                  </a:schemeClr>
                </a:solidFill>
                <a:latin typeface="Verdana" pitchFamily="34" charset="0"/>
                <a:ea typeface="Verdana" pitchFamily="34" charset="0"/>
                <a:cs typeface="Verdana" pitchFamily="34" charset="0"/>
              </a:rPr>
              <a:t>(of Cause)</a:t>
            </a:r>
            <a:r>
              <a:rPr lang="en-US" sz="1800" dirty="0" smtClean="0">
                <a:solidFill>
                  <a:schemeClr val="bg2">
                    <a:lumMod val="50000"/>
                  </a:schemeClr>
                </a:solidFill>
                <a:effectLst>
                  <a:outerShdw blurRad="38100" dist="38100" dir="2700000" algn="tl">
                    <a:srgbClr val="C0C0C0"/>
                  </a:outerShdw>
                </a:effectLst>
                <a:latin typeface="Verdana" pitchFamily="34" charset="0"/>
                <a:ea typeface="Verdana" pitchFamily="34" charset="0"/>
                <a:cs typeface="Verdana" pitchFamily="34" charset="0"/>
              </a:rPr>
              <a:t> </a:t>
            </a:r>
            <a:r>
              <a:rPr lang="en-US" sz="1800" dirty="0" smtClean="0">
                <a:latin typeface="Verdana" pitchFamily="34" charset="0"/>
                <a:ea typeface="Verdana" pitchFamily="34" charset="0"/>
                <a:cs typeface="Verdana" pitchFamily="34" charset="0"/>
              </a:rPr>
              <a:t>- </a:t>
            </a:r>
            <a:r>
              <a:rPr lang="en-US" sz="1800" b="1" dirty="0">
                <a:latin typeface="Verdana" pitchFamily="34" charset="0"/>
                <a:ea typeface="Verdana" pitchFamily="34" charset="0"/>
                <a:cs typeface="Verdana" pitchFamily="34" charset="0"/>
              </a:rPr>
              <a:t>F</a:t>
            </a:r>
            <a:r>
              <a:rPr lang="en-US" sz="1800" b="1" dirty="0" smtClean="0">
                <a:latin typeface="Verdana" pitchFamily="34" charset="0"/>
                <a:ea typeface="Verdana" pitchFamily="34" charset="0"/>
                <a:cs typeface="Verdana" pitchFamily="34" charset="0"/>
              </a:rPr>
              <a:t>requency with which a given failure occurs and creates failure mode </a:t>
            </a:r>
            <a:r>
              <a:rPr lang="en-US" sz="1800" b="1" dirty="0" smtClean="0">
                <a:effectLst>
                  <a:outerShdw blurRad="38100" dist="38100" dir="2700000" algn="tl">
                    <a:srgbClr val="C0C0C0"/>
                  </a:outerShdw>
                </a:effectLst>
                <a:latin typeface="Verdana" pitchFamily="34" charset="0"/>
                <a:ea typeface="Verdana" pitchFamily="34" charset="0"/>
                <a:cs typeface="Verdana" pitchFamily="34" charset="0"/>
              </a:rPr>
              <a:t>(</a:t>
            </a:r>
            <a:r>
              <a:rPr lang="en-US" sz="1800" b="1" dirty="0" smtClean="0">
                <a:latin typeface="Verdana" pitchFamily="34" charset="0"/>
                <a:ea typeface="Verdana" pitchFamily="34" charset="0"/>
                <a:cs typeface="Verdana" pitchFamily="34" charset="0"/>
              </a:rPr>
              <a:t>Higher Value = Higher Probability of Occurrence</a:t>
            </a:r>
            <a:r>
              <a:rPr lang="en-US" sz="1800" b="1" dirty="0" smtClean="0">
                <a:effectLst>
                  <a:outerShdw blurRad="38100" dist="38100" dir="2700000" algn="tl">
                    <a:srgbClr val="C0C0C0"/>
                  </a:outerShdw>
                </a:effectLst>
                <a:latin typeface="Verdana" pitchFamily="34" charset="0"/>
                <a:ea typeface="Verdana" pitchFamily="34" charset="0"/>
                <a:cs typeface="Verdana" pitchFamily="34" charset="0"/>
              </a:rPr>
              <a:t>).</a:t>
            </a:r>
          </a:p>
          <a:p>
            <a:pPr eaLnBrk="1" hangingPunct="1">
              <a:lnSpc>
                <a:spcPct val="90000"/>
              </a:lnSpc>
              <a:spcBef>
                <a:spcPct val="60000"/>
              </a:spcBef>
              <a:buClr>
                <a:srgbClr val="105CA4"/>
              </a:buClr>
              <a:defRPr/>
            </a:pPr>
            <a:endParaRPr lang="en-US" sz="1800" b="1" dirty="0" smtClean="0">
              <a:latin typeface="Verdana" pitchFamily="34" charset="0"/>
              <a:ea typeface="Verdana" pitchFamily="34" charset="0"/>
              <a:cs typeface="Verdana" pitchFamily="34" charset="0"/>
            </a:endParaRPr>
          </a:p>
          <a:p>
            <a:pPr eaLnBrk="1" hangingPunct="1">
              <a:lnSpc>
                <a:spcPct val="90000"/>
              </a:lnSpc>
              <a:spcBef>
                <a:spcPct val="60000"/>
              </a:spcBef>
              <a:buClr>
                <a:srgbClr val="105CA4"/>
              </a:buClr>
              <a:defRPr/>
            </a:pPr>
            <a:r>
              <a:rPr lang="en-US" sz="1800" b="1" u="sng" dirty="0">
                <a:solidFill>
                  <a:schemeClr val="bg2">
                    <a:lumMod val="50000"/>
                  </a:schemeClr>
                </a:solidFill>
                <a:effectLst>
                  <a:outerShdw blurRad="38100" dist="38100" dir="2700000" algn="tl">
                    <a:schemeClr val="bg1"/>
                  </a:outerShdw>
                </a:effectLst>
                <a:latin typeface="Verdana" pitchFamily="34" charset="0"/>
                <a:ea typeface="Verdana" pitchFamily="34" charset="0"/>
                <a:cs typeface="Verdana" pitchFamily="34" charset="0"/>
              </a:rPr>
              <a:t>D</a:t>
            </a:r>
            <a:r>
              <a:rPr lang="en-US" sz="1800" b="1" u="sng" dirty="0" smtClean="0">
                <a:solidFill>
                  <a:schemeClr val="bg2">
                    <a:lumMod val="50000"/>
                  </a:schemeClr>
                </a:solidFill>
                <a:effectLst>
                  <a:outerShdw blurRad="38100" dist="38100" dir="2700000" algn="tl">
                    <a:schemeClr val="bg1"/>
                  </a:outerShdw>
                </a:effectLst>
                <a:latin typeface="Verdana" pitchFamily="34" charset="0"/>
                <a:ea typeface="Verdana" pitchFamily="34" charset="0"/>
                <a:cs typeface="Verdana" pitchFamily="34" charset="0"/>
              </a:rPr>
              <a:t>etection</a:t>
            </a:r>
            <a:r>
              <a:rPr lang="en-US" sz="1800" b="1" u="sng" dirty="0" smtClean="0">
                <a:solidFill>
                  <a:schemeClr val="bg2">
                    <a:lumMod val="50000"/>
                  </a:schemeClr>
                </a:solidFill>
                <a:latin typeface="Verdana" pitchFamily="34" charset="0"/>
                <a:ea typeface="Verdana" pitchFamily="34" charset="0"/>
                <a:cs typeface="Verdana" pitchFamily="34" charset="0"/>
              </a:rPr>
              <a:t> (Capability of Current Controls)</a:t>
            </a:r>
            <a:r>
              <a:rPr lang="en-US" sz="1800" dirty="0" smtClean="0">
                <a:solidFill>
                  <a:schemeClr val="bg2">
                    <a:lumMod val="50000"/>
                  </a:schemeClr>
                </a:solidFill>
                <a:effectLst>
                  <a:outerShdw blurRad="38100" dist="38100" dir="2700000" algn="tl">
                    <a:srgbClr val="C0C0C0"/>
                  </a:outerShdw>
                </a:effectLst>
                <a:latin typeface="Verdana" pitchFamily="34" charset="0"/>
                <a:ea typeface="Verdana" pitchFamily="34" charset="0"/>
                <a:cs typeface="Verdana" pitchFamily="34" charset="0"/>
              </a:rPr>
              <a:t> </a:t>
            </a:r>
            <a:r>
              <a:rPr lang="en-US" sz="1800" dirty="0" smtClean="0">
                <a:latin typeface="Verdana" pitchFamily="34" charset="0"/>
                <a:ea typeface="Verdana" pitchFamily="34" charset="0"/>
                <a:cs typeface="Verdana" pitchFamily="34" charset="0"/>
              </a:rPr>
              <a:t>- </a:t>
            </a:r>
            <a:r>
              <a:rPr lang="en-US" sz="1800" b="1" dirty="0">
                <a:latin typeface="Verdana" pitchFamily="34" charset="0"/>
                <a:ea typeface="Verdana" pitchFamily="34" charset="0"/>
                <a:cs typeface="Verdana" pitchFamily="34" charset="0"/>
              </a:rPr>
              <a:t>A</a:t>
            </a:r>
            <a:r>
              <a:rPr lang="en-US" sz="1800" b="1" dirty="0" smtClean="0">
                <a:latin typeface="Verdana" pitchFamily="34" charset="0"/>
                <a:ea typeface="Verdana" pitchFamily="34" charset="0"/>
                <a:cs typeface="Verdana" pitchFamily="34" charset="0"/>
              </a:rPr>
              <a:t>bility of current control scheme to detect the cause before creating the failure mode and/or the failure mode before suffering the effect. </a:t>
            </a:r>
            <a:r>
              <a:rPr lang="en-US" sz="1800" b="1" dirty="0" smtClean="0">
                <a:effectLst>
                  <a:outerShdw blurRad="38100" dist="38100" dir="2700000" algn="tl">
                    <a:srgbClr val="C0C0C0"/>
                  </a:outerShdw>
                </a:effectLst>
                <a:latin typeface="Verdana" pitchFamily="34" charset="0"/>
                <a:ea typeface="Verdana" pitchFamily="34" charset="0"/>
                <a:cs typeface="Verdana" pitchFamily="34" charset="0"/>
              </a:rPr>
              <a:t>(</a:t>
            </a:r>
            <a:r>
              <a:rPr lang="en-US" sz="1800" b="1" dirty="0" smtClean="0">
                <a:latin typeface="Verdana" pitchFamily="34" charset="0"/>
                <a:ea typeface="Verdana" pitchFamily="34" charset="0"/>
                <a:cs typeface="Verdana" pitchFamily="34" charset="0"/>
              </a:rPr>
              <a:t>Higher Value = Lower </a:t>
            </a:r>
            <a:r>
              <a:rPr lang="en-US" sz="1800" b="1" dirty="0">
                <a:latin typeface="Verdana" pitchFamily="34" charset="0"/>
                <a:ea typeface="Verdana" pitchFamily="34" charset="0"/>
                <a:cs typeface="Verdana" pitchFamily="34" charset="0"/>
              </a:rPr>
              <a:t>A</a:t>
            </a:r>
            <a:r>
              <a:rPr lang="en-US" sz="1800" b="1" dirty="0" smtClean="0">
                <a:latin typeface="Verdana" pitchFamily="34" charset="0"/>
                <a:ea typeface="Verdana" pitchFamily="34" charset="0"/>
                <a:cs typeface="Verdana" pitchFamily="34" charset="0"/>
              </a:rPr>
              <a:t>bility to </a:t>
            </a:r>
            <a:r>
              <a:rPr lang="en-US" sz="1800" b="1" dirty="0">
                <a:latin typeface="Verdana" pitchFamily="34" charset="0"/>
                <a:ea typeface="Verdana" pitchFamily="34" charset="0"/>
                <a:cs typeface="Verdana" pitchFamily="34" charset="0"/>
              </a:rPr>
              <a:t>D</a:t>
            </a:r>
            <a:r>
              <a:rPr lang="en-US" sz="1800" b="1" dirty="0" smtClean="0">
                <a:latin typeface="Verdana" pitchFamily="34" charset="0"/>
                <a:ea typeface="Verdana" pitchFamily="34" charset="0"/>
                <a:cs typeface="Verdana" pitchFamily="34" charset="0"/>
              </a:rPr>
              <a:t>etect</a:t>
            </a:r>
            <a:r>
              <a:rPr lang="en-US" sz="1800" b="1" dirty="0" smtClean="0">
                <a:effectLst>
                  <a:outerShdw blurRad="38100" dist="38100" dir="2700000" algn="tl">
                    <a:srgbClr val="C0C0C0"/>
                  </a:outerShdw>
                </a:effectLst>
                <a:latin typeface="Verdana" pitchFamily="34" charset="0"/>
                <a:ea typeface="Verdana" pitchFamily="34" charset="0"/>
                <a:cs typeface="Verdana" pitchFamily="34" charset="0"/>
              </a:rPr>
              <a:t>).</a:t>
            </a:r>
          </a:p>
        </p:txBody>
      </p:sp>
      <p:grpSp>
        <p:nvGrpSpPr>
          <p:cNvPr id="7" name="Group 8"/>
          <p:cNvGrpSpPr>
            <a:grpSpLocks/>
          </p:cNvGrpSpPr>
          <p:nvPr/>
        </p:nvGrpSpPr>
        <p:grpSpPr bwMode="auto">
          <a:xfrm>
            <a:off x="722660" y="5399008"/>
            <a:ext cx="7794624" cy="685800"/>
            <a:chOff x="1204" y="3456"/>
            <a:chExt cx="3456" cy="480"/>
          </a:xfrm>
        </p:grpSpPr>
        <p:sp>
          <p:nvSpPr>
            <p:cNvPr id="8" name="AutoShape 9"/>
            <p:cNvSpPr>
              <a:spLocks noChangeArrowheads="1"/>
            </p:cNvSpPr>
            <p:nvPr/>
          </p:nvSpPr>
          <p:spPr bwMode="gray">
            <a:xfrm>
              <a:off x="1204" y="3456"/>
              <a:ext cx="3456" cy="480"/>
            </a:xfrm>
            <a:prstGeom prst="roundRect">
              <a:avLst>
                <a:gd name="adj" fmla="val 16667"/>
              </a:avLst>
            </a:prstGeom>
            <a:solidFill>
              <a:schemeClr val="bg2">
                <a:lumMod val="50000"/>
              </a:schemeClr>
            </a:solidFill>
            <a:ln w="9525">
              <a:noFill/>
              <a:round/>
              <a:headEnd/>
              <a:tailEnd/>
            </a:ln>
            <a:effectLst>
              <a:outerShdw dist="81320" dir="2319588" algn="ctr" rotWithShape="0">
                <a:schemeClr val="bg1">
                  <a:alpha val="50000"/>
                </a:schemeClr>
              </a:outerShdw>
            </a:effectLst>
          </p:spPr>
          <p:txBody>
            <a:bodyPr wrap="none" anchor="ctr"/>
            <a:lstStyle/>
            <a:p>
              <a:pPr algn="ctr">
                <a:defRPr/>
              </a:pPr>
              <a:endParaRPr lang="en-US" b="1" dirty="0">
                <a:solidFill>
                  <a:schemeClr val="bg1"/>
                </a:solidFill>
                <a:latin typeface="Verdana" pitchFamily="34" charset="0"/>
                <a:cs typeface="Arial" charset="0"/>
              </a:endParaRPr>
            </a:p>
          </p:txBody>
        </p:sp>
        <p:sp>
          <p:nvSpPr>
            <p:cNvPr id="9" name="Rectangle 10"/>
            <p:cNvSpPr>
              <a:spLocks noChangeArrowheads="1"/>
            </p:cNvSpPr>
            <p:nvPr/>
          </p:nvSpPr>
          <p:spPr bwMode="gray">
            <a:xfrm>
              <a:off x="1294" y="3523"/>
              <a:ext cx="3275" cy="229"/>
            </a:xfrm>
            <a:prstGeom prst="rect">
              <a:avLst/>
            </a:prstGeom>
            <a:noFill/>
            <a:ln w="9525">
              <a:noFill/>
              <a:miter lim="800000"/>
              <a:headEnd/>
              <a:tailEnd/>
            </a:ln>
            <a:effectLst/>
          </p:spPr>
          <p:txBody>
            <a:bodyPr wrap="square">
              <a:spAutoFit/>
            </a:bodyPr>
            <a:lstStyle/>
            <a:p>
              <a:pPr algn="ctr">
                <a:lnSpc>
                  <a:spcPct val="85000"/>
                </a:lnSpc>
                <a:spcBef>
                  <a:spcPct val="50000"/>
                </a:spcBef>
                <a:buClr>
                  <a:srgbClr val="1F3F5F"/>
                </a:buClr>
                <a:defRPr/>
              </a:pPr>
              <a:r>
                <a:rPr lang="en-US" b="1" dirty="0" smtClean="0">
                  <a:solidFill>
                    <a:schemeClr val="bg1"/>
                  </a:solidFill>
                  <a:latin typeface="Verdana" pitchFamily="34" charset="0"/>
                  <a:cs typeface="Arial" charset="0"/>
                </a:rPr>
                <a:t> </a:t>
              </a:r>
              <a:r>
                <a:rPr lang="en-US" sz="1600" b="1" dirty="0" smtClean="0">
                  <a:solidFill>
                    <a:schemeClr val="bg1"/>
                  </a:solidFill>
                  <a:latin typeface="Verdana" pitchFamily="34" charset="0"/>
                  <a:cs typeface="Arial" charset="0"/>
                </a:rPr>
                <a:t>Notice the </a:t>
              </a:r>
              <a:r>
                <a:rPr lang="en-US" sz="1600" b="1" dirty="0">
                  <a:solidFill>
                    <a:schemeClr val="bg1"/>
                  </a:solidFill>
                  <a:latin typeface="Verdana" pitchFamily="34" charset="0"/>
                  <a:cs typeface="Arial" charset="0"/>
                </a:rPr>
                <a:t>scale difference </a:t>
              </a:r>
              <a:r>
                <a:rPr lang="en-US" sz="1600" b="1" dirty="0" smtClean="0">
                  <a:solidFill>
                    <a:schemeClr val="bg1"/>
                  </a:solidFill>
                  <a:latin typeface="Verdana" pitchFamily="34" charset="0"/>
                  <a:cs typeface="Arial" charset="0"/>
                </a:rPr>
                <a:t>for Detection on the next page.</a:t>
              </a:r>
              <a:endParaRPr lang="en-US" sz="1600" b="1" dirty="0">
                <a:solidFill>
                  <a:schemeClr val="bg1"/>
                </a:solidFill>
                <a:latin typeface="Verdana" pitchFamily="34" charset="0"/>
                <a:cs typeface="Arial" charset="0"/>
              </a:endParaRPr>
            </a:p>
          </p:txBody>
        </p:sp>
      </p:grpSp>
    </p:spTree>
    <p:extLst>
      <p:ext uri="{BB962C8B-B14F-4D97-AF65-F5344CB8AC3E}">
        <p14:creationId xmlns:p14="http://schemas.microsoft.com/office/powerpoint/2010/main" val="105774065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a:xfrm>
            <a:off x="415926" y="6432495"/>
            <a:ext cx="3657600" cy="228600"/>
          </a:xfrm>
        </p:spPr>
        <p:txBody>
          <a:bodyPr/>
          <a:lstStyle/>
          <a:p>
            <a:pPr>
              <a:defRPr/>
            </a:pPr>
            <a:r>
              <a:rPr lang="en-US" smtClean="0"/>
              <a:t>Business Confidential &amp; Proprietary Information  Rev: 00</a:t>
            </a:r>
            <a:endParaRPr lang="en-US" dirty="0"/>
          </a:p>
        </p:txBody>
      </p:sp>
      <p:sp>
        <p:nvSpPr>
          <p:cNvPr id="5" name="Rectangle 39"/>
          <p:cNvSpPr>
            <a:spLocks noGrp="1" noChangeArrowheads="1"/>
          </p:cNvSpPr>
          <p:nvPr>
            <p:ph type="title"/>
          </p:nvPr>
        </p:nvSpPr>
        <p:spPr/>
        <p:txBody>
          <a:bodyPr/>
          <a:lstStyle/>
          <a:p>
            <a:pPr eaLnBrk="1" hangingPunct="1"/>
            <a:r>
              <a:rPr lang="en-US" dirty="0" smtClean="0"/>
              <a:t>An Example of Rating Definitions</a:t>
            </a:r>
          </a:p>
        </p:txBody>
      </p:sp>
      <p:pic>
        <p:nvPicPr>
          <p:cNvPr id="6146"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159612" y="1657350"/>
            <a:ext cx="4812076" cy="405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1788" y="1673225"/>
            <a:ext cx="1724487" cy="4044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 Box 7"/>
          <p:cNvSpPr txBox="1">
            <a:spLocks noChangeArrowheads="1"/>
          </p:cNvSpPr>
          <p:nvPr/>
        </p:nvSpPr>
        <p:spPr bwMode="auto">
          <a:xfrm>
            <a:off x="679450" y="1333500"/>
            <a:ext cx="1125538"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lnSpc>
                <a:spcPct val="120000"/>
              </a:lnSpc>
            </a:pPr>
            <a:r>
              <a:rPr lang="en-US" b="1" dirty="0">
                <a:solidFill>
                  <a:srgbClr val="002163"/>
                </a:solidFill>
                <a:latin typeface="Verdana" pitchFamily="34" charset="0"/>
              </a:rPr>
              <a:t>Rating</a:t>
            </a:r>
          </a:p>
        </p:txBody>
      </p:sp>
      <p:sp>
        <p:nvSpPr>
          <p:cNvPr id="9" name="Text Box 4"/>
          <p:cNvSpPr txBox="1">
            <a:spLocks noChangeArrowheads="1"/>
          </p:cNvSpPr>
          <p:nvPr/>
        </p:nvSpPr>
        <p:spPr bwMode="auto">
          <a:xfrm>
            <a:off x="517525" y="1755775"/>
            <a:ext cx="1528762"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lIns="0" rIns="0">
            <a:spAutoFit/>
          </a:bodyPr>
          <a:lstStyle>
            <a:lvl1pPr eaLnBrk="0" hangingPunct="0">
              <a:tabLst>
                <a:tab pos="1028700" algn="l"/>
              </a:tabLst>
              <a:defRPr>
                <a:solidFill>
                  <a:schemeClr val="tx1"/>
                </a:solidFill>
                <a:latin typeface="Arial" pitchFamily="34" charset="0"/>
                <a:cs typeface="Arial" pitchFamily="34" charset="0"/>
              </a:defRPr>
            </a:lvl1pPr>
            <a:lvl2pPr marL="742950" indent="-285750" eaLnBrk="0" hangingPunct="0">
              <a:tabLst>
                <a:tab pos="1028700" algn="l"/>
              </a:tabLst>
              <a:defRPr>
                <a:solidFill>
                  <a:schemeClr val="tx1"/>
                </a:solidFill>
                <a:latin typeface="Arial" pitchFamily="34" charset="0"/>
                <a:cs typeface="Arial" pitchFamily="34" charset="0"/>
              </a:defRPr>
            </a:lvl2pPr>
            <a:lvl3pPr marL="1143000" indent="-228600" eaLnBrk="0" hangingPunct="0">
              <a:tabLst>
                <a:tab pos="1028700" algn="l"/>
              </a:tabLst>
              <a:defRPr>
                <a:solidFill>
                  <a:schemeClr val="tx1"/>
                </a:solidFill>
                <a:latin typeface="Arial" pitchFamily="34" charset="0"/>
                <a:cs typeface="Arial" pitchFamily="34" charset="0"/>
              </a:defRPr>
            </a:lvl3pPr>
            <a:lvl4pPr marL="1600200" indent="-228600" eaLnBrk="0" hangingPunct="0">
              <a:tabLst>
                <a:tab pos="1028700" algn="l"/>
              </a:tabLst>
              <a:defRPr>
                <a:solidFill>
                  <a:schemeClr val="tx1"/>
                </a:solidFill>
                <a:latin typeface="Arial" pitchFamily="34" charset="0"/>
                <a:cs typeface="Arial" pitchFamily="34" charset="0"/>
              </a:defRPr>
            </a:lvl4pPr>
            <a:lvl5pPr marL="2057400" indent="-228600" eaLnBrk="0" hangingPunct="0">
              <a:tabLst>
                <a:tab pos="1028700" algn="l"/>
              </a:tabLst>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tabLst>
                <a:tab pos="1028700" algn="l"/>
              </a:tabLs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tabLst>
                <a:tab pos="1028700" algn="l"/>
              </a:tabLs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tabLst>
                <a:tab pos="1028700" algn="l"/>
              </a:tabLs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tabLst>
                <a:tab pos="1028700" algn="l"/>
              </a:tabLst>
              <a:defRPr>
                <a:solidFill>
                  <a:schemeClr val="tx1"/>
                </a:solidFill>
                <a:latin typeface="Arial" pitchFamily="34" charset="0"/>
                <a:cs typeface="Arial" pitchFamily="34" charset="0"/>
              </a:defRPr>
            </a:lvl9pPr>
          </a:lstStyle>
          <a:p>
            <a:pPr eaLnBrk="1" hangingPunct="1">
              <a:lnSpc>
                <a:spcPct val="90000"/>
              </a:lnSpc>
            </a:pPr>
            <a:r>
              <a:rPr lang="en-US" sz="2000" dirty="0">
                <a:latin typeface="Verdana" pitchFamily="34" charset="0"/>
              </a:rPr>
              <a:t>High</a:t>
            </a:r>
            <a:r>
              <a:rPr lang="en-US" sz="2000" dirty="0">
                <a:solidFill>
                  <a:srgbClr val="A50021"/>
                </a:solidFill>
                <a:latin typeface="Verdana" pitchFamily="34" charset="0"/>
              </a:rPr>
              <a:t>	</a:t>
            </a:r>
            <a:r>
              <a:rPr lang="en-US" sz="2000" dirty="0">
                <a:latin typeface="Verdana" pitchFamily="34" charset="0"/>
              </a:rPr>
              <a:t>10</a:t>
            </a:r>
          </a:p>
        </p:txBody>
      </p:sp>
      <p:sp>
        <p:nvSpPr>
          <p:cNvPr id="10" name="Line 5"/>
          <p:cNvSpPr>
            <a:spLocks noChangeShapeType="1"/>
          </p:cNvSpPr>
          <p:nvPr/>
        </p:nvSpPr>
        <p:spPr bwMode="auto">
          <a:xfrm flipV="1">
            <a:off x="1662112" y="2116137"/>
            <a:ext cx="0" cy="3162300"/>
          </a:xfrm>
          <a:prstGeom prst="line">
            <a:avLst/>
          </a:prstGeom>
          <a:noFill/>
          <a:ln w="38100">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dirty="0"/>
          </a:p>
        </p:txBody>
      </p:sp>
      <p:sp>
        <p:nvSpPr>
          <p:cNvPr id="11" name="Text Box 6"/>
          <p:cNvSpPr txBox="1">
            <a:spLocks noChangeArrowheads="1"/>
          </p:cNvSpPr>
          <p:nvPr/>
        </p:nvSpPr>
        <p:spPr bwMode="auto">
          <a:xfrm>
            <a:off x="517525" y="5241925"/>
            <a:ext cx="15303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lIns="0" rIns="0">
            <a:spAutoFit/>
          </a:bodyPr>
          <a:lstStyle>
            <a:lvl1pPr eaLnBrk="0" hangingPunct="0">
              <a:tabLst>
                <a:tab pos="1093788" algn="l"/>
              </a:tabLst>
              <a:defRPr>
                <a:solidFill>
                  <a:schemeClr val="tx1"/>
                </a:solidFill>
                <a:latin typeface="Arial" pitchFamily="34" charset="0"/>
                <a:cs typeface="Arial" pitchFamily="34" charset="0"/>
              </a:defRPr>
            </a:lvl1pPr>
            <a:lvl2pPr marL="742950" indent="-285750" eaLnBrk="0" hangingPunct="0">
              <a:tabLst>
                <a:tab pos="1093788" algn="l"/>
              </a:tabLst>
              <a:defRPr>
                <a:solidFill>
                  <a:schemeClr val="tx1"/>
                </a:solidFill>
                <a:latin typeface="Arial" pitchFamily="34" charset="0"/>
                <a:cs typeface="Arial" pitchFamily="34" charset="0"/>
              </a:defRPr>
            </a:lvl2pPr>
            <a:lvl3pPr marL="1143000" indent="-228600" eaLnBrk="0" hangingPunct="0">
              <a:tabLst>
                <a:tab pos="1093788" algn="l"/>
              </a:tabLst>
              <a:defRPr>
                <a:solidFill>
                  <a:schemeClr val="tx1"/>
                </a:solidFill>
                <a:latin typeface="Arial" pitchFamily="34" charset="0"/>
                <a:cs typeface="Arial" pitchFamily="34" charset="0"/>
              </a:defRPr>
            </a:lvl3pPr>
            <a:lvl4pPr marL="1600200" indent="-228600" eaLnBrk="0" hangingPunct="0">
              <a:tabLst>
                <a:tab pos="1093788" algn="l"/>
              </a:tabLst>
              <a:defRPr>
                <a:solidFill>
                  <a:schemeClr val="tx1"/>
                </a:solidFill>
                <a:latin typeface="Arial" pitchFamily="34" charset="0"/>
                <a:cs typeface="Arial" pitchFamily="34" charset="0"/>
              </a:defRPr>
            </a:lvl4pPr>
            <a:lvl5pPr marL="2057400" indent="-228600" eaLnBrk="0" hangingPunct="0">
              <a:tabLst>
                <a:tab pos="1093788" algn="l"/>
              </a:tabLst>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tabLst>
                <a:tab pos="1093788" algn="l"/>
              </a:tabLs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tabLst>
                <a:tab pos="1093788" algn="l"/>
              </a:tabLs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tabLst>
                <a:tab pos="1093788" algn="l"/>
              </a:tabLs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tabLst>
                <a:tab pos="1093788" algn="l"/>
              </a:tabLst>
              <a:defRPr>
                <a:solidFill>
                  <a:schemeClr val="tx1"/>
                </a:solidFill>
                <a:latin typeface="Arial" pitchFamily="34" charset="0"/>
                <a:cs typeface="Arial" pitchFamily="34" charset="0"/>
              </a:defRPr>
            </a:lvl9pPr>
          </a:lstStyle>
          <a:p>
            <a:pPr eaLnBrk="1" hangingPunct="1">
              <a:lnSpc>
                <a:spcPct val="90000"/>
              </a:lnSpc>
            </a:pPr>
            <a:r>
              <a:rPr lang="en-US" sz="2000" dirty="0">
                <a:latin typeface="Verdana" pitchFamily="34" charset="0"/>
              </a:rPr>
              <a:t>Low	1</a:t>
            </a:r>
          </a:p>
        </p:txBody>
      </p:sp>
      <p:sp>
        <p:nvSpPr>
          <p:cNvPr id="12" name="Rectangle 36"/>
          <p:cNvSpPr>
            <a:spLocks noChangeArrowheads="1"/>
          </p:cNvSpPr>
          <p:nvPr/>
        </p:nvSpPr>
        <p:spPr bwMode="auto">
          <a:xfrm>
            <a:off x="2159612" y="5718175"/>
            <a:ext cx="4225925"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r" eaLnBrk="0" hangingPunct="0"/>
            <a:r>
              <a:rPr lang="en-US" sz="1200" b="1" i="1" dirty="0">
                <a:solidFill>
                  <a:srgbClr val="105CA4"/>
                </a:solidFill>
                <a:latin typeface="Verdana" pitchFamily="34" charset="0"/>
              </a:rPr>
              <a:t>*If No Controls Exist, Detection = 10</a:t>
            </a:r>
          </a:p>
        </p:txBody>
      </p:sp>
      <p:sp>
        <p:nvSpPr>
          <p:cNvPr id="13" name="Text Box 38"/>
          <p:cNvSpPr txBox="1">
            <a:spLocks noChangeArrowheads="1"/>
          </p:cNvSpPr>
          <p:nvPr/>
        </p:nvSpPr>
        <p:spPr bwMode="auto">
          <a:xfrm>
            <a:off x="1722837" y="5961062"/>
            <a:ext cx="509947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en-US" sz="1400" b="1" dirty="0">
                <a:latin typeface="Verdana" pitchFamily="34" charset="0"/>
              </a:rPr>
              <a:t>Create a rating system that makes sense for the </a:t>
            </a:r>
          </a:p>
          <a:p>
            <a:pPr algn="ctr"/>
            <a:r>
              <a:rPr lang="en-US" sz="1400" b="1" dirty="0">
                <a:latin typeface="Verdana" pitchFamily="34" charset="0"/>
              </a:rPr>
              <a:t>defects you are trying to prevent.</a:t>
            </a:r>
          </a:p>
        </p:txBody>
      </p:sp>
    </p:spTree>
    <p:extLst>
      <p:ext uri="{BB962C8B-B14F-4D97-AF65-F5344CB8AC3E}">
        <p14:creationId xmlns:p14="http://schemas.microsoft.com/office/powerpoint/2010/main" val="169867786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PFMEA - Step 6</a:t>
            </a:r>
          </a:p>
        </p:txBody>
      </p:sp>
      <p:sp>
        <p:nvSpPr>
          <p:cNvPr id="6" name="Footer Placeholder 5"/>
          <p:cNvSpPr>
            <a:spLocks noGrp="1"/>
          </p:cNvSpPr>
          <p:nvPr>
            <p:ph type="ftr" sz="quarter" idx="11"/>
          </p:nvPr>
        </p:nvSpPr>
        <p:spPr/>
        <p:txBody>
          <a:bodyPr/>
          <a:lstStyle/>
          <a:p>
            <a:pPr>
              <a:defRPr/>
            </a:pPr>
            <a:r>
              <a:rPr lang="en-US" smtClean="0"/>
              <a:t>Business Confidential &amp; Proprietary Information  Rev: 00</a:t>
            </a:r>
            <a:endParaRPr lang="en-US" dirty="0"/>
          </a:p>
        </p:txBody>
      </p:sp>
      <p:pic>
        <p:nvPicPr>
          <p:cNvPr id="8" name="Picture 11"/>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170630" y="1350712"/>
            <a:ext cx="6458895" cy="3849355"/>
          </a:xfrm>
          <a:prstGeom prst="rect">
            <a:avLst/>
          </a:prstGeom>
          <a:noFill/>
          <a:ln w="254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7" name="Rectangle 3"/>
          <p:cNvSpPr>
            <a:spLocks noChangeArrowheads="1"/>
          </p:cNvSpPr>
          <p:nvPr/>
        </p:nvSpPr>
        <p:spPr bwMode="auto">
          <a:xfrm>
            <a:off x="485775" y="4728790"/>
            <a:ext cx="8229601" cy="1397055"/>
          </a:xfrm>
          <a:prstGeom prst="rect">
            <a:avLst/>
          </a:prstGeom>
          <a:solidFill>
            <a:schemeClr val="bg1"/>
          </a:solidFill>
          <a:ln w="9525">
            <a:noFill/>
            <a:miter lim="800000"/>
            <a:headEnd/>
            <a:tailEnd/>
          </a:ln>
          <a:effectLst/>
        </p:spPr>
        <p:txBody>
          <a:bodyPr/>
          <a:lstStyle/>
          <a:p>
            <a:pPr>
              <a:lnSpc>
                <a:spcPct val="110000"/>
              </a:lnSpc>
              <a:spcBef>
                <a:spcPct val="50000"/>
              </a:spcBef>
              <a:spcAft>
                <a:spcPct val="30000"/>
              </a:spcAft>
              <a:buClr>
                <a:srgbClr val="A50021"/>
              </a:buClr>
              <a:defRPr/>
            </a:pPr>
            <a:r>
              <a:rPr lang="en-US" sz="1300" b="1" dirty="0" smtClean="0">
                <a:solidFill>
                  <a:srgbClr val="232323"/>
                </a:solidFill>
                <a:latin typeface="Verdana" pitchFamily="34" charset="0"/>
                <a:cs typeface="Arial" charset="0"/>
              </a:rPr>
              <a:t>6. The </a:t>
            </a:r>
            <a:r>
              <a:rPr lang="en-US" sz="1300" b="1" dirty="0">
                <a:solidFill>
                  <a:srgbClr val="232323"/>
                </a:solidFill>
                <a:latin typeface="Verdana" pitchFamily="34" charset="0"/>
                <a:cs typeface="Arial" charset="0"/>
              </a:rPr>
              <a:t>RPN is used to prioritize the most critical risks identified in the first half of the </a:t>
            </a:r>
            <a:r>
              <a:rPr lang="en-US" sz="1300" b="1" dirty="0" smtClean="0">
                <a:solidFill>
                  <a:srgbClr val="232323"/>
                </a:solidFill>
                <a:latin typeface="Verdana" pitchFamily="34" charset="0"/>
                <a:cs typeface="Arial" charset="0"/>
              </a:rPr>
              <a:t>FMEA.</a:t>
            </a:r>
          </a:p>
          <a:p>
            <a:pPr>
              <a:lnSpc>
                <a:spcPct val="110000"/>
              </a:lnSpc>
              <a:spcBef>
                <a:spcPct val="50000"/>
              </a:spcBef>
              <a:spcAft>
                <a:spcPct val="30000"/>
              </a:spcAft>
              <a:buClr>
                <a:srgbClr val="A50021"/>
              </a:buClr>
              <a:defRPr/>
            </a:pPr>
            <a:r>
              <a:rPr lang="en-US" sz="1300" b="1" dirty="0" smtClean="0">
                <a:solidFill>
                  <a:srgbClr val="232323"/>
                </a:solidFill>
                <a:latin typeface="Verdana" pitchFamily="34" charset="0"/>
                <a:cs typeface="Arial" charset="0"/>
              </a:rPr>
              <a:t>High </a:t>
            </a:r>
            <a:r>
              <a:rPr lang="en-US" sz="1300" b="1" dirty="0">
                <a:solidFill>
                  <a:srgbClr val="232323"/>
                </a:solidFill>
                <a:latin typeface="Verdana" pitchFamily="34" charset="0"/>
                <a:cs typeface="Arial" charset="0"/>
              </a:rPr>
              <a:t>RPNs </a:t>
            </a:r>
            <a:r>
              <a:rPr lang="en-US" sz="1300" b="1" dirty="0" smtClean="0">
                <a:solidFill>
                  <a:srgbClr val="232323"/>
                </a:solidFill>
                <a:latin typeface="Verdana" pitchFamily="34" charset="0"/>
                <a:cs typeface="Arial" charset="0"/>
              </a:rPr>
              <a:t>are </a:t>
            </a:r>
            <a:r>
              <a:rPr lang="en-US" sz="1300" b="1" dirty="0">
                <a:solidFill>
                  <a:srgbClr val="232323"/>
                </a:solidFill>
                <a:latin typeface="Verdana" pitchFamily="34" charset="0"/>
                <a:cs typeface="Arial" charset="0"/>
              </a:rPr>
              <a:t>flags to take </a:t>
            </a:r>
            <a:r>
              <a:rPr lang="en-US" sz="1300" b="1" dirty="0" smtClean="0">
                <a:solidFill>
                  <a:srgbClr val="232323"/>
                </a:solidFill>
                <a:latin typeface="Verdana" pitchFamily="34" charset="0"/>
                <a:cs typeface="Arial" charset="0"/>
              </a:rPr>
              <a:t>efforts </a:t>
            </a:r>
            <a:r>
              <a:rPr lang="en-US" sz="1300" b="1" dirty="0">
                <a:solidFill>
                  <a:srgbClr val="232323"/>
                </a:solidFill>
                <a:latin typeface="Verdana" pitchFamily="34" charset="0"/>
                <a:cs typeface="Arial" charset="0"/>
              </a:rPr>
              <a:t>to reduce the calculated risk.</a:t>
            </a:r>
          </a:p>
          <a:p>
            <a:pPr>
              <a:lnSpc>
                <a:spcPct val="110000"/>
              </a:lnSpc>
              <a:spcBef>
                <a:spcPct val="50000"/>
              </a:spcBef>
              <a:spcAft>
                <a:spcPct val="30000"/>
              </a:spcAft>
              <a:buClr>
                <a:srgbClr val="A50021"/>
              </a:buClr>
              <a:defRPr/>
            </a:pPr>
            <a:r>
              <a:rPr lang="en-US" sz="1300" b="1" dirty="0" smtClean="0">
                <a:solidFill>
                  <a:srgbClr val="232323"/>
                </a:solidFill>
                <a:latin typeface="Verdana" pitchFamily="34" charset="0"/>
                <a:cs typeface="Arial" charset="0"/>
              </a:rPr>
              <a:t>Regardless of </a:t>
            </a:r>
            <a:r>
              <a:rPr lang="en-US" sz="1300" b="1" dirty="0">
                <a:solidFill>
                  <a:srgbClr val="232323"/>
                </a:solidFill>
                <a:latin typeface="Verdana" pitchFamily="34" charset="0"/>
                <a:cs typeface="Arial" charset="0"/>
              </a:rPr>
              <a:t>RPN, </a:t>
            </a:r>
            <a:r>
              <a:rPr lang="en-US" sz="1300" b="1" dirty="0" smtClean="0">
                <a:latin typeface="Verdana" pitchFamily="34" charset="0"/>
                <a:cs typeface="Arial" charset="0"/>
              </a:rPr>
              <a:t>high severity</a:t>
            </a:r>
            <a:r>
              <a:rPr lang="en-US" sz="1300" b="1" i="1" dirty="0" smtClean="0">
                <a:latin typeface="Verdana" pitchFamily="34" charset="0"/>
                <a:cs typeface="Arial" charset="0"/>
              </a:rPr>
              <a:t> </a:t>
            </a:r>
            <a:r>
              <a:rPr lang="en-US" sz="1300" b="1" dirty="0">
                <a:solidFill>
                  <a:srgbClr val="232323"/>
                </a:solidFill>
                <a:latin typeface="Verdana" pitchFamily="34" charset="0"/>
                <a:cs typeface="Arial" charset="0"/>
              </a:rPr>
              <a:t>scores (9 or 10) should be given special attention.</a:t>
            </a:r>
          </a:p>
        </p:txBody>
      </p:sp>
      <p:grpSp>
        <p:nvGrpSpPr>
          <p:cNvPr id="10" name="Group 10"/>
          <p:cNvGrpSpPr>
            <a:grpSpLocks/>
          </p:cNvGrpSpPr>
          <p:nvPr/>
        </p:nvGrpSpPr>
        <p:grpSpPr bwMode="auto">
          <a:xfrm>
            <a:off x="1515472" y="3772579"/>
            <a:ext cx="5283200" cy="956211"/>
            <a:chOff x="1536" y="1436"/>
            <a:chExt cx="3328" cy="853"/>
          </a:xfrm>
        </p:grpSpPr>
        <p:sp>
          <p:nvSpPr>
            <p:cNvPr id="11" name="AutoShape 6"/>
            <p:cNvSpPr>
              <a:spLocks noChangeArrowheads="1"/>
            </p:cNvSpPr>
            <p:nvPr/>
          </p:nvSpPr>
          <p:spPr bwMode="auto">
            <a:xfrm>
              <a:off x="1536" y="1436"/>
              <a:ext cx="3328" cy="853"/>
            </a:xfrm>
            <a:prstGeom prst="roundRect">
              <a:avLst>
                <a:gd name="adj" fmla="val 16667"/>
              </a:avLst>
            </a:prstGeom>
            <a:solidFill>
              <a:schemeClr val="bg2">
                <a:lumMod val="50000"/>
              </a:schemeClr>
            </a:solidFill>
            <a:ln w="19050">
              <a:solidFill>
                <a:srgbClr val="000000"/>
              </a:solidFill>
              <a:round/>
              <a:headEnd/>
              <a:tailEnd/>
            </a:ln>
            <a:effectLst>
              <a:outerShdw blurRad="50800" dist="50800" dir="5400000" algn="ctr" rotWithShape="0">
                <a:schemeClr val="bg1"/>
              </a:outerShdw>
            </a:effectLst>
          </p:spPr>
          <p:txBody>
            <a:bodyPr wrap="none" anchor="ct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FFFFFF"/>
                  </a:solidFill>
                  <a:effectLst/>
                  <a:uLnTx/>
                  <a:uFillTx/>
                  <a:latin typeface="Verdana" pitchFamily="34" charset="0"/>
                  <a:cs typeface="Arial" charset="0"/>
                </a:rPr>
                <a:t>Calculate the Risk Priority Number </a:t>
              </a:r>
              <a:r>
                <a:rPr kumimoji="0" lang="en-US" sz="1600" b="1" i="0" u="none" strike="noStrike" kern="0" cap="none" spc="0" normalizeH="0" baseline="0" noProof="0" dirty="0" smtClean="0">
                  <a:ln>
                    <a:noFill/>
                  </a:ln>
                  <a:solidFill>
                    <a:srgbClr val="FFFFFF"/>
                  </a:solidFill>
                  <a:effectLst/>
                  <a:uLnTx/>
                  <a:uFillTx/>
                  <a:latin typeface="Verdana" pitchFamily="34" charset="0"/>
                  <a:cs typeface="Arial" charset="0"/>
                </a:rPr>
                <a:t>(RPN)</a:t>
              </a:r>
              <a:r>
                <a:rPr kumimoji="0" lang="en-US" sz="1600" b="1" i="0" u="none" strike="noStrike" kern="0" cap="none" spc="0" normalizeH="0" baseline="0" noProof="0" dirty="0">
                  <a:ln>
                    <a:noFill/>
                  </a:ln>
                  <a:solidFill>
                    <a:srgbClr val="FFFFFF"/>
                  </a:solidFill>
                  <a:effectLst/>
                  <a:uLnTx/>
                  <a:uFillTx/>
                  <a:latin typeface="Verdana" pitchFamily="34" charset="0"/>
                  <a:cs typeface="Arial" charset="0"/>
                </a:rPr>
                <a:t/>
              </a:r>
              <a:br>
                <a:rPr kumimoji="0" lang="en-US" sz="1600" b="1" i="0" u="none" strike="noStrike" kern="0" cap="none" spc="0" normalizeH="0" baseline="0" noProof="0" dirty="0">
                  <a:ln>
                    <a:noFill/>
                  </a:ln>
                  <a:solidFill>
                    <a:srgbClr val="FFFFFF"/>
                  </a:solidFill>
                  <a:effectLst/>
                  <a:uLnTx/>
                  <a:uFillTx/>
                  <a:latin typeface="Verdana" pitchFamily="34" charset="0"/>
                  <a:cs typeface="Arial" charset="0"/>
                </a:rPr>
              </a:br>
              <a:r>
                <a:rPr kumimoji="0" lang="en-US" sz="1800" b="1" i="0" u="none" strike="noStrike" kern="0" cap="none" spc="0" normalizeH="0" baseline="0" noProof="0" dirty="0" smtClean="0">
                  <a:ln>
                    <a:noFill/>
                  </a:ln>
                  <a:solidFill>
                    <a:srgbClr val="FFFFFF"/>
                  </a:solidFill>
                  <a:effectLst>
                    <a:outerShdw blurRad="38100" dist="38100" dir="2700000" algn="tl">
                      <a:srgbClr val="000000"/>
                    </a:outerShdw>
                  </a:effectLst>
                  <a:uLnTx/>
                  <a:uFillTx/>
                  <a:latin typeface="Verdana" pitchFamily="34" charset="0"/>
                  <a:cs typeface="Arial" charset="0"/>
                </a:rPr>
                <a:t>RPN</a:t>
              </a:r>
              <a:r>
                <a:rPr kumimoji="0" lang="en-US" sz="1600" b="1" i="0" u="none" strike="noStrike" kern="0" cap="none" spc="0" normalizeH="0" baseline="0" noProof="0" dirty="0" smtClean="0">
                  <a:ln>
                    <a:noFill/>
                  </a:ln>
                  <a:solidFill>
                    <a:srgbClr val="FFFFFF"/>
                  </a:solidFill>
                  <a:effectLst/>
                  <a:uLnTx/>
                  <a:uFillTx/>
                  <a:latin typeface="Verdana" pitchFamily="34" charset="0"/>
                  <a:cs typeface="Arial" charset="0"/>
                </a:rPr>
                <a:t> </a:t>
              </a:r>
              <a:r>
                <a:rPr kumimoji="0" lang="en-US" sz="1600" b="1" i="0" u="none" strike="noStrike" kern="0" cap="none" spc="0" normalizeH="0" baseline="0" noProof="0" dirty="0">
                  <a:ln>
                    <a:noFill/>
                  </a:ln>
                  <a:solidFill>
                    <a:srgbClr val="FFFFFF"/>
                  </a:solidFill>
                  <a:effectLst/>
                  <a:uLnTx/>
                  <a:uFillTx/>
                  <a:latin typeface="Verdana" pitchFamily="34" charset="0"/>
                  <a:cs typeface="Arial" charset="0"/>
                </a:rPr>
                <a:t>= Severity x Occurrence x Detection </a:t>
              </a:r>
            </a:p>
          </p:txBody>
        </p:sp>
        <p:sp>
          <p:nvSpPr>
            <p:cNvPr id="12" name="AutoShape 7"/>
            <p:cNvSpPr>
              <a:spLocks noChangeArrowheads="1"/>
            </p:cNvSpPr>
            <p:nvPr/>
          </p:nvSpPr>
          <p:spPr bwMode="auto">
            <a:xfrm>
              <a:off x="1584" y="1507"/>
              <a:ext cx="3194" cy="667"/>
            </a:xfrm>
            <a:prstGeom prst="roundRect">
              <a:avLst>
                <a:gd name="adj" fmla="val 16667"/>
              </a:avLst>
            </a:prstGeom>
            <a:noFill/>
            <a:ln w="25400">
              <a:solidFill>
                <a:srgbClr val="FF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smtClean="0">
                <a:ln>
                  <a:noFill/>
                </a:ln>
                <a:solidFill>
                  <a:sysClr val="windowText" lastClr="000000"/>
                </a:solidFill>
                <a:effectLst/>
                <a:uLnTx/>
                <a:uFillTx/>
              </a:endParaRPr>
            </a:p>
          </p:txBody>
        </p:sp>
      </p:grpSp>
      <p:sp>
        <p:nvSpPr>
          <p:cNvPr id="13" name="Flowchart: Connector 12"/>
          <p:cNvSpPr/>
          <p:nvPr/>
        </p:nvSpPr>
        <p:spPr>
          <a:xfrm>
            <a:off x="7372119" y="1240423"/>
            <a:ext cx="305261" cy="311926"/>
          </a:xfrm>
          <a:prstGeom prst="flowChartConnector">
            <a:avLst/>
          </a:prstGeom>
          <a:solidFill>
            <a:schemeClr val="tx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6</a:t>
            </a:r>
            <a:endParaRPr lang="en-US" dirty="0"/>
          </a:p>
        </p:txBody>
      </p:sp>
    </p:spTree>
    <p:extLst>
      <p:ext uri="{BB962C8B-B14F-4D97-AF65-F5344CB8AC3E}">
        <p14:creationId xmlns:p14="http://schemas.microsoft.com/office/powerpoint/2010/main" val="95080586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Analyzing the PFMEA</a:t>
            </a:r>
          </a:p>
        </p:txBody>
      </p:sp>
      <p:sp>
        <p:nvSpPr>
          <p:cNvPr id="6" name="Footer Placeholder 5"/>
          <p:cNvSpPr>
            <a:spLocks noGrp="1"/>
          </p:cNvSpPr>
          <p:nvPr>
            <p:ph type="ftr" sz="quarter" idx="11"/>
          </p:nvPr>
        </p:nvSpPr>
        <p:spPr/>
        <p:txBody>
          <a:bodyPr/>
          <a:lstStyle/>
          <a:p>
            <a:pPr>
              <a:defRPr/>
            </a:pPr>
            <a:r>
              <a:rPr lang="en-US" smtClean="0"/>
              <a:t>Business Confidential &amp; Proprietary Information  Rev: 00</a:t>
            </a:r>
            <a:endParaRPr lang="en-US" dirty="0"/>
          </a:p>
        </p:txBody>
      </p:sp>
      <p:pic>
        <p:nvPicPr>
          <p:cNvPr id="7170"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60350" y="1508300"/>
            <a:ext cx="5126357" cy="3544472"/>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7"/>
          <p:cNvSpPr>
            <a:spLocks noChangeArrowheads="1"/>
          </p:cNvSpPr>
          <p:nvPr/>
        </p:nvSpPr>
        <p:spPr bwMode="auto">
          <a:xfrm flipH="1">
            <a:off x="4445634" y="2514599"/>
            <a:ext cx="185418" cy="2538173"/>
          </a:xfrm>
          <a:prstGeom prst="rect">
            <a:avLst/>
          </a:prstGeom>
          <a:solidFill>
            <a:schemeClr val="bg2">
              <a:alpha val="25098"/>
            </a:schemeClr>
          </a:solidFill>
          <a:ln w="19050">
            <a:solidFill>
              <a:schemeClr val="bg2">
                <a:lumMod val="50000"/>
              </a:schemeClr>
            </a:solidFill>
            <a:miter lim="800000"/>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sysClr val="windowText" lastClr="000000"/>
              </a:solidFill>
              <a:effectLst/>
              <a:uLnTx/>
              <a:uFillTx/>
            </a:endParaRPr>
          </a:p>
        </p:txBody>
      </p:sp>
      <p:grpSp>
        <p:nvGrpSpPr>
          <p:cNvPr id="8" name="Group 15"/>
          <p:cNvGrpSpPr>
            <a:grpSpLocks/>
          </p:cNvGrpSpPr>
          <p:nvPr/>
        </p:nvGrpSpPr>
        <p:grpSpPr bwMode="auto">
          <a:xfrm>
            <a:off x="771525" y="1762919"/>
            <a:ext cx="2676525" cy="801687"/>
            <a:chOff x="672" y="1021"/>
            <a:chExt cx="1721" cy="505"/>
          </a:xfrm>
        </p:grpSpPr>
        <p:sp>
          <p:nvSpPr>
            <p:cNvPr id="9" name="AutoShape 16"/>
            <p:cNvSpPr>
              <a:spLocks noChangeArrowheads="1"/>
            </p:cNvSpPr>
            <p:nvPr/>
          </p:nvSpPr>
          <p:spPr bwMode="auto">
            <a:xfrm>
              <a:off x="672" y="1021"/>
              <a:ext cx="1721" cy="505"/>
            </a:xfrm>
            <a:prstGeom prst="roundRect">
              <a:avLst>
                <a:gd name="adj" fmla="val 16667"/>
              </a:avLst>
            </a:prstGeom>
            <a:solidFill>
              <a:schemeClr val="bg2">
                <a:lumMod val="50000"/>
              </a:schemeClr>
            </a:solidFill>
            <a:ln w="19050">
              <a:solidFill>
                <a:srgbClr val="002163"/>
              </a:solidFill>
              <a:round/>
              <a:headEnd/>
              <a:tailEnd/>
            </a:ln>
            <a:effectLst/>
          </p:spPr>
          <p:txBody>
            <a:bodyPr wrap="none" anchor="ctr"/>
            <a:lstStyle/>
            <a:p>
              <a:pPr marL="0" marR="0" lvl="0" indent="0" defTabSz="914400" eaLnBrk="0" fontAlgn="auto" latinLnBrk="0" hangingPunct="0">
                <a:lnSpc>
                  <a:spcPct val="100000"/>
                </a:lnSpc>
                <a:spcBef>
                  <a:spcPts val="0"/>
                </a:spcBef>
                <a:spcAft>
                  <a:spcPts val="0"/>
                </a:spcAft>
                <a:buClrTx/>
                <a:buSzTx/>
                <a:buFontTx/>
                <a:buNone/>
                <a:tabLst/>
                <a:defRPr/>
              </a:pPr>
              <a:r>
                <a:rPr kumimoji="0" lang="en-US" sz="1300" b="1" i="0" u="none" strike="noStrike" kern="0" cap="none" spc="0" normalizeH="0" baseline="0" noProof="0" dirty="0">
                  <a:ln>
                    <a:noFill/>
                  </a:ln>
                  <a:solidFill>
                    <a:srgbClr val="FFFFFF"/>
                  </a:solidFill>
                  <a:effectLst/>
                  <a:uLnTx/>
                  <a:uFillTx/>
                  <a:latin typeface="Verdana" pitchFamily="34" charset="0"/>
                  <a:cs typeface="Arial" charset="0"/>
                </a:rPr>
                <a:t>Sort by RPN to determine</a:t>
              </a:r>
            </a:p>
            <a:p>
              <a:pPr marL="0" marR="0" lvl="0" indent="0" defTabSz="914400" eaLnBrk="0" fontAlgn="auto" latinLnBrk="0" hangingPunct="0">
                <a:lnSpc>
                  <a:spcPct val="100000"/>
                </a:lnSpc>
                <a:spcBef>
                  <a:spcPts val="0"/>
                </a:spcBef>
                <a:spcAft>
                  <a:spcPts val="0"/>
                </a:spcAft>
                <a:buClrTx/>
                <a:buSzTx/>
                <a:buFontTx/>
                <a:buNone/>
                <a:tabLst/>
                <a:defRPr/>
              </a:pPr>
              <a:r>
                <a:rPr kumimoji="0" lang="en-US" sz="1300" b="1" i="0" u="none" strike="noStrike" kern="0" cap="none" spc="0" normalizeH="0" baseline="0" noProof="0" dirty="0">
                  <a:ln>
                    <a:noFill/>
                  </a:ln>
                  <a:solidFill>
                    <a:srgbClr val="FFFFFF"/>
                  </a:solidFill>
                  <a:effectLst/>
                  <a:uLnTx/>
                  <a:uFillTx/>
                  <a:latin typeface="Verdana" pitchFamily="34" charset="0"/>
                  <a:cs typeface="Arial" charset="0"/>
                </a:rPr>
                <a:t>the most significant </a:t>
              </a:r>
            </a:p>
            <a:p>
              <a:pPr marL="0" marR="0" lvl="0" indent="0" defTabSz="914400" eaLnBrk="0" fontAlgn="auto" latinLnBrk="0" hangingPunct="0">
                <a:lnSpc>
                  <a:spcPct val="100000"/>
                </a:lnSpc>
                <a:spcBef>
                  <a:spcPts val="0"/>
                </a:spcBef>
                <a:spcAft>
                  <a:spcPts val="0"/>
                </a:spcAft>
                <a:buClrTx/>
                <a:buSzTx/>
                <a:buFontTx/>
                <a:buNone/>
                <a:tabLst/>
                <a:defRPr/>
              </a:pPr>
              <a:r>
                <a:rPr kumimoji="0" lang="en-US" sz="1300" b="1" i="0" u="none" strike="noStrike" kern="0" cap="none" spc="0" normalizeH="0" baseline="0" noProof="0" dirty="0">
                  <a:ln>
                    <a:noFill/>
                  </a:ln>
                  <a:solidFill>
                    <a:srgbClr val="FFFFFF"/>
                  </a:solidFill>
                  <a:effectLst/>
                  <a:uLnTx/>
                  <a:uFillTx/>
                  <a:latin typeface="Verdana" pitchFamily="34" charset="0"/>
                  <a:cs typeface="Arial" charset="0"/>
                </a:rPr>
                <a:t>failure modes</a:t>
              </a:r>
            </a:p>
          </p:txBody>
        </p:sp>
        <p:sp>
          <p:nvSpPr>
            <p:cNvPr id="10" name="AutoShape 17"/>
            <p:cNvSpPr>
              <a:spLocks noChangeArrowheads="1"/>
            </p:cNvSpPr>
            <p:nvPr/>
          </p:nvSpPr>
          <p:spPr bwMode="auto">
            <a:xfrm>
              <a:off x="712" y="1057"/>
              <a:ext cx="1641" cy="432"/>
            </a:xfrm>
            <a:prstGeom prst="roundRect">
              <a:avLst>
                <a:gd name="adj" fmla="val 16667"/>
              </a:avLst>
            </a:prstGeom>
            <a:noFill/>
            <a:ln w="25400">
              <a:solidFill>
                <a:srgbClr val="FF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sysClr val="windowText" lastClr="000000"/>
                </a:solidFill>
                <a:effectLst/>
                <a:uLnTx/>
                <a:uFillTx/>
              </a:endParaRPr>
            </a:p>
          </p:txBody>
        </p:sp>
      </p:grpSp>
      <p:sp>
        <p:nvSpPr>
          <p:cNvPr id="11" name="Line 14"/>
          <p:cNvSpPr>
            <a:spLocks noChangeShapeType="1"/>
          </p:cNvSpPr>
          <p:nvPr/>
        </p:nvSpPr>
        <p:spPr bwMode="auto">
          <a:xfrm rot="3862753" flipV="1">
            <a:off x="3578621" y="2077196"/>
            <a:ext cx="663206" cy="663901"/>
          </a:xfrm>
          <a:prstGeom prst="line">
            <a:avLst/>
          </a:prstGeom>
          <a:noFill/>
          <a:ln w="101600">
            <a:solidFill>
              <a:schemeClr val="bg2">
                <a:lumMod val="50000"/>
              </a:schemeClr>
            </a:solidFill>
            <a:round/>
            <a:headEnd/>
            <a:tailEnd type="triangle" w="med" len="med"/>
          </a:ln>
          <a:extLst>
            <a:ext uri="{909E8E84-426E-40DD-AFC4-6F175D3DCCD1}">
              <a14:hiddenFill xmlns:a14="http://schemas.microsoft.com/office/drawing/2010/main">
                <a:noFill/>
              </a14:hiddenFill>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sysClr val="windowText" lastClr="000000"/>
              </a:solidFill>
              <a:effectLst/>
              <a:uLnTx/>
              <a:uFillTx/>
            </a:endParaRPr>
          </a:p>
        </p:txBody>
      </p:sp>
      <p:sp>
        <p:nvSpPr>
          <p:cNvPr id="4" name="Rectangle 3"/>
          <p:cNvSpPr/>
          <p:nvPr/>
        </p:nvSpPr>
        <p:spPr>
          <a:xfrm>
            <a:off x="5472432" y="1595956"/>
            <a:ext cx="3671568" cy="2788456"/>
          </a:xfrm>
          <a:prstGeom prst="rect">
            <a:avLst/>
          </a:prstGeom>
        </p:spPr>
        <p:txBody>
          <a:bodyPr wrap="square">
            <a:spAutoFit/>
          </a:bodyPr>
          <a:lstStyle/>
          <a:p>
            <a:pPr eaLnBrk="0" hangingPunct="0">
              <a:spcBef>
                <a:spcPct val="20000"/>
              </a:spcBef>
              <a:buClr>
                <a:srgbClr val="A50021"/>
              </a:buClr>
            </a:pPr>
            <a:r>
              <a:rPr lang="en-US" dirty="0" smtClean="0">
                <a:latin typeface="Verdana" pitchFamily="34" charset="0"/>
              </a:rPr>
              <a:t>Once </a:t>
            </a:r>
            <a:r>
              <a:rPr lang="en-US" dirty="0">
                <a:latin typeface="Verdana" pitchFamily="34" charset="0"/>
              </a:rPr>
              <a:t>the RPN </a:t>
            </a:r>
            <a:r>
              <a:rPr lang="en-US" dirty="0" smtClean="0">
                <a:latin typeface="Verdana" pitchFamily="34" charset="0"/>
              </a:rPr>
              <a:t>numbers </a:t>
            </a:r>
            <a:r>
              <a:rPr lang="en-US" dirty="0">
                <a:latin typeface="Verdana" pitchFamily="34" charset="0"/>
              </a:rPr>
              <a:t>are determined, they can be used to prioritize the most significant failure modes. </a:t>
            </a:r>
          </a:p>
          <a:p>
            <a:pPr marL="227013" indent="-227013" eaLnBrk="0" hangingPunct="0">
              <a:spcBef>
                <a:spcPct val="20000"/>
              </a:spcBef>
              <a:buClr>
                <a:srgbClr val="A50021"/>
              </a:buClr>
              <a:buFontTx/>
              <a:buChar char="•"/>
            </a:pPr>
            <a:endParaRPr lang="en-US" sz="800" dirty="0">
              <a:latin typeface="Verdana" pitchFamily="34" charset="0"/>
            </a:endParaRPr>
          </a:p>
          <a:p>
            <a:pPr eaLnBrk="0" hangingPunct="0">
              <a:spcBef>
                <a:spcPct val="20000"/>
              </a:spcBef>
              <a:buClr>
                <a:srgbClr val="A50021"/>
              </a:buClr>
            </a:pPr>
            <a:r>
              <a:rPr lang="en-US" dirty="0">
                <a:latin typeface="Verdana" pitchFamily="34" charset="0"/>
              </a:rPr>
              <a:t>Sort the FMEA by the RPN numbers. Graphical and statistical tools can help the team select a “cut-off” RPN for the next steps.</a:t>
            </a:r>
          </a:p>
        </p:txBody>
      </p:sp>
      <p:pic>
        <p:nvPicPr>
          <p:cNvPr id="25"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29274" y="4368274"/>
            <a:ext cx="2925763" cy="1932350"/>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6" name="Rectangle 4"/>
          <p:cNvSpPr>
            <a:spLocks noChangeArrowheads="1"/>
          </p:cNvSpPr>
          <p:nvPr/>
        </p:nvSpPr>
        <p:spPr bwMode="auto">
          <a:xfrm>
            <a:off x="260350" y="5052772"/>
            <a:ext cx="4795837" cy="1191095"/>
          </a:xfrm>
          <a:prstGeom prst="rect">
            <a:avLst/>
          </a:prstGeom>
          <a:noFill/>
          <a:ln w="25400">
            <a:noFill/>
            <a:miter lim="800000"/>
            <a:headEnd/>
            <a:tailEnd/>
          </a:ln>
          <a:effectLst/>
        </p:spPr>
        <p:txBody>
          <a:bodyPr>
            <a:spAutoFit/>
          </a:bodyPr>
          <a:lstStyle/>
          <a:p>
            <a:pPr eaLnBrk="0" hangingPunct="0">
              <a:spcBef>
                <a:spcPct val="10000"/>
              </a:spcBef>
              <a:buClr>
                <a:srgbClr val="A50021"/>
              </a:buClr>
              <a:defRPr/>
            </a:pPr>
            <a:r>
              <a:rPr lang="en-US" sz="1700" b="1" dirty="0">
                <a:latin typeface="Verdana" pitchFamily="34" charset="0"/>
                <a:cs typeface="Arial" charset="0"/>
              </a:rPr>
              <a:t>RPN Thresholds</a:t>
            </a:r>
          </a:p>
          <a:p>
            <a:pPr marL="174625" lvl="1" eaLnBrk="0" hangingPunct="0">
              <a:spcBef>
                <a:spcPct val="10000"/>
              </a:spcBef>
              <a:buClr>
                <a:srgbClr val="A50021"/>
              </a:buClr>
              <a:defRPr/>
            </a:pPr>
            <a:r>
              <a:rPr lang="en-US" sz="1700" dirty="0" smtClean="0">
                <a:latin typeface="Verdana" pitchFamily="34" charset="0"/>
                <a:cs typeface="Arial" charset="0"/>
              </a:rPr>
              <a:t>When </a:t>
            </a:r>
            <a:r>
              <a:rPr lang="en-US" sz="1700" dirty="0">
                <a:latin typeface="Verdana" pitchFamily="34" charset="0"/>
                <a:cs typeface="Arial" charset="0"/>
              </a:rPr>
              <a:t>using an RPN threshold, DO NOT forget to address </a:t>
            </a:r>
            <a:r>
              <a:rPr lang="en-US" sz="1700" dirty="0" smtClean="0">
                <a:latin typeface="Verdana" pitchFamily="34" charset="0"/>
                <a:cs typeface="Arial" charset="0"/>
              </a:rPr>
              <a:t>high scores. </a:t>
            </a:r>
            <a:endParaRPr lang="en-US" sz="1700" dirty="0">
              <a:latin typeface="Verdana" pitchFamily="34" charset="0"/>
              <a:cs typeface="Arial" charset="0"/>
            </a:endParaRPr>
          </a:p>
          <a:p>
            <a:pPr marL="174625" lvl="1" indent="166688" eaLnBrk="0" hangingPunct="0">
              <a:spcBef>
                <a:spcPct val="10000"/>
              </a:spcBef>
              <a:buClr>
                <a:srgbClr val="A50021"/>
              </a:buClr>
              <a:defRPr/>
            </a:pPr>
            <a:endParaRPr lang="en-US" sz="1700" dirty="0">
              <a:latin typeface="Verdana" pitchFamily="34" charset="0"/>
              <a:cs typeface="Arial" charset="0"/>
            </a:endParaRPr>
          </a:p>
        </p:txBody>
      </p:sp>
    </p:spTree>
    <p:extLst>
      <p:ext uri="{BB962C8B-B14F-4D97-AF65-F5344CB8AC3E}">
        <p14:creationId xmlns:p14="http://schemas.microsoft.com/office/powerpoint/2010/main" val="270102741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PFMEA – Remediation Guidelines</a:t>
            </a:r>
          </a:p>
        </p:txBody>
      </p:sp>
      <p:sp>
        <p:nvSpPr>
          <p:cNvPr id="6" name="Footer Placeholder 5"/>
          <p:cNvSpPr>
            <a:spLocks noGrp="1"/>
          </p:cNvSpPr>
          <p:nvPr>
            <p:ph type="ftr" sz="quarter" idx="11"/>
          </p:nvPr>
        </p:nvSpPr>
        <p:spPr/>
        <p:txBody>
          <a:bodyPr/>
          <a:lstStyle/>
          <a:p>
            <a:pPr>
              <a:defRPr/>
            </a:pPr>
            <a:r>
              <a:rPr lang="en-US" smtClean="0"/>
              <a:t>Business Confidential &amp; Proprietary Information  Rev: 00</a:t>
            </a:r>
            <a:endParaRPr lang="en-US" dirty="0"/>
          </a:p>
        </p:txBody>
      </p:sp>
      <p:sp>
        <p:nvSpPr>
          <p:cNvPr id="5" name="Rectangle 3"/>
          <p:cNvSpPr>
            <a:spLocks noGrp="1" noChangeArrowheads="1"/>
          </p:cNvSpPr>
          <p:nvPr>
            <p:ph idx="1"/>
          </p:nvPr>
        </p:nvSpPr>
        <p:spPr>
          <a:xfrm>
            <a:off x="415925" y="1708150"/>
            <a:ext cx="8299450" cy="4054475"/>
          </a:xfrm>
        </p:spPr>
        <p:txBody>
          <a:bodyPr lIns="96838" tIns="47625" rIns="96838" bIns="47625"/>
          <a:lstStyle/>
          <a:p>
            <a:pPr marL="0" indent="0" eaLnBrk="1" hangingPunct="1">
              <a:lnSpc>
                <a:spcPct val="90000"/>
              </a:lnSpc>
              <a:spcBef>
                <a:spcPct val="60000"/>
              </a:spcBef>
              <a:buNone/>
              <a:defRPr/>
            </a:pPr>
            <a:r>
              <a:rPr lang="en-US" sz="1800" b="1" u="sng" dirty="0" smtClean="0">
                <a:solidFill>
                  <a:schemeClr val="bg2">
                    <a:lumMod val="50000"/>
                  </a:schemeClr>
                </a:solidFill>
                <a:effectLst>
                  <a:outerShdw blurRad="38100" dist="38100" dir="2700000" algn="tl">
                    <a:schemeClr val="bg1"/>
                  </a:outerShdw>
                </a:effectLst>
                <a:latin typeface="Verdana" pitchFamily="34" charset="0"/>
                <a:ea typeface="Verdana" pitchFamily="34" charset="0"/>
                <a:cs typeface="Verdana" pitchFamily="34" charset="0"/>
              </a:rPr>
              <a:t>Severity</a:t>
            </a:r>
            <a:r>
              <a:rPr lang="en-US" sz="1800" dirty="0" smtClean="0">
                <a:solidFill>
                  <a:schemeClr val="bg2">
                    <a:lumMod val="50000"/>
                  </a:schemeClr>
                </a:solidFill>
                <a:effectLst>
                  <a:outerShdw blurRad="38100" dist="38100" dir="2700000" algn="tl">
                    <a:srgbClr val="C0C0C0"/>
                  </a:outerShdw>
                </a:effectLst>
                <a:latin typeface="Verdana" pitchFamily="34" charset="0"/>
                <a:ea typeface="Verdana" pitchFamily="34" charset="0"/>
                <a:cs typeface="Verdana" pitchFamily="34" charset="0"/>
              </a:rPr>
              <a:t> </a:t>
            </a:r>
            <a:r>
              <a:rPr lang="en-US" sz="1800" dirty="0" smtClean="0">
                <a:latin typeface="Verdana" pitchFamily="34" charset="0"/>
                <a:ea typeface="Verdana" pitchFamily="34" charset="0"/>
                <a:cs typeface="Verdana" pitchFamily="34" charset="0"/>
              </a:rPr>
              <a:t>– </a:t>
            </a:r>
            <a:r>
              <a:rPr lang="en-US" sz="1800" b="1" dirty="0" smtClean="0">
                <a:latin typeface="Verdana" pitchFamily="34" charset="0"/>
                <a:ea typeface="Verdana" pitchFamily="34" charset="0"/>
                <a:cs typeface="Verdana" pitchFamily="34" charset="0"/>
              </a:rPr>
              <a:t>Can only be improved by a design change to the product or process.</a:t>
            </a:r>
          </a:p>
          <a:p>
            <a:pPr marL="0" indent="0" eaLnBrk="1" hangingPunct="1">
              <a:lnSpc>
                <a:spcPct val="90000"/>
              </a:lnSpc>
              <a:spcBef>
                <a:spcPct val="60000"/>
              </a:spcBef>
              <a:buNone/>
              <a:defRPr/>
            </a:pPr>
            <a:endParaRPr lang="en-US" sz="1800" b="1" dirty="0">
              <a:latin typeface="Verdana" pitchFamily="34" charset="0"/>
              <a:ea typeface="Verdana" pitchFamily="34" charset="0"/>
              <a:cs typeface="Verdana" pitchFamily="34" charset="0"/>
            </a:endParaRPr>
          </a:p>
          <a:p>
            <a:pPr marL="0" indent="0" eaLnBrk="1" hangingPunct="1">
              <a:lnSpc>
                <a:spcPct val="90000"/>
              </a:lnSpc>
              <a:spcBef>
                <a:spcPct val="60000"/>
              </a:spcBef>
              <a:buNone/>
              <a:defRPr/>
            </a:pPr>
            <a:r>
              <a:rPr lang="en-US" sz="1800" b="1" u="sng" dirty="0" smtClean="0">
                <a:solidFill>
                  <a:schemeClr val="bg2">
                    <a:lumMod val="50000"/>
                  </a:schemeClr>
                </a:solidFill>
                <a:effectLst>
                  <a:outerShdw blurRad="38100" dist="38100" dir="2700000" algn="tl">
                    <a:schemeClr val="bg1"/>
                  </a:outerShdw>
                </a:effectLst>
                <a:latin typeface="Verdana" pitchFamily="34" charset="0"/>
                <a:ea typeface="Verdana" pitchFamily="34" charset="0"/>
                <a:cs typeface="Verdana" pitchFamily="34" charset="0"/>
              </a:rPr>
              <a:t>Occurrence</a:t>
            </a:r>
            <a:r>
              <a:rPr lang="en-US" sz="1800" dirty="0" smtClean="0">
                <a:solidFill>
                  <a:srgbClr val="00AE00"/>
                </a:solidFill>
                <a:effectLst>
                  <a:outerShdw blurRad="38100" dist="38100" dir="2700000" algn="tl">
                    <a:srgbClr val="C0C0C0"/>
                  </a:outerShdw>
                </a:effectLst>
                <a:latin typeface="Verdana" pitchFamily="34" charset="0"/>
                <a:ea typeface="Verdana" pitchFamily="34" charset="0"/>
                <a:cs typeface="Verdana" pitchFamily="34" charset="0"/>
              </a:rPr>
              <a:t> </a:t>
            </a:r>
            <a:r>
              <a:rPr lang="en-US" sz="1800" dirty="0" smtClean="0">
                <a:latin typeface="Verdana" pitchFamily="34" charset="0"/>
                <a:ea typeface="Verdana" pitchFamily="34" charset="0"/>
                <a:cs typeface="Verdana" pitchFamily="34" charset="0"/>
              </a:rPr>
              <a:t>– </a:t>
            </a:r>
            <a:r>
              <a:rPr lang="en-US" sz="1800" b="1" dirty="0">
                <a:solidFill>
                  <a:schemeClr val="tx1"/>
                </a:solidFill>
                <a:latin typeface="Verdana" pitchFamily="34" charset="0"/>
                <a:ea typeface="Verdana" pitchFamily="34" charset="0"/>
                <a:cs typeface="Verdana" pitchFamily="34" charset="0"/>
              </a:rPr>
              <a:t>C</a:t>
            </a:r>
            <a:r>
              <a:rPr lang="en-US" sz="1800" b="1" dirty="0" smtClean="0">
                <a:solidFill>
                  <a:schemeClr val="tx1"/>
                </a:solidFill>
                <a:latin typeface="Verdana" pitchFamily="34" charset="0"/>
                <a:ea typeface="Verdana" pitchFamily="34" charset="0"/>
                <a:cs typeface="Verdana" pitchFamily="34" charset="0"/>
              </a:rPr>
              <a:t>an only be reduced by a change which removes or controls a cause.  Examples are redundancy, substituting a more reliable component or function or mistake-proofing.</a:t>
            </a:r>
          </a:p>
          <a:p>
            <a:pPr marL="0" indent="0" eaLnBrk="1" hangingPunct="1">
              <a:lnSpc>
                <a:spcPct val="90000"/>
              </a:lnSpc>
              <a:spcBef>
                <a:spcPct val="60000"/>
              </a:spcBef>
              <a:buNone/>
              <a:defRPr/>
            </a:pPr>
            <a:endParaRPr lang="en-US" sz="1800" b="1" dirty="0" smtClean="0">
              <a:solidFill>
                <a:schemeClr val="tx1"/>
              </a:solidFill>
              <a:latin typeface="Verdana" pitchFamily="34" charset="0"/>
              <a:ea typeface="Verdana" pitchFamily="34" charset="0"/>
              <a:cs typeface="Verdana" pitchFamily="34" charset="0"/>
            </a:endParaRPr>
          </a:p>
          <a:p>
            <a:pPr marL="0" indent="0" eaLnBrk="1" hangingPunct="1">
              <a:lnSpc>
                <a:spcPct val="90000"/>
              </a:lnSpc>
              <a:spcBef>
                <a:spcPct val="60000"/>
              </a:spcBef>
              <a:buNone/>
              <a:defRPr/>
            </a:pPr>
            <a:r>
              <a:rPr lang="en-US" sz="1800" b="1" u="sng" dirty="0" smtClean="0">
                <a:solidFill>
                  <a:schemeClr val="bg2">
                    <a:lumMod val="50000"/>
                  </a:schemeClr>
                </a:solidFill>
                <a:effectLst>
                  <a:outerShdw blurRad="38100" dist="38100" dir="2700000" algn="tl">
                    <a:schemeClr val="bg1"/>
                  </a:outerShdw>
                </a:effectLst>
                <a:latin typeface="Verdana" pitchFamily="34" charset="0"/>
                <a:ea typeface="Verdana" pitchFamily="34" charset="0"/>
                <a:cs typeface="Verdana" pitchFamily="34" charset="0"/>
              </a:rPr>
              <a:t>Detection</a:t>
            </a:r>
            <a:r>
              <a:rPr lang="en-US" sz="1800" b="1" dirty="0" smtClean="0">
                <a:solidFill>
                  <a:srgbClr val="A50021"/>
                </a:solidFill>
                <a:latin typeface="Verdana" pitchFamily="34" charset="0"/>
                <a:ea typeface="Verdana" pitchFamily="34" charset="0"/>
                <a:cs typeface="Verdana" pitchFamily="34" charset="0"/>
              </a:rPr>
              <a:t> </a:t>
            </a:r>
            <a:r>
              <a:rPr lang="en-US" sz="1800" b="1" dirty="0" smtClean="0">
                <a:solidFill>
                  <a:schemeClr val="tx1"/>
                </a:solidFill>
                <a:latin typeface="Verdana" pitchFamily="34" charset="0"/>
                <a:ea typeface="Verdana" pitchFamily="34" charset="0"/>
                <a:cs typeface="Verdana" pitchFamily="34" charset="0"/>
              </a:rPr>
              <a:t>–</a:t>
            </a:r>
            <a:r>
              <a:rPr lang="en-US" sz="1800" dirty="0" smtClean="0">
                <a:latin typeface="Verdana" pitchFamily="34" charset="0"/>
                <a:ea typeface="Verdana" pitchFamily="34" charset="0"/>
                <a:cs typeface="Verdana" pitchFamily="34" charset="0"/>
              </a:rPr>
              <a:t> </a:t>
            </a:r>
            <a:r>
              <a:rPr lang="en-US" sz="1800" b="1" dirty="0">
                <a:latin typeface="Verdana" pitchFamily="34" charset="0"/>
                <a:ea typeface="Verdana" pitchFamily="34" charset="0"/>
                <a:cs typeface="Verdana" pitchFamily="34" charset="0"/>
              </a:rPr>
              <a:t>C</a:t>
            </a:r>
            <a:r>
              <a:rPr lang="en-US" sz="1800" b="1" dirty="0" smtClean="0">
                <a:latin typeface="Verdana" pitchFamily="34" charset="0"/>
                <a:ea typeface="Verdana" pitchFamily="34" charset="0"/>
                <a:cs typeface="Verdana" pitchFamily="34" charset="0"/>
              </a:rPr>
              <a:t>an</a:t>
            </a:r>
            <a:r>
              <a:rPr lang="en-US" sz="1800" dirty="0" smtClean="0">
                <a:latin typeface="Verdana" pitchFamily="34" charset="0"/>
                <a:ea typeface="Verdana" pitchFamily="34" charset="0"/>
                <a:cs typeface="Verdana" pitchFamily="34" charset="0"/>
              </a:rPr>
              <a:t> </a:t>
            </a:r>
            <a:r>
              <a:rPr lang="en-US" sz="1800" b="1" dirty="0" smtClean="0">
                <a:solidFill>
                  <a:schemeClr val="tx1"/>
                </a:solidFill>
                <a:latin typeface="Verdana" pitchFamily="34" charset="0"/>
                <a:ea typeface="Verdana" pitchFamily="34" charset="0"/>
                <a:cs typeface="Verdana" pitchFamily="34" charset="0"/>
              </a:rPr>
              <a:t>be reduced by improving detection.  Examples are mistake-proofing, simplification and statistically sound monitoring.</a:t>
            </a:r>
          </a:p>
          <a:p>
            <a:pPr marL="0" indent="0" eaLnBrk="1" hangingPunct="1">
              <a:lnSpc>
                <a:spcPct val="90000"/>
              </a:lnSpc>
              <a:spcBef>
                <a:spcPct val="60000"/>
              </a:spcBef>
              <a:buNone/>
              <a:defRPr/>
            </a:pPr>
            <a:endParaRPr lang="en-US" sz="1800" b="1" dirty="0" smtClean="0">
              <a:effectLst>
                <a:outerShdw blurRad="38100" dist="38100" dir="2700000" algn="tl">
                  <a:srgbClr val="C0C0C0"/>
                </a:outerShdw>
              </a:effectLst>
            </a:endParaRPr>
          </a:p>
        </p:txBody>
      </p:sp>
    </p:spTree>
    <p:extLst>
      <p:ext uri="{BB962C8B-B14F-4D97-AF65-F5344CB8AC3E}">
        <p14:creationId xmlns:p14="http://schemas.microsoft.com/office/powerpoint/2010/main" val="391782973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PFMEA </a:t>
            </a:r>
            <a:r>
              <a:rPr lang="en-US" dirty="0"/>
              <a:t>– Step 7</a:t>
            </a:r>
          </a:p>
        </p:txBody>
      </p:sp>
      <p:sp>
        <p:nvSpPr>
          <p:cNvPr id="6" name="Footer Placeholder 5"/>
          <p:cNvSpPr>
            <a:spLocks noGrp="1"/>
          </p:cNvSpPr>
          <p:nvPr>
            <p:ph type="ftr" sz="quarter" idx="11"/>
          </p:nvPr>
        </p:nvSpPr>
        <p:spPr/>
        <p:txBody>
          <a:bodyPr/>
          <a:lstStyle/>
          <a:p>
            <a:pPr>
              <a:defRPr/>
            </a:pPr>
            <a:r>
              <a:rPr lang="en-US" smtClean="0"/>
              <a:t>Business Confidential &amp; Proprietary Information  Rev: 00</a:t>
            </a:r>
            <a:endParaRPr lang="en-US" dirty="0"/>
          </a:p>
        </p:txBody>
      </p:sp>
      <p:sp>
        <p:nvSpPr>
          <p:cNvPr id="5" name="Rectangle 2"/>
          <p:cNvSpPr>
            <a:spLocks noGrp="1" noChangeArrowheads="1"/>
          </p:cNvSpPr>
          <p:nvPr>
            <p:ph idx="1"/>
          </p:nvPr>
        </p:nvSpPr>
        <p:spPr>
          <a:xfrm>
            <a:off x="500062" y="1355726"/>
            <a:ext cx="8201025" cy="422220"/>
          </a:xfrm>
          <a:noFill/>
        </p:spPr>
        <p:txBody>
          <a:bodyPr lIns="91440"/>
          <a:lstStyle/>
          <a:p>
            <a:pPr marL="0" indent="0" eaLnBrk="1" hangingPunct="1">
              <a:lnSpc>
                <a:spcPct val="100000"/>
              </a:lnSpc>
              <a:buClr>
                <a:srgbClr val="A50021"/>
              </a:buClr>
              <a:buNone/>
            </a:pPr>
            <a:r>
              <a:rPr lang="en-US" sz="1800" b="1" dirty="0" smtClean="0"/>
              <a:t>Determine </a:t>
            </a:r>
            <a:r>
              <a:rPr lang="en-US" sz="1800" b="1" u="sng" dirty="0" smtClean="0"/>
              <a:t>Actions Recommended</a:t>
            </a:r>
            <a:r>
              <a:rPr lang="en-US" sz="1800" b="1" dirty="0" smtClean="0"/>
              <a:t> to reduce High RPNs</a:t>
            </a:r>
          </a:p>
        </p:txBody>
      </p:sp>
      <p:pic>
        <p:nvPicPr>
          <p:cNvPr id="7" name="Picture 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5926" y="1762016"/>
            <a:ext cx="8001000" cy="430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sp>
        <p:nvSpPr>
          <p:cNvPr id="17" name="Rectangle 16"/>
          <p:cNvSpPr>
            <a:spLocks noChangeArrowheads="1"/>
          </p:cNvSpPr>
          <p:nvPr/>
        </p:nvSpPr>
        <p:spPr bwMode="auto">
          <a:xfrm>
            <a:off x="3810000" y="2676524"/>
            <a:ext cx="1400176" cy="2987675"/>
          </a:xfrm>
          <a:prstGeom prst="rect">
            <a:avLst/>
          </a:prstGeom>
          <a:solidFill>
            <a:srgbClr val="99CCFF">
              <a:alpha val="20000"/>
            </a:srgbClr>
          </a:solidFill>
          <a:ln w="25400">
            <a:solidFill>
              <a:srgbClr val="002163"/>
            </a:solidFill>
            <a:miter lim="800000"/>
            <a:headEnd/>
            <a:tailEnd/>
          </a:ln>
        </p:spPr>
        <p:txBody>
          <a:bodyPr wrap="none" anchor="ctr"/>
          <a:lstStyle/>
          <a:p>
            <a:endParaRPr lang="en-US" dirty="0"/>
          </a:p>
        </p:txBody>
      </p:sp>
      <p:sp>
        <p:nvSpPr>
          <p:cNvPr id="18" name="Rectangle 17"/>
          <p:cNvSpPr/>
          <p:nvPr/>
        </p:nvSpPr>
        <p:spPr>
          <a:xfrm>
            <a:off x="152400" y="6086366"/>
            <a:ext cx="8324850" cy="292388"/>
          </a:xfrm>
          <a:prstGeom prst="rect">
            <a:avLst/>
          </a:prstGeom>
        </p:spPr>
        <p:txBody>
          <a:bodyPr wrap="square">
            <a:spAutoFit/>
          </a:bodyPr>
          <a:lstStyle/>
          <a:p>
            <a:pPr lvl="0" defTabSz="914400">
              <a:spcBef>
                <a:spcPct val="20000"/>
              </a:spcBef>
              <a:spcAft>
                <a:spcPct val="30000"/>
              </a:spcAft>
              <a:buClr>
                <a:srgbClr val="A50021"/>
              </a:buClr>
            </a:pPr>
            <a:r>
              <a:rPr lang="en-US" sz="1300" b="1" kern="0" dirty="0">
                <a:solidFill>
                  <a:srgbClr val="232323"/>
                </a:solidFill>
                <a:latin typeface="Verdana"/>
                <a:ea typeface="+mn-ea"/>
                <a:cs typeface="Arial"/>
              </a:rPr>
              <a:t>7</a:t>
            </a:r>
            <a:r>
              <a:rPr lang="en-US" sz="1300" b="1" kern="0" dirty="0" smtClean="0">
                <a:solidFill>
                  <a:srgbClr val="232323"/>
                </a:solidFill>
                <a:latin typeface="Verdana"/>
                <a:ea typeface="+mn-ea"/>
                <a:cs typeface="Arial"/>
              </a:rPr>
              <a:t>. </a:t>
            </a:r>
            <a:r>
              <a:rPr lang="en-US" sz="1300" b="1" kern="0" dirty="0">
                <a:solidFill>
                  <a:srgbClr val="232323"/>
                </a:solidFill>
                <a:latin typeface="Verdana"/>
                <a:ea typeface="+mn-ea"/>
                <a:cs typeface="Arial"/>
              </a:rPr>
              <a:t>T</a:t>
            </a:r>
            <a:r>
              <a:rPr lang="en-US" sz="1300" b="1" kern="0" dirty="0" smtClean="0">
                <a:solidFill>
                  <a:srgbClr val="232323"/>
                </a:solidFill>
                <a:latin typeface="Verdana"/>
                <a:ea typeface="+mn-ea"/>
                <a:cs typeface="Arial"/>
              </a:rPr>
              <a:t>he higher RPN’s need to be reviewed for determined actions. </a:t>
            </a:r>
            <a:endParaRPr lang="en-US" sz="1600" b="1" kern="0" dirty="0">
              <a:solidFill>
                <a:srgbClr val="232323"/>
              </a:solidFill>
              <a:latin typeface="Verdana"/>
              <a:ea typeface="+mn-ea"/>
              <a:cs typeface="Arial"/>
            </a:endParaRPr>
          </a:p>
        </p:txBody>
      </p:sp>
      <p:sp>
        <p:nvSpPr>
          <p:cNvPr id="21" name="Flowchart: Connector 20"/>
          <p:cNvSpPr/>
          <p:nvPr/>
        </p:nvSpPr>
        <p:spPr>
          <a:xfrm>
            <a:off x="4628689" y="1710825"/>
            <a:ext cx="305261" cy="311926"/>
          </a:xfrm>
          <a:prstGeom prst="flowChartConnector">
            <a:avLst/>
          </a:prstGeom>
          <a:solidFill>
            <a:schemeClr val="tx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7</a:t>
            </a:r>
            <a:endParaRPr lang="en-US" dirty="0"/>
          </a:p>
        </p:txBody>
      </p:sp>
    </p:spTree>
    <p:extLst>
      <p:ext uri="{BB962C8B-B14F-4D97-AF65-F5344CB8AC3E}">
        <p14:creationId xmlns:p14="http://schemas.microsoft.com/office/powerpoint/2010/main" val="137923459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Purpose of PPAP</a:t>
            </a:r>
          </a:p>
        </p:txBody>
      </p:sp>
      <p:sp>
        <p:nvSpPr>
          <p:cNvPr id="6" name="Footer Placeholder 5"/>
          <p:cNvSpPr>
            <a:spLocks noGrp="1"/>
          </p:cNvSpPr>
          <p:nvPr>
            <p:ph type="ftr" sz="quarter" idx="11"/>
          </p:nvPr>
        </p:nvSpPr>
        <p:spPr/>
        <p:txBody>
          <a:bodyPr/>
          <a:lstStyle/>
          <a:p>
            <a:pPr>
              <a:defRPr/>
            </a:pPr>
            <a:r>
              <a:rPr lang="en-US" smtClean="0"/>
              <a:t>Business Confidential &amp; Proprietary Information  Rev: 00</a:t>
            </a:r>
            <a:endParaRPr lang="en-US" dirty="0"/>
          </a:p>
        </p:txBody>
      </p:sp>
      <p:sp>
        <p:nvSpPr>
          <p:cNvPr id="5" name="Content Placeholder 2"/>
          <p:cNvSpPr>
            <a:spLocks noGrp="1"/>
          </p:cNvSpPr>
          <p:nvPr>
            <p:ph idx="1"/>
          </p:nvPr>
        </p:nvSpPr>
        <p:spPr>
          <a:xfrm>
            <a:off x="415926" y="1698171"/>
            <a:ext cx="8299451" cy="4054927"/>
          </a:xfrm>
        </p:spPr>
        <p:txBody>
          <a:bodyPr/>
          <a:lstStyle/>
          <a:p>
            <a:pPr marL="0" indent="0" eaLnBrk="1" hangingPunct="1">
              <a:buClr>
                <a:srgbClr val="A50021"/>
              </a:buClr>
              <a:buNone/>
            </a:pPr>
            <a:r>
              <a:rPr lang="en-US" b="1" dirty="0">
                <a:solidFill>
                  <a:schemeClr val="tx1"/>
                </a:solidFill>
                <a:latin typeface="Trebuchet MS" pitchFamily="34" charset="0"/>
                <a:ea typeface="Verdana" pitchFamily="34" charset="0"/>
                <a:cs typeface="Verdana" pitchFamily="34" charset="0"/>
              </a:rPr>
              <a:t>Provide evidence that all </a:t>
            </a:r>
            <a:r>
              <a:rPr lang="en-US" b="1" dirty="0" smtClean="0">
                <a:solidFill>
                  <a:schemeClr val="tx1"/>
                </a:solidFill>
                <a:latin typeface="Trebuchet MS" pitchFamily="34" charset="0"/>
                <a:ea typeface="Verdana" pitchFamily="34" charset="0"/>
                <a:cs typeface="Verdana" pitchFamily="34" charset="0"/>
              </a:rPr>
              <a:t>customer </a:t>
            </a:r>
            <a:r>
              <a:rPr lang="en-US" b="1" dirty="0">
                <a:solidFill>
                  <a:schemeClr val="tx1"/>
                </a:solidFill>
                <a:latin typeface="Trebuchet MS" pitchFamily="34" charset="0"/>
                <a:ea typeface="Verdana" pitchFamily="34" charset="0"/>
                <a:cs typeface="Verdana" pitchFamily="34" charset="0"/>
              </a:rPr>
              <a:t>engineering design record and specification requirements are properly understood by the </a:t>
            </a:r>
            <a:r>
              <a:rPr lang="en-US" b="1" dirty="0" smtClean="0">
                <a:solidFill>
                  <a:schemeClr val="tx1"/>
                </a:solidFill>
                <a:latin typeface="Trebuchet MS" pitchFamily="34" charset="0"/>
                <a:ea typeface="Verdana" pitchFamily="34" charset="0"/>
                <a:cs typeface="Verdana" pitchFamily="34" charset="0"/>
              </a:rPr>
              <a:t>organization.</a:t>
            </a:r>
            <a:endParaRPr lang="en-US" b="1" dirty="0">
              <a:solidFill>
                <a:schemeClr val="tx1"/>
              </a:solidFill>
              <a:latin typeface="Trebuchet MS" pitchFamily="34" charset="0"/>
              <a:ea typeface="Verdana" pitchFamily="34" charset="0"/>
              <a:cs typeface="Verdana" pitchFamily="34" charset="0"/>
            </a:endParaRPr>
          </a:p>
          <a:p>
            <a:pPr marL="0" indent="0" eaLnBrk="1" hangingPunct="1">
              <a:buClr>
                <a:srgbClr val="A50021"/>
              </a:buClr>
              <a:buNone/>
            </a:pPr>
            <a:r>
              <a:rPr lang="en-US" b="1" dirty="0">
                <a:solidFill>
                  <a:schemeClr val="tx1"/>
                </a:solidFill>
                <a:latin typeface="Trebuchet MS" pitchFamily="34" charset="0"/>
                <a:ea typeface="Verdana" pitchFamily="34" charset="0"/>
                <a:cs typeface="Verdana" pitchFamily="34" charset="0"/>
              </a:rPr>
              <a:t>To demonstrate that the manufacturing process has the potential to produce product that consistently meets </a:t>
            </a:r>
            <a:r>
              <a:rPr lang="en-US" b="1" dirty="0" smtClean="0">
                <a:solidFill>
                  <a:schemeClr val="tx1"/>
                </a:solidFill>
                <a:latin typeface="Trebuchet MS" pitchFamily="34" charset="0"/>
                <a:ea typeface="Verdana" pitchFamily="34" charset="0"/>
                <a:cs typeface="Verdana" pitchFamily="34" charset="0"/>
              </a:rPr>
              <a:t>ALL </a:t>
            </a:r>
            <a:r>
              <a:rPr lang="en-US" b="1" dirty="0">
                <a:solidFill>
                  <a:schemeClr val="tx1"/>
                </a:solidFill>
                <a:latin typeface="Trebuchet MS" pitchFamily="34" charset="0"/>
                <a:ea typeface="Verdana" pitchFamily="34" charset="0"/>
                <a:cs typeface="Verdana" pitchFamily="34" charset="0"/>
              </a:rPr>
              <a:t>requirements during an </a:t>
            </a:r>
            <a:r>
              <a:rPr lang="en-US" b="1" u="sng" dirty="0">
                <a:solidFill>
                  <a:schemeClr val="tx1"/>
                </a:solidFill>
                <a:latin typeface="Trebuchet MS" pitchFamily="34" charset="0"/>
                <a:ea typeface="Verdana" pitchFamily="34" charset="0"/>
                <a:cs typeface="Verdana" pitchFamily="34" charset="0"/>
              </a:rPr>
              <a:t>actual production run</a:t>
            </a:r>
            <a:r>
              <a:rPr lang="en-US" b="1" dirty="0">
                <a:solidFill>
                  <a:schemeClr val="tx1"/>
                </a:solidFill>
                <a:latin typeface="Trebuchet MS" pitchFamily="34" charset="0"/>
                <a:ea typeface="Verdana" pitchFamily="34" charset="0"/>
                <a:cs typeface="Verdana" pitchFamily="34" charset="0"/>
              </a:rPr>
              <a:t> at the quoted production </a:t>
            </a:r>
            <a:r>
              <a:rPr lang="en-US" b="1" dirty="0" smtClean="0">
                <a:solidFill>
                  <a:schemeClr val="tx1"/>
                </a:solidFill>
                <a:latin typeface="Trebuchet MS" pitchFamily="34" charset="0"/>
                <a:ea typeface="Verdana" pitchFamily="34" charset="0"/>
                <a:cs typeface="Verdana" pitchFamily="34" charset="0"/>
              </a:rPr>
              <a:t>rate.</a:t>
            </a:r>
            <a:endParaRPr lang="en-US" b="1" dirty="0">
              <a:solidFill>
                <a:schemeClr val="tx1"/>
              </a:solidFill>
              <a:latin typeface="Trebuchet MS" pitchFamily="34" charset="0"/>
              <a:ea typeface="Verdana" pitchFamily="34" charset="0"/>
              <a:cs typeface="Verdana" pitchFamily="34" charset="0"/>
            </a:endParaRPr>
          </a:p>
          <a:p>
            <a:endParaRPr lang="en-US" dirty="0" smtClean="0"/>
          </a:p>
          <a:p>
            <a:pPr marL="0" indent="0">
              <a:buNone/>
            </a:pPr>
            <a:endParaRPr lang="en-US" dirty="0"/>
          </a:p>
        </p:txBody>
      </p:sp>
      <p:grpSp>
        <p:nvGrpSpPr>
          <p:cNvPr id="7" name="Group 4"/>
          <p:cNvGrpSpPr>
            <a:grpSpLocks/>
          </p:cNvGrpSpPr>
          <p:nvPr/>
        </p:nvGrpSpPr>
        <p:grpSpPr bwMode="auto">
          <a:xfrm>
            <a:off x="1818351" y="4640080"/>
            <a:ext cx="5486400" cy="762000"/>
            <a:chOff x="1200" y="3360"/>
            <a:chExt cx="3456" cy="480"/>
          </a:xfrm>
        </p:grpSpPr>
        <p:sp>
          <p:nvSpPr>
            <p:cNvPr id="8" name="AutoShape 5"/>
            <p:cNvSpPr>
              <a:spLocks noChangeArrowheads="1"/>
            </p:cNvSpPr>
            <p:nvPr/>
          </p:nvSpPr>
          <p:spPr bwMode="gray">
            <a:xfrm>
              <a:off x="1200" y="3360"/>
              <a:ext cx="3456" cy="480"/>
            </a:xfrm>
            <a:prstGeom prst="roundRect">
              <a:avLst>
                <a:gd name="adj" fmla="val 16667"/>
              </a:avLst>
            </a:prstGeom>
            <a:solidFill>
              <a:schemeClr val="bg2">
                <a:lumMod val="50000"/>
              </a:schemeClr>
            </a:solidFill>
            <a:ln w="9525">
              <a:noFill/>
              <a:round/>
              <a:headEnd/>
              <a:tailEnd/>
            </a:ln>
            <a:effectLst>
              <a:outerShdw dist="81320" dir="2319588" algn="ctr" rotWithShape="0">
                <a:schemeClr val="bg1">
                  <a:alpha val="50000"/>
                </a:schemeClr>
              </a:outerShdw>
            </a:effectLst>
          </p:spPr>
          <p:txBody>
            <a:bodyPr wrap="none"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rgbClr val="FFFFFF"/>
                </a:solidFill>
                <a:effectLst/>
                <a:uLnTx/>
                <a:uFillTx/>
                <a:latin typeface="Verdana" pitchFamily="34" charset="0"/>
                <a:cs typeface="Arial" charset="0"/>
              </a:endParaRPr>
            </a:p>
          </p:txBody>
        </p:sp>
        <p:sp>
          <p:nvSpPr>
            <p:cNvPr id="9" name="Rectangle 6"/>
            <p:cNvSpPr>
              <a:spLocks noChangeArrowheads="1"/>
            </p:cNvSpPr>
            <p:nvPr/>
          </p:nvSpPr>
          <p:spPr bwMode="gray">
            <a:xfrm>
              <a:off x="1287" y="3427"/>
              <a:ext cx="3321" cy="3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ctr" defTabSz="914400" eaLnBrk="1" fontAlgn="auto" latinLnBrk="0" hangingPunct="1">
                <a:lnSpc>
                  <a:spcPct val="85000"/>
                </a:lnSpc>
                <a:spcBef>
                  <a:spcPct val="50000"/>
                </a:spcBef>
                <a:spcAft>
                  <a:spcPts val="0"/>
                </a:spcAft>
                <a:buClr>
                  <a:srgbClr val="1F3F5F"/>
                </a:buClr>
                <a:buSzTx/>
                <a:buFontTx/>
                <a:buNone/>
                <a:tabLst/>
                <a:defRPr/>
              </a:pPr>
              <a:r>
                <a:rPr kumimoji="0" lang="en-US" sz="1800" b="1" i="0" u="none" strike="noStrike" kern="0" cap="none" spc="0" normalizeH="0" baseline="0" noProof="0" dirty="0" smtClean="0">
                  <a:ln>
                    <a:noFill/>
                  </a:ln>
                  <a:solidFill>
                    <a:srgbClr val="FFFFFF"/>
                  </a:solidFill>
                  <a:effectLst/>
                  <a:uLnTx/>
                  <a:uFillTx/>
                  <a:latin typeface="Verdana" pitchFamily="34" charset="0"/>
                </a:rPr>
                <a:t>PPAP manages change and ensures product conformance!</a:t>
              </a:r>
            </a:p>
          </p:txBody>
        </p:sp>
      </p:grpSp>
    </p:spTree>
    <p:extLst>
      <p:ext uri="{BB962C8B-B14F-4D97-AF65-F5344CB8AC3E}">
        <p14:creationId xmlns:p14="http://schemas.microsoft.com/office/powerpoint/2010/main" val="190127572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4"/>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855742" y="1368175"/>
            <a:ext cx="7191216" cy="3416177"/>
          </a:xfrm>
          <a:prstGeom prst="rect">
            <a:avLst/>
          </a:prstGeom>
          <a:noFill/>
          <a:ln w="254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a:t>FMEA – Steps </a:t>
            </a:r>
            <a:r>
              <a:rPr lang="en-US" dirty="0" smtClean="0"/>
              <a:t>8,9 and 10</a:t>
            </a:r>
            <a:endParaRPr lang="en-US" dirty="0"/>
          </a:p>
        </p:txBody>
      </p:sp>
      <p:sp>
        <p:nvSpPr>
          <p:cNvPr id="6" name="Footer Placeholder 5"/>
          <p:cNvSpPr>
            <a:spLocks noGrp="1"/>
          </p:cNvSpPr>
          <p:nvPr>
            <p:ph type="ftr" sz="quarter" idx="11"/>
          </p:nvPr>
        </p:nvSpPr>
        <p:spPr/>
        <p:txBody>
          <a:bodyPr/>
          <a:lstStyle/>
          <a:p>
            <a:pPr>
              <a:defRPr/>
            </a:pPr>
            <a:r>
              <a:rPr lang="en-US" smtClean="0"/>
              <a:t>Business Confidential &amp; Proprietary Information  Rev: 00</a:t>
            </a:r>
            <a:endParaRPr lang="en-US" dirty="0"/>
          </a:p>
        </p:txBody>
      </p:sp>
      <p:sp>
        <p:nvSpPr>
          <p:cNvPr id="9" name="Rectangle 11"/>
          <p:cNvSpPr>
            <a:spLocks noChangeArrowheads="1"/>
          </p:cNvSpPr>
          <p:nvPr/>
        </p:nvSpPr>
        <p:spPr bwMode="auto">
          <a:xfrm>
            <a:off x="5153024" y="2085974"/>
            <a:ext cx="933449" cy="2441576"/>
          </a:xfrm>
          <a:prstGeom prst="rect">
            <a:avLst/>
          </a:prstGeom>
          <a:solidFill>
            <a:srgbClr val="99CCFF">
              <a:alpha val="20000"/>
            </a:srgbClr>
          </a:solidFill>
          <a:ln w="28575">
            <a:solidFill>
              <a:srgbClr val="002163"/>
            </a:solidFill>
            <a:miter lim="800000"/>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sysClr val="windowText" lastClr="000000"/>
              </a:solidFill>
              <a:effectLst/>
              <a:uLnTx/>
              <a:uFillTx/>
            </a:endParaRPr>
          </a:p>
        </p:txBody>
      </p:sp>
      <p:sp>
        <p:nvSpPr>
          <p:cNvPr id="10" name="Rectangle 11"/>
          <p:cNvSpPr>
            <a:spLocks noChangeArrowheads="1"/>
          </p:cNvSpPr>
          <p:nvPr/>
        </p:nvSpPr>
        <p:spPr bwMode="auto">
          <a:xfrm>
            <a:off x="6086474" y="2085975"/>
            <a:ext cx="1028701" cy="2441575"/>
          </a:xfrm>
          <a:prstGeom prst="rect">
            <a:avLst/>
          </a:prstGeom>
          <a:solidFill>
            <a:srgbClr val="99CCFF">
              <a:alpha val="20000"/>
            </a:srgbClr>
          </a:solidFill>
          <a:ln w="28575">
            <a:solidFill>
              <a:srgbClr val="002163"/>
            </a:solidFill>
            <a:miter lim="800000"/>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sysClr val="windowText" lastClr="000000"/>
              </a:solidFill>
              <a:effectLst/>
              <a:uLnTx/>
              <a:uFillTx/>
            </a:endParaRPr>
          </a:p>
        </p:txBody>
      </p:sp>
      <p:sp>
        <p:nvSpPr>
          <p:cNvPr id="11" name="Flowchart: Connector 10"/>
          <p:cNvSpPr/>
          <p:nvPr/>
        </p:nvSpPr>
        <p:spPr>
          <a:xfrm>
            <a:off x="5495464" y="1301250"/>
            <a:ext cx="305261" cy="311926"/>
          </a:xfrm>
          <a:prstGeom prst="flowChartConnector">
            <a:avLst/>
          </a:prstGeom>
          <a:solidFill>
            <a:schemeClr val="tx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8</a:t>
            </a:r>
          </a:p>
        </p:txBody>
      </p:sp>
      <p:sp>
        <p:nvSpPr>
          <p:cNvPr id="12" name="Flowchart: Connector 11"/>
          <p:cNvSpPr/>
          <p:nvPr/>
        </p:nvSpPr>
        <p:spPr>
          <a:xfrm>
            <a:off x="6347949" y="1453568"/>
            <a:ext cx="290975" cy="291268"/>
          </a:xfrm>
          <a:prstGeom prst="flowChartConnector">
            <a:avLst/>
          </a:prstGeom>
          <a:solidFill>
            <a:schemeClr val="tx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9</a:t>
            </a:r>
          </a:p>
        </p:txBody>
      </p:sp>
      <p:sp>
        <p:nvSpPr>
          <p:cNvPr id="14" name="Rectangle 17"/>
          <p:cNvSpPr>
            <a:spLocks noChangeArrowheads="1"/>
          </p:cNvSpPr>
          <p:nvPr/>
        </p:nvSpPr>
        <p:spPr bwMode="auto">
          <a:xfrm>
            <a:off x="7810500" y="2155825"/>
            <a:ext cx="236458" cy="2438400"/>
          </a:xfrm>
          <a:prstGeom prst="rect">
            <a:avLst/>
          </a:prstGeom>
          <a:solidFill>
            <a:srgbClr val="99CCFF">
              <a:alpha val="20000"/>
            </a:srgbClr>
          </a:solidFill>
          <a:ln w="28575">
            <a:solidFill>
              <a:srgbClr val="002163"/>
            </a:solidFill>
            <a:miter lim="800000"/>
            <a:headEnd/>
            <a:tailEnd/>
          </a:ln>
        </p:spPr>
        <p:txBody>
          <a:bodyPr wrap="none" anchor="ctr"/>
          <a:lstStyle/>
          <a:p>
            <a:endParaRPr lang="en-US" dirty="0"/>
          </a:p>
        </p:txBody>
      </p:sp>
      <p:sp>
        <p:nvSpPr>
          <p:cNvPr id="17" name="Flowchart: Connector 16"/>
          <p:cNvSpPr/>
          <p:nvPr/>
        </p:nvSpPr>
        <p:spPr>
          <a:xfrm>
            <a:off x="8115300" y="1661051"/>
            <a:ext cx="372805" cy="365641"/>
          </a:xfrm>
          <a:prstGeom prst="flowChartConnector">
            <a:avLst/>
          </a:prstGeom>
          <a:noFill/>
          <a:ln>
            <a:solidFill>
              <a:schemeClr val="bg1"/>
            </a:solidFill>
          </a:ln>
          <a:effectLst>
            <a:innerShdw blurRad="50800" dist="25400" dir="13500000">
              <a:schemeClr val="bg1">
                <a:alpha val="75000"/>
              </a:schemeClr>
            </a:inn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 name="Rectangle 12"/>
          <p:cNvSpPr/>
          <p:nvPr/>
        </p:nvSpPr>
        <p:spPr>
          <a:xfrm>
            <a:off x="300521" y="4901310"/>
            <a:ext cx="8810625" cy="1292662"/>
          </a:xfrm>
          <a:prstGeom prst="rect">
            <a:avLst/>
          </a:prstGeom>
          <a:noFill/>
        </p:spPr>
        <p:txBody>
          <a:bodyPr wrap="square">
            <a:spAutoFit/>
          </a:bodyPr>
          <a:lstStyle/>
          <a:p>
            <a:pPr lvl="0" defTabSz="914400">
              <a:spcBef>
                <a:spcPct val="20000"/>
              </a:spcBef>
              <a:spcAft>
                <a:spcPct val="30000"/>
              </a:spcAft>
              <a:buClr>
                <a:srgbClr val="A50021"/>
              </a:buClr>
            </a:pPr>
            <a:r>
              <a:rPr lang="en-US" sz="1300" b="1" kern="0" dirty="0" smtClean="0">
                <a:solidFill>
                  <a:srgbClr val="232323"/>
                </a:solidFill>
                <a:latin typeface="Verdana"/>
                <a:ea typeface="+mn-ea"/>
                <a:cs typeface="Arial"/>
              </a:rPr>
              <a:t>8.  Responsibility - Assign a specific person who will be responsible for the            recommended actions.</a:t>
            </a:r>
          </a:p>
          <a:p>
            <a:pPr defTabSz="914400">
              <a:spcBef>
                <a:spcPct val="20000"/>
              </a:spcBef>
              <a:spcAft>
                <a:spcPct val="30000"/>
              </a:spcAft>
              <a:buClr>
                <a:srgbClr val="A50021"/>
              </a:buClr>
            </a:pPr>
            <a:r>
              <a:rPr lang="en-US" sz="1300" b="1" kern="0" dirty="0" smtClean="0">
                <a:solidFill>
                  <a:srgbClr val="232323"/>
                </a:solidFill>
                <a:latin typeface="Verdana"/>
                <a:ea typeface="+mn-ea"/>
                <a:cs typeface="Arial"/>
              </a:rPr>
              <a:t>9.  As actions are completed, document it in the Actions Completed column.</a:t>
            </a:r>
          </a:p>
          <a:p>
            <a:pPr lvl="0" defTabSz="914400">
              <a:spcBef>
                <a:spcPct val="20000"/>
              </a:spcBef>
              <a:spcAft>
                <a:spcPct val="30000"/>
              </a:spcAft>
              <a:buClr>
                <a:srgbClr val="A50021"/>
              </a:buClr>
            </a:pPr>
            <a:r>
              <a:rPr lang="en-US" sz="1300" b="1" kern="0" dirty="0" smtClean="0">
                <a:solidFill>
                  <a:srgbClr val="232323"/>
                </a:solidFill>
                <a:latin typeface="Verdana"/>
                <a:ea typeface="+mn-ea"/>
                <a:cs typeface="Arial"/>
              </a:rPr>
              <a:t>SEV, OCC, DET,  RPN – As actions are complete reassess the Severity, Occurrence             and Detection and recalculate RPN. Continue RPNs until all risks (are below 100).                                                                                                                                                                </a:t>
            </a:r>
            <a:endParaRPr lang="en-US" sz="1600" b="1" kern="0" dirty="0">
              <a:solidFill>
                <a:srgbClr val="232323"/>
              </a:solidFill>
              <a:latin typeface="Verdana"/>
              <a:ea typeface="+mn-ea"/>
              <a:cs typeface="Arial"/>
            </a:endParaRPr>
          </a:p>
        </p:txBody>
      </p:sp>
      <p:sp>
        <p:nvSpPr>
          <p:cNvPr id="22" name="Rectangle 5"/>
          <p:cNvSpPr>
            <a:spLocks noChangeArrowheads="1"/>
          </p:cNvSpPr>
          <p:nvPr/>
        </p:nvSpPr>
        <p:spPr bwMode="auto">
          <a:xfrm>
            <a:off x="960517" y="4132665"/>
            <a:ext cx="3833810" cy="646331"/>
          </a:xfrm>
          <a:prstGeom prst="rect">
            <a:avLst/>
          </a:prstGeom>
          <a:solidFill>
            <a:schemeClr val="bg1"/>
          </a:solidFill>
          <a:ln>
            <a:noFill/>
          </a:ln>
          <a:extLst>
            <a:ext uri="{91240B29-F687-4F45-9708-019B960494DF}">
              <a14:hiddenLine xmlns:a14="http://schemas.microsoft.com/office/drawing/2010/main" w="25400">
                <a:solidFill>
                  <a:srgbClr val="000000"/>
                </a:solidFill>
                <a:miter lim="800000"/>
                <a:headEnd/>
                <a:tailEnd/>
              </a14:hiddenLine>
            </a:ext>
          </a:extLst>
        </p:spPr>
        <p:txBody>
          <a:bodyPr wrap="square">
            <a:spAutoFit/>
          </a:bodyPr>
          <a:lstStyle/>
          <a:p>
            <a:pPr eaLnBrk="0" hangingPunct="0">
              <a:lnSpc>
                <a:spcPct val="90000"/>
              </a:lnSpc>
              <a:buClr>
                <a:srgbClr val="A50021"/>
              </a:buClr>
            </a:pPr>
            <a:r>
              <a:rPr lang="en-US" sz="2000" dirty="0" smtClean="0">
                <a:latin typeface="Verdana" pitchFamily="34" charset="0"/>
              </a:rPr>
              <a:t>Now </a:t>
            </a:r>
            <a:r>
              <a:rPr lang="en-US" sz="2000" dirty="0">
                <a:latin typeface="Verdana" pitchFamily="34" charset="0"/>
              </a:rPr>
              <a:t>recalculate your </a:t>
            </a:r>
            <a:r>
              <a:rPr lang="en-US" sz="2000" u="sng" dirty="0">
                <a:latin typeface="Verdana" pitchFamily="34" charset="0"/>
              </a:rPr>
              <a:t>RPNs</a:t>
            </a:r>
            <a:r>
              <a:rPr lang="en-US" sz="2000" dirty="0">
                <a:latin typeface="Verdana" pitchFamily="34" charset="0"/>
              </a:rPr>
              <a:t> </a:t>
            </a:r>
          </a:p>
          <a:p>
            <a:pPr marL="123825" indent="-123825" eaLnBrk="0" hangingPunct="0">
              <a:lnSpc>
                <a:spcPct val="90000"/>
              </a:lnSpc>
              <a:buClr>
                <a:srgbClr val="A50021"/>
              </a:buClr>
            </a:pPr>
            <a:r>
              <a:rPr lang="en-US" sz="2000" dirty="0">
                <a:latin typeface="Verdana" pitchFamily="34" charset="0"/>
              </a:rPr>
              <a:t> </a:t>
            </a:r>
            <a:r>
              <a:rPr lang="en-US" sz="2000" dirty="0" smtClean="0">
                <a:latin typeface="Verdana" pitchFamily="34" charset="0"/>
              </a:rPr>
              <a:t>based </a:t>
            </a:r>
            <a:r>
              <a:rPr lang="en-US" sz="2000" dirty="0">
                <a:latin typeface="Verdana" pitchFamily="34" charset="0"/>
              </a:rPr>
              <a:t>on mitigation plans.</a:t>
            </a:r>
          </a:p>
        </p:txBody>
      </p:sp>
      <p:sp>
        <p:nvSpPr>
          <p:cNvPr id="23" name="Line 18"/>
          <p:cNvSpPr>
            <a:spLocks noChangeShapeType="1"/>
          </p:cNvSpPr>
          <p:nvPr/>
        </p:nvSpPr>
        <p:spPr bwMode="auto">
          <a:xfrm flipH="1" flipV="1">
            <a:off x="7928729" y="4700550"/>
            <a:ext cx="15125" cy="1072928"/>
          </a:xfrm>
          <a:prstGeom prst="line">
            <a:avLst/>
          </a:prstGeom>
          <a:noFill/>
          <a:ln w="101600">
            <a:solidFill>
              <a:srgbClr val="002163"/>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dirty="0"/>
          </a:p>
        </p:txBody>
      </p:sp>
    </p:spTree>
    <p:extLst>
      <p:ext uri="{BB962C8B-B14F-4D97-AF65-F5344CB8AC3E}">
        <p14:creationId xmlns:p14="http://schemas.microsoft.com/office/powerpoint/2010/main" val="112163873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pPr>
              <a:defRPr/>
            </a:pPr>
            <a:r>
              <a:rPr lang="en-US" smtClean="0"/>
              <a:t>Business Confidential &amp; Proprietary Information  Rev: 00</a:t>
            </a:r>
            <a:endParaRPr lang="en-US" dirty="0"/>
          </a:p>
        </p:txBody>
      </p:sp>
      <p:sp>
        <p:nvSpPr>
          <p:cNvPr id="5" name="Rectangle 3"/>
          <p:cNvSpPr>
            <a:spLocks noGrp="1" noChangeArrowheads="1"/>
          </p:cNvSpPr>
          <p:nvPr>
            <p:ph type="title"/>
          </p:nvPr>
        </p:nvSpPr>
        <p:spPr/>
        <p:txBody>
          <a:bodyPr/>
          <a:lstStyle/>
          <a:p>
            <a:pPr eaLnBrk="1" hangingPunct="1"/>
            <a:r>
              <a:rPr lang="en-US" dirty="0" smtClean="0"/>
              <a:t>Summary Steps To Complete a FMEA</a:t>
            </a:r>
            <a:br>
              <a:rPr lang="en-US" dirty="0" smtClean="0"/>
            </a:br>
            <a:endParaRPr lang="en-US" dirty="0" smtClean="0"/>
          </a:p>
        </p:txBody>
      </p:sp>
      <p:sp>
        <p:nvSpPr>
          <p:cNvPr id="7" name="Rectangle 2"/>
          <p:cNvSpPr>
            <a:spLocks noGrp="1" noChangeArrowheads="1"/>
          </p:cNvSpPr>
          <p:nvPr>
            <p:ph idx="1"/>
          </p:nvPr>
        </p:nvSpPr>
        <p:spPr>
          <a:xfrm>
            <a:off x="415926" y="1498945"/>
            <a:ext cx="8299450" cy="4054475"/>
          </a:xfrm>
          <a:prstGeom prst="rect">
            <a:avLst/>
          </a:prstGeom>
          <a:noFill/>
        </p:spPr>
        <p:txBody>
          <a:bodyPr lIns="91440">
            <a:normAutofit lnSpcReduction="10000"/>
          </a:bodyPr>
          <a:lstStyle/>
          <a:p>
            <a:pPr marL="457200" marR="0" lvl="0" indent="-457200" defTabSz="914400" eaLnBrk="1" fontAlgn="auto" latinLnBrk="0" hangingPunct="1">
              <a:lnSpc>
                <a:spcPct val="100000"/>
              </a:lnSpc>
              <a:spcBef>
                <a:spcPct val="20000"/>
              </a:spcBef>
              <a:spcAft>
                <a:spcPts val="0"/>
              </a:spcAft>
              <a:buClr>
                <a:schemeClr val="tx1"/>
              </a:buClr>
              <a:buSzTx/>
              <a:buFont typeface="+mj-lt"/>
              <a:buAutoNum type="arabicPeriod"/>
              <a:tabLst/>
              <a:defRPr/>
            </a:pPr>
            <a:r>
              <a:rPr kumimoji="0" lang="en-US" sz="1800" b="0" i="0" u="none" strike="noStrike" kern="0" cap="none" spc="0" normalizeH="0" baseline="0" noProof="0" dirty="0" smtClean="0">
                <a:ln>
                  <a:noFill/>
                </a:ln>
                <a:solidFill>
                  <a:sysClr val="windowText" lastClr="000000"/>
                </a:solidFill>
                <a:effectLst/>
                <a:uLnTx/>
                <a:uFillTx/>
                <a:latin typeface="Verdana" pitchFamily="34" charset="0"/>
                <a:ea typeface="Verdana" pitchFamily="34" charset="0"/>
                <a:cs typeface="Verdana" pitchFamily="34" charset="0"/>
              </a:rPr>
              <a:t>For each process </a:t>
            </a:r>
            <a:r>
              <a:rPr lang="en-US" sz="1800" kern="0" noProof="0" dirty="0" smtClean="0">
                <a:solidFill>
                  <a:sysClr val="windowText" lastClr="000000"/>
                </a:solidFill>
                <a:latin typeface="Verdana" pitchFamily="34" charset="0"/>
                <a:ea typeface="Verdana" pitchFamily="34" charset="0"/>
                <a:cs typeface="Verdana" pitchFamily="34" charset="0"/>
              </a:rPr>
              <a:t>i</a:t>
            </a:r>
            <a:r>
              <a:rPr kumimoji="0" lang="en-US" sz="1800" b="0" i="0" u="none" strike="noStrike" kern="0" cap="none" spc="0" normalizeH="0" baseline="0" noProof="0" dirty="0" smtClean="0">
                <a:ln>
                  <a:noFill/>
                </a:ln>
                <a:solidFill>
                  <a:sysClr val="windowText" lastClr="000000"/>
                </a:solidFill>
                <a:effectLst/>
                <a:uLnTx/>
                <a:uFillTx/>
                <a:latin typeface="Verdana" pitchFamily="34" charset="0"/>
                <a:ea typeface="Verdana" pitchFamily="34" charset="0"/>
                <a:cs typeface="Verdana" pitchFamily="34" charset="0"/>
              </a:rPr>
              <a:t>nput, determine the ways in which the process </a:t>
            </a:r>
            <a:r>
              <a:rPr lang="en-US" sz="1800" kern="0" dirty="0">
                <a:solidFill>
                  <a:sysClr val="windowText" lastClr="000000"/>
                </a:solidFill>
                <a:latin typeface="Verdana" pitchFamily="34" charset="0"/>
                <a:ea typeface="Verdana" pitchFamily="34" charset="0"/>
                <a:cs typeface="Verdana" pitchFamily="34" charset="0"/>
              </a:rPr>
              <a:t>s</a:t>
            </a:r>
            <a:r>
              <a:rPr kumimoji="0" lang="en-US" sz="1800" b="0" i="0" u="none" strike="noStrike" kern="0" cap="none" spc="0" normalizeH="0" baseline="0" noProof="0" dirty="0" smtClean="0">
                <a:ln>
                  <a:noFill/>
                </a:ln>
                <a:solidFill>
                  <a:sysClr val="windowText" lastClr="000000"/>
                </a:solidFill>
                <a:effectLst/>
                <a:uLnTx/>
                <a:uFillTx/>
                <a:latin typeface="Verdana" pitchFamily="34" charset="0"/>
                <a:ea typeface="Verdana" pitchFamily="34" charset="0"/>
                <a:cs typeface="Verdana" pitchFamily="34" charset="0"/>
              </a:rPr>
              <a:t>tep can </a:t>
            </a:r>
            <a:r>
              <a:rPr lang="en-US" sz="1800" kern="0" dirty="0" smtClean="0">
                <a:solidFill>
                  <a:sysClr val="windowText" lastClr="000000"/>
                </a:solidFill>
                <a:latin typeface="Verdana" pitchFamily="34" charset="0"/>
                <a:ea typeface="Verdana" pitchFamily="34" charset="0"/>
                <a:cs typeface="Verdana" pitchFamily="34" charset="0"/>
              </a:rPr>
              <a:t>potentially fail.</a:t>
            </a:r>
            <a:r>
              <a:rPr kumimoji="0" lang="en-US" sz="1800" b="0" i="0" u="none" strike="noStrike" kern="0" cap="none" spc="0" normalizeH="0" baseline="0" noProof="0" dirty="0" smtClean="0">
                <a:ln>
                  <a:noFill/>
                </a:ln>
                <a:solidFill>
                  <a:sysClr val="windowText" lastClr="000000"/>
                </a:solidFill>
                <a:effectLst/>
                <a:uLnTx/>
                <a:uFillTx/>
                <a:latin typeface="Verdana" pitchFamily="34" charset="0"/>
                <a:ea typeface="Verdana" pitchFamily="34" charset="0"/>
                <a:cs typeface="Verdana" pitchFamily="34" charset="0"/>
              </a:rPr>
              <a:t> These are (</a:t>
            </a:r>
            <a:r>
              <a:rPr kumimoji="0" lang="en-US" sz="1800" b="0" i="0" u="none" strike="noStrike" kern="0" cap="none" spc="0" normalizeH="0" baseline="0" noProof="0" dirty="0" smtClean="0">
                <a:ln>
                  <a:noFill/>
                </a:ln>
                <a:solidFill>
                  <a:srgbClr val="105CA4"/>
                </a:solidFill>
                <a:effectLst/>
                <a:uLnTx/>
                <a:uFillTx/>
                <a:latin typeface="Verdana" pitchFamily="34" charset="0"/>
                <a:ea typeface="Verdana" pitchFamily="34" charset="0"/>
                <a:cs typeface="Verdana" pitchFamily="34" charset="0"/>
              </a:rPr>
              <a:t>failure </a:t>
            </a:r>
            <a:r>
              <a:rPr lang="en-US" sz="1800" kern="0" dirty="0">
                <a:solidFill>
                  <a:srgbClr val="105CA4"/>
                </a:solidFill>
                <a:latin typeface="Verdana" pitchFamily="34" charset="0"/>
                <a:ea typeface="Verdana" pitchFamily="34" charset="0"/>
                <a:cs typeface="Verdana" pitchFamily="34" charset="0"/>
              </a:rPr>
              <a:t>m</a:t>
            </a:r>
            <a:r>
              <a:rPr kumimoji="0" lang="en-US" sz="1800" b="0" i="0" u="none" strike="noStrike" kern="0" cap="none" spc="0" normalizeH="0" baseline="0" noProof="0" dirty="0" smtClean="0">
                <a:ln>
                  <a:noFill/>
                </a:ln>
                <a:solidFill>
                  <a:srgbClr val="105CA4"/>
                </a:solidFill>
                <a:effectLst/>
                <a:uLnTx/>
                <a:uFillTx/>
                <a:latin typeface="Verdana" pitchFamily="34" charset="0"/>
                <a:ea typeface="Verdana" pitchFamily="34" charset="0"/>
                <a:cs typeface="Verdana" pitchFamily="34" charset="0"/>
              </a:rPr>
              <a:t>odes</a:t>
            </a:r>
            <a:r>
              <a:rPr kumimoji="0" lang="en-US" sz="1800" b="0" i="0" u="none" strike="noStrike" kern="0" cap="none" spc="0" normalizeH="0" baseline="0" noProof="0" dirty="0" smtClean="0">
                <a:ln>
                  <a:noFill/>
                </a:ln>
                <a:solidFill>
                  <a:sysClr val="windowText" lastClr="000000"/>
                </a:solidFill>
                <a:effectLst/>
                <a:uLnTx/>
                <a:uFillTx/>
                <a:latin typeface="Verdana" pitchFamily="34" charset="0"/>
                <a:ea typeface="Verdana" pitchFamily="34" charset="0"/>
                <a:cs typeface="Verdana" pitchFamily="34" charset="0"/>
              </a:rPr>
              <a:t>).</a:t>
            </a:r>
          </a:p>
          <a:p>
            <a:pPr marL="457200" marR="0" lvl="0" indent="-457200" defTabSz="914400" eaLnBrk="1" fontAlgn="auto" latinLnBrk="0" hangingPunct="1">
              <a:lnSpc>
                <a:spcPct val="100000"/>
              </a:lnSpc>
              <a:spcBef>
                <a:spcPct val="20000"/>
              </a:spcBef>
              <a:spcAft>
                <a:spcPts val="0"/>
              </a:spcAft>
              <a:buClr>
                <a:schemeClr val="tx1"/>
              </a:buClr>
              <a:buSzTx/>
              <a:buFontTx/>
              <a:buAutoNum type="arabicPeriod"/>
              <a:tabLst/>
              <a:defRPr/>
            </a:pPr>
            <a:r>
              <a:rPr kumimoji="0" lang="en-US" sz="1800" b="0" i="0" u="none" strike="noStrike" kern="0" cap="none" spc="0" normalizeH="0" baseline="0" noProof="0" dirty="0" smtClean="0">
                <a:ln>
                  <a:noFill/>
                </a:ln>
                <a:solidFill>
                  <a:sysClr val="windowText" lastClr="000000"/>
                </a:solidFill>
                <a:effectLst/>
                <a:uLnTx/>
                <a:uFillTx/>
                <a:latin typeface="Verdana" pitchFamily="34" charset="0"/>
                <a:ea typeface="Verdana" pitchFamily="34" charset="0"/>
                <a:cs typeface="Verdana" pitchFamily="34" charset="0"/>
              </a:rPr>
              <a:t>For each failure </a:t>
            </a:r>
            <a:r>
              <a:rPr lang="en-US" sz="1800" kern="0" dirty="0">
                <a:solidFill>
                  <a:sysClr val="windowText" lastClr="000000"/>
                </a:solidFill>
                <a:latin typeface="Verdana" pitchFamily="34" charset="0"/>
                <a:ea typeface="Verdana" pitchFamily="34" charset="0"/>
                <a:cs typeface="Verdana" pitchFamily="34" charset="0"/>
              </a:rPr>
              <a:t>m</a:t>
            </a:r>
            <a:r>
              <a:rPr kumimoji="0" lang="en-US" sz="1800" b="0" i="0" u="none" strike="noStrike" kern="0" cap="none" spc="0" normalizeH="0" baseline="0" noProof="0" dirty="0" smtClean="0">
                <a:ln>
                  <a:noFill/>
                </a:ln>
                <a:solidFill>
                  <a:sysClr val="windowText" lastClr="000000"/>
                </a:solidFill>
                <a:effectLst/>
                <a:uLnTx/>
                <a:uFillTx/>
                <a:latin typeface="Verdana" pitchFamily="34" charset="0"/>
                <a:ea typeface="Verdana" pitchFamily="34" charset="0"/>
                <a:cs typeface="Verdana" pitchFamily="34" charset="0"/>
              </a:rPr>
              <a:t>ode associated with the inputs, determine </a:t>
            </a:r>
            <a:r>
              <a:rPr lang="en-US" sz="1800" kern="0" noProof="0" dirty="0" smtClean="0">
                <a:solidFill>
                  <a:srgbClr val="105CA4"/>
                </a:solidFill>
                <a:latin typeface="Verdana" pitchFamily="34" charset="0"/>
                <a:ea typeface="Verdana" pitchFamily="34" charset="0"/>
                <a:cs typeface="Verdana" pitchFamily="34" charset="0"/>
              </a:rPr>
              <a:t>e</a:t>
            </a:r>
            <a:r>
              <a:rPr kumimoji="0" lang="en-US" sz="1800" b="0" i="0" u="none" strike="noStrike" kern="0" cap="none" spc="0" normalizeH="0" baseline="0" noProof="0" dirty="0" smtClean="0">
                <a:ln>
                  <a:noFill/>
                </a:ln>
                <a:solidFill>
                  <a:srgbClr val="105CA4"/>
                </a:solidFill>
                <a:effectLst/>
                <a:uLnTx/>
                <a:uFillTx/>
                <a:latin typeface="Verdana" pitchFamily="34" charset="0"/>
                <a:ea typeface="Verdana" pitchFamily="34" charset="0"/>
                <a:cs typeface="Verdana" pitchFamily="34" charset="0"/>
              </a:rPr>
              <a:t>ffects</a:t>
            </a:r>
            <a:r>
              <a:rPr kumimoji="0" lang="en-US" sz="1800" b="0" i="0" u="none" strike="noStrike" kern="0" cap="none" spc="0" normalizeH="0" baseline="0" noProof="0" dirty="0" smtClean="0">
                <a:ln>
                  <a:noFill/>
                </a:ln>
                <a:solidFill>
                  <a:sysClr val="windowText" lastClr="000000"/>
                </a:solidFill>
                <a:effectLst/>
                <a:uLnTx/>
                <a:uFillTx/>
                <a:latin typeface="Verdana" pitchFamily="34" charset="0"/>
                <a:ea typeface="Verdana" pitchFamily="34" charset="0"/>
                <a:cs typeface="Verdana" pitchFamily="34" charset="0"/>
              </a:rPr>
              <a:t> on the outputs.</a:t>
            </a:r>
          </a:p>
          <a:p>
            <a:pPr marL="457200" marR="0" lvl="0" indent="-457200" defTabSz="914400" eaLnBrk="1" fontAlgn="auto" latinLnBrk="0" hangingPunct="1">
              <a:lnSpc>
                <a:spcPct val="100000"/>
              </a:lnSpc>
              <a:spcBef>
                <a:spcPct val="20000"/>
              </a:spcBef>
              <a:spcAft>
                <a:spcPts val="0"/>
              </a:spcAft>
              <a:buClr>
                <a:schemeClr val="tx1"/>
              </a:buClr>
              <a:buSzTx/>
              <a:buFont typeface="+mj-lt"/>
              <a:buAutoNum type="arabicPeriod"/>
              <a:tabLst/>
              <a:defRPr/>
            </a:pPr>
            <a:r>
              <a:rPr kumimoji="0" lang="en-US" sz="1800" b="0" i="0" u="none" strike="noStrike" kern="0" cap="none" spc="0" normalizeH="0" baseline="0" noProof="0" dirty="0" smtClean="0">
                <a:ln>
                  <a:noFill/>
                </a:ln>
                <a:solidFill>
                  <a:sysClr val="windowText" lastClr="000000"/>
                </a:solidFill>
                <a:effectLst/>
                <a:uLnTx/>
                <a:uFillTx/>
                <a:latin typeface="Verdana" pitchFamily="34" charset="0"/>
                <a:ea typeface="Verdana" pitchFamily="34" charset="0"/>
                <a:cs typeface="Verdana" pitchFamily="34" charset="0"/>
              </a:rPr>
              <a:t>Identify the potential</a:t>
            </a:r>
            <a:r>
              <a:rPr kumimoji="0" lang="en-US" sz="1800" b="0" i="0" u="none" strike="noStrike" kern="0" cap="none" spc="0" normalizeH="0" noProof="0" dirty="0" smtClean="0">
                <a:ln>
                  <a:noFill/>
                </a:ln>
                <a:solidFill>
                  <a:sysClr val="windowText" lastClr="000000"/>
                </a:solidFill>
                <a:effectLst/>
                <a:uLnTx/>
                <a:uFillTx/>
                <a:latin typeface="Verdana" pitchFamily="34" charset="0"/>
                <a:ea typeface="Verdana" pitchFamily="34" charset="0"/>
                <a:cs typeface="Verdana" pitchFamily="34" charset="0"/>
              </a:rPr>
              <a:t> </a:t>
            </a:r>
            <a:r>
              <a:rPr kumimoji="0" lang="en-US" sz="1800" b="0" i="0" u="none" strike="noStrike" kern="0" cap="none" spc="0" normalizeH="0" noProof="0" dirty="0" smtClean="0">
                <a:ln>
                  <a:noFill/>
                </a:ln>
                <a:solidFill>
                  <a:srgbClr val="105CA4"/>
                </a:solidFill>
                <a:effectLst/>
                <a:uLnTx/>
                <a:uFillTx/>
                <a:latin typeface="Verdana" pitchFamily="34" charset="0"/>
                <a:ea typeface="Verdana" pitchFamily="34" charset="0"/>
                <a:cs typeface="Verdana" pitchFamily="34" charset="0"/>
              </a:rPr>
              <a:t>causes</a:t>
            </a:r>
            <a:r>
              <a:rPr kumimoji="0" lang="en-US" sz="1800" b="0" i="0" u="none" strike="noStrike" kern="0" cap="none" spc="0" normalizeH="0" noProof="0" dirty="0" smtClean="0">
                <a:ln>
                  <a:noFill/>
                </a:ln>
                <a:solidFill>
                  <a:sysClr val="windowText" lastClr="000000"/>
                </a:solidFill>
                <a:effectLst/>
                <a:uLnTx/>
                <a:uFillTx/>
                <a:latin typeface="Verdana" pitchFamily="34" charset="0"/>
                <a:ea typeface="Verdana" pitchFamily="34" charset="0"/>
                <a:cs typeface="Verdana" pitchFamily="34" charset="0"/>
              </a:rPr>
              <a:t> </a:t>
            </a:r>
            <a:r>
              <a:rPr kumimoji="0" lang="en-US" sz="1800" b="0" i="0" u="none" strike="noStrike" kern="0" cap="none" spc="0" normalizeH="0" baseline="0" noProof="0" dirty="0" smtClean="0">
                <a:ln>
                  <a:noFill/>
                </a:ln>
                <a:solidFill>
                  <a:sysClr val="windowText" lastClr="000000"/>
                </a:solidFill>
                <a:effectLst/>
                <a:uLnTx/>
                <a:uFillTx/>
                <a:latin typeface="Verdana" pitchFamily="34" charset="0"/>
                <a:ea typeface="Verdana" pitchFamily="34" charset="0"/>
                <a:cs typeface="Verdana" pitchFamily="34" charset="0"/>
              </a:rPr>
              <a:t>of each failure </a:t>
            </a:r>
            <a:r>
              <a:rPr lang="en-US" sz="1800" kern="0" dirty="0">
                <a:solidFill>
                  <a:sysClr val="windowText" lastClr="000000"/>
                </a:solidFill>
                <a:latin typeface="Verdana" pitchFamily="34" charset="0"/>
                <a:ea typeface="Verdana" pitchFamily="34" charset="0"/>
                <a:cs typeface="Verdana" pitchFamily="34" charset="0"/>
              </a:rPr>
              <a:t>m</a:t>
            </a:r>
            <a:r>
              <a:rPr kumimoji="0" lang="en-US" sz="1800" b="0" i="0" u="none" strike="noStrike" kern="0" cap="none" spc="0" normalizeH="0" baseline="0" noProof="0" dirty="0" smtClean="0">
                <a:ln>
                  <a:noFill/>
                </a:ln>
                <a:solidFill>
                  <a:sysClr val="windowText" lastClr="000000"/>
                </a:solidFill>
                <a:effectLst/>
                <a:uLnTx/>
                <a:uFillTx/>
                <a:latin typeface="Verdana" pitchFamily="34" charset="0"/>
                <a:ea typeface="Verdana" pitchFamily="34" charset="0"/>
                <a:cs typeface="Verdana" pitchFamily="34" charset="0"/>
              </a:rPr>
              <a:t>ode.</a:t>
            </a:r>
          </a:p>
          <a:p>
            <a:pPr marL="457200" marR="0" lvl="0" indent="-457200" defTabSz="914400" eaLnBrk="1" fontAlgn="auto" latinLnBrk="0" hangingPunct="1">
              <a:lnSpc>
                <a:spcPct val="100000"/>
              </a:lnSpc>
              <a:spcBef>
                <a:spcPct val="20000"/>
              </a:spcBef>
              <a:spcAft>
                <a:spcPts val="0"/>
              </a:spcAft>
              <a:buClr>
                <a:schemeClr val="tx1"/>
              </a:buClr>
              <a:buSzTx/>
              <a:buFontTx/>
              <a:buAutoNum type="arabicPeriod"/>
              <a:tabLst/>
              <a:defRPr/>
            </a:pPr>
            <a:r>
              <a:rPr kumimoji="0" lang="en-US" sz="1800" b="0" i="0" u="none" strike="noStrike" kern="0" cap="none" spc="0" normalizeH="0" baseline="0" noProof="0" dirty="0" smtClean="0">
                <a:ln>
                  <a:noFill/>
                </a:ln>
                <a:solidFill>
                  <a:sysClr val="windowText" lastClr="000000"/>
                </a:solidFill>
                <a:effectLst/>
                <a:uLnTx/>
                <a:uFillTx/>
                <a:latin typeface="Verdana" pitchFamily="34" charset="0"/>
                <a:ea typeface="Verdana" pitchFamily="34" charset="0"/>
                <a:cs typeface="Verdana" pitchFamily="34" charset="0"/>
              </a:rPr>
              <a:t>List the </a:t>
            </a:r>
            <a:r>
              <a:rPr kumimoji="0" lang="en-US" sz="1800" b="0" i="0" u="none" strike="noStrike" kern="0" cap="none" spc="0" normalizeH="0" baseline="0" noProof="0" dirty="0" smtClean="0">
                <a:ln>
                  <a:noFill/>
                </a:ln>
                <a:solidFill>
                  <a:srgbClr val="105CA4"/>
                </a:solidFill>
                <a:effectLst/>
                <a:uLnTx/>
                <a:uFillTx/>
                <a:latin typeface="Verdana" pitchFamily="34" charset="0"/>
                <a:ea typeface="Verdana" pitchFamily="34" charset="0"/>
                <a:cs typeface="Verdana" pitchFamily="34" charset="0"/>
              </a:rPr>
              <a:t>current</a:t>
            </a:r>
            <a:r>
              <a:rPr lang="en-US" sz="1800" kern="0" dirty="0" smtClean="0">
                <a:solidFill>
                  <a:srgbClr val="105CA4"/>
                </a:solidFill>
                <a:latin typeface="Verdana" pitchFamily="34" charset="0"/>
                <a:ea typeface="Verdana" pitchFamily="34" charset="0"/>
                <a:cs typeface="Verdana" pitchFamily="34" charset="0"/>
              </a:rPr>
              <a:t> c</a:t>
            </a:r>
            <a:r>
              <a:rPr kumimoji="0" lang="en-US" sz="1800" b="0" i="0" u="none" strike="noStrike" kern="0" cap="none" spc="0" normalizeH="0" baseline="0" noProof="0" dirty="0" smtClean="0">
                <a:ln>
                  <a:noFill/>
                </a:ln>
                <a:solidFill>
                  <a:srgbClr val="105CA4"/>
                </a:solidFill>
                <a:effectLst/>
                <a:uLnTx/>
                <a:uFillTx/>
                <a:latin typeface="Verdana" pitchFamily="34" charset="0"/>
                <a:ea typeface="Verdana" pitchFamily="34" charset="0"/>
                <a:cs typeface="Verdana" pitchFamily="34" charset="0"/>
              </a:rPr>
              <a:t>controls </a:t>
            </a:r>
            <a:r>
              <a:rPr kumimoji="0" lang="en-US" sz="1800" b="0" i="0" u="none" strike="noStrike" kern="0" cap="none" spc="0" normalizeH="0" baseline="0" noProof="0" dirty="0" smtClean="0">
                <a:ln>
                  <a:noFill/>
                </a:ln>
                <a:solidFill>
                  <a:sysClr val="windowText" lastClr="000000"/>
                </a:solidFill>
                <a:effectLst/>
                <a:uLnTx/>
                <a:uFillTx/>
                <a:latin typeface="Verdana" pitchFamily="34" charset="0"/>
                <a:ea typeface="Verdana" pitchFamily="34" charset="0"/>
                <a:cs typeface="Verdana" pitchFamily="34" charset="0"/>
              </a:rPr>
              <a:t>for each cause.</a:t>
            </a:r>
          </a:p>
          <a:p>
            <a:pPr marL="457200" marR="0" lvl="0" indent="-457200" defTabSz="914400" eaLnBrk="1" fontAlgn="auto" latinLnBrk="0" hangingPunct="1">
              <a:lnSpc>
                <a:spcPct val="100000"/>
              </a:lnSpc>
              <a:spcBef>
                <a:spcPct val="20000"/>
              </a:spcBef>
              <a:spcAft>
                <a:spcPts val="0"/>
              </a:spcAft>
              <a:buClr>
                <a:schemeClr val="tx1"/>
              </a:buClr>
              <a:buSzTx/>
              <a:buFontTx/>
              <a:buAutoNum type="arabicPeriod"/>
              <a:tabLst/>
              <a:defRPr/>
            </a:pPr>
            <a:r>
              <a:rPr kumimoji="0" lang="en-US" sz="1800" b="0" i="0" u="none" strike="noStrike" kern="0" cap="none" spc="0" normalizeH="0" baseline="0" noProof="0" dirty="0" smtClean="0">
                <a:ln>
                  <a:noFill/>
                </a:ln>
                <a:solidFill>
                  <a:sysClr val="windowText" lastClr="000000"/>
                </a:solidFill>
                <a:effectLst/>
                <a:uLnTx/>
                <a:uFillTx/>
                <a:latin typeface="Verdana" pitchFamily="34" charset="0"/>
                <a:ea typeface="Verdana" pitchFamily="34" charset="0"/>
                <a:cs typeface="Verdana" pitchFamily="34" charset="0"/>
              </a:rPr>
              <a:t>Assign </a:t>
            </a:r>
            <a:r>
              <a:rPr lang="en-US" sz="1800" kern="0" noProof="0" dirty="0" smtClean="0">
                <a:solidFill>
                  <a:srgbClr val="105CA4"/>
                </a:solidFill>
                <a:latin typeface="Verdana" pitchFamily="34" charset="0"/>
                <a:ea typeface="Verdana" pitchFamily="34" charset="0"/>
                <a:cs typeface="Verdana" pitchFamily="34" charset="0"/>
              </a:rPr>
              <a:t>severity,</a:t>
            </a:r>
            <a:r>
              <a:rPr kumimoji="0" lang="en-US" sz="1800" b="0" i="0" u="none" strike="noStrike" kern="0" cap="none" spc="0" normalizeH="0" baseline="0" noProof="0" dirty="0" smtClean="0">
                <a:ln>
                  <a:noFill/>
                </a:ln>
                <a:solidFill>
                  <a:srgbClr val="105CA4"/>
                </a:solidFill>
                <a:effectLst/>
                <a:uLnTx/>
                <a:uFillTx/>
                <a:latin typeface="Verdana" pitchFamily="34" charset="0"/>
                <a:ea typeface="Verdana" pitchFamily="34" charset="0"/>
                <a:cs typeface="Verdana" pitchFamily="34" charset="0"/>
              </a:rPr>
              <a:t> occurrence and detection </a:t>
            </a:r>
            <a:r>
              <a:rPr kumimoji="0" lang="en-US" sz="1800" b="0" i="0" u="none" strike="noStrike" kern="0" cap="none" spc="0" normalizeH="0" baseline="0" noProof="0" dirty="0" smtClean="0">
                <a:ln>
                  <a:noFill/>
                </a:ln>
                <a:solidFill>
                  <a:sysClr val="windowText" lastClr="000000"/>
                </a:solidFill>
                <a:effectLst/>
                <a:uLnTx/>
                <a:uFillTx/>
                <a:latin typeface="Verdana" pitchFamily="34" charset="0"/>
                <a:ea typeface="Verdana" pitchFamily="34" charset="0"/>
                <a:cs typeface="Verdana" pitchFamily="34" charset="0"/>
              </a:rPr>
              <a:t>ratings </a:t>
            </a:r>
            <a:r>
              <a:rPr kumimoji="0" lang="en-US" sz="1800" b="0" i="0" u="none" strike="noStrike" kern="0" cap="none" spc="0" normalizeH="0" baseline="0" noProof="0" dirty="0" smtClean="0">
                <a:ln>
                  <a:noFill/>
                </a:ln>
                <a:solidFill>
                  <a:srgbClr val="000000"/>
                </a:solidFill>
                <a:effectLst/>
                <a:uLnTx/>
                <a:uFillTx/>
                <a:latin typeface="Verdana" pitchFamily="34" charset="0"/>
                <a:ea typeface="Verdana" pitchFamily="34" charset="0"/>
                <a:cs typeface="Verdana" pitchFamily="34" charset="0"/>
              </a:rPr>
              <a:t>after creating a ratings key appropriate for your project.</a:t>
            </a:r>
          </a:p>
          <a:p>
            <a:pPr marL="457200" marR="0" lvl="0" indent="-457200" defTabSz="914400" eaLnBrk="1" fontAlgn="auto" latinLnBrk="0" hangingPunct="1">
              <a:lnSpc>
                <a:spcPct val="100000"/>
              </a:lnSpc>
              <a:spcBef>
                <a:spcPct val="20000"/>
              </a:spcBef>
              <a:spcAft>
                <a:spcPts val="0"/>
              </a:spcAft>
              <a:buClr>
                <a:schemeClr val="tx1"/>
              </a:buClr>
              <a:buSzTx/>
              <a:buFontTx/>
              <a:buAutoNum type="arabicPeriod"/>
              <a:tabLst/>
              <a:defRPr/>
            </a:pPr>
            <a:r>
              <a:rPr kumimoji="0" lang="en-US" sz="1800" b="0" i="0" u="none" strike="noStrike" kern="0" cap="none" spc="0" normalizeH="0" baseline="0" noProof="0" dirty="0" smtClean="0">
                <a:ln>
                  <a:noFill/>
                </a:ln>
                <a:solidFill>
                  <a:sysClr val="windowText" lastClr="000000"/>
                </a:solidFill>
                <a:effectLst/>
                <a:uLnTx/>
                <a:uFillTx/>
                <a:latin typeface="Verdana" pitchFamily="34" charset="0"/>
                <a:ea typeface="Verdana" pitchFamily="34" charset="0"/>
                <a:cs typeface="Verdana" pitchFamily="34" charset="0"/>
              </a:rPr>
              <a:t>Calculate </a:t>
            </a:r>
            <a:r>
              <a:rPr kumimoji="0" lang="en-US" sz="1800" b="0" i="0" u="none" strike="noStrike" kern="0" cap="none" spc="0" normalizeH="0" baseline="0" noProof="0" dirty="0" smtClean="0">
                <a:ln>
                  <a:noFill/>
                </a:ln>
                <a:solidFill>
                  <a:srgbClr val="105CA4"/>
                </a:solidFill>
                <a:effectLst/>
                <a:uLnTx/>
                <a:uFillTx/>
                <a:latin typeface="Verdana" pitchFamily="34" charset="0"/>
                <a:ea typeface="Verdana" pitchFamily="34" charset="0"/>
                <a:cs typeface="Verdana" pitchFamily="34" charset="0"/>
              </a:rPr>
              <a:t>RPN</a:t>
            </a:r>
            <a:r>
              <a:rPr kumimoji="0" lang="en-US" sz="1800" b="0" i="0" u="none" strike="noStrike" kern="0" cap="none" spc="0" normalizeH="0" baseline="0" noProof="0" dirty="0" smtClean="0">
                <a:ln>
                  <a:noFill/>
                </a:ln>
                <a:solidFill>
                  <a:sysClr val="windowText" lastClr="000000"/>
                </a:solidFill>
                <a:effectLst/>
                <a:uLnTx/>
                <a:uFillTx/>
                <a:latin typeface="Verdana" pitchFamily="34" charset="0"/>
                <a:ea typeface="Verdana" pitchFamily="34" charset="0"/>
                <a:cs typeface="Verdana" pitchFamily="34" charset="0"/>
              </a:rPr>
              <a:t>.</a:t>
            </a:r>
          </a:p>
          <a:p>
            <a:pPr marL="457200" marR="0" lvl="0" indent="-457200" defTabSz="914400" eaLnBrk="1" fontAlgn="auto" latinLnBrk="0" hangingPunct="1">
              <a:lnSpc>
                <a:spcPct val="100000"/>
              </a:lnSpc>
              <a:spcBef>
                <a:spcPct val="20000"/>
              </a:spcBef>
              <a:spcAft>
                <a:spcPts val="0"/>
              </a:spcAft>
              <a:buClr>
                <a:schemeClr val="tx1"/>
              </a:buClr>
              <a:buSzTx/>
              <a:buFontTx/>
              <a:buAutoNum type="arabicPeriod"/>
              <a:tabLst/>
              <a:defRPr/>
            </a:pPr>
            <a:r>
              <a:rPr kumimoji="0" lang="en-US" sz="1800" b="0" i="0" u="none" strike="noStrike" kern="0" cap="none" spc="0" normalizeH="0" baseline="0" noProof="0" dirty="0" smtClean="0">
                <a:ln>
                  <a:noFill/>
                </a:ln>
                <a:solidFill>
                  <a:sysClr val="windowText" lastClr="000000"/>
                </a:solidFill>
                <a:effectLst/>
                <a:uLnTx/>
                <a:uFillTx/>
                <a:latin typeface="Verdana" pitchFamily="34" charset="0"/>
                <a:ea typeface="Verdana" pitchFamily="34" charset="0"/>
                <a:cs typeface="Verdana" pitchFamily="34" charset="0"/>
              </a:rPr>
              <a:t>Determine the</a:t>
            </a:r>
            <a:r>
              <a:rPr kumimoji="0" lang="en-US" sz="1800" b="0" i="0" u="none" strike="noStrike" kern="0" cap="none" spc="0" normalizeH="0" noProof="0" dirty="0" smtClean="0">
                <a:ln>
                  <a:noFill/>
                </a:ln>
                <a:solidFill>
                  <a:sysClr val="windowText" lastClr="000000"/>
                </a:solidFill>
                <a:effectLst/>
                <a:uLnTx/>
                <a:uFillTx/>
                <a:latin typeface="Verdana" pitchFamily="34" charset="0"/>
                <a:ea typeface="Verdana" pitchFamily="34" charset="0"/>
                <a:cs typeface="Verdana" pitchFamily="34" charset="0"/>
              </a:rPr>
              <a:t> </a:t>
            </a:r>
            <a:r>
              <a:rPr kumimoji="0" lang="en-US" sz="1800" b="0" i="0" u="none" strike="noStrike" kern="0" cap="none" spc="0" normalizeH="0" baseline="0" noProof="0" dirty="0" smtClean="0">
                <a:ln>
                  <a:noFill/>
                </a:ln>
                <a:solidFill>
                  <a:srgbClr val="105CA4"/>
                </a:solidFill>
                <a:effectLst/>
                <a:uLnTx/>
                <a:uFillTx/>
                <a:latin typeface="Verdana" pitchFamily="34" charset="0"/>
                <a:ea typeface="Verdana" pitchFamily="34" charset="0"/>
                <a:cs typeface="Verdana" pitchFamily="34" charset="0"/>
              </a:rPr>
              <a:t>recommended</a:t>
            </a:r>
            <a:r>
              <a:rPr lang="en-US" sz="1800" kern="0" noProof="0" dirty="0" smtClean="0">
                <a:solidFill>
                  <a:srgbClr val="105CA4"/>
                </a:solidFill>
                <a:latin typeface="Verdana" pitchFamily="34" charset="0"/>
                <a:ea typeface="Verdana" pitchFamily="34" charset="0"/>
                <a:cs typeface="Verdana" pitchFamily="34" charset="0"/>
              </a:rPr>
              <a:t> </a:t>
            </a:r>
            <a:r>
              <a:rPr lang="en-US" sz="1800" kern="0" dirty="0" smtClean="0">
                <a:solidFill>
                  <a:srgbClr val="105CA4"/>
                </a:solidFill>
                <a:latin typeface="Verdana" pitchFamily="34" charset="0"/>
                <a:ea typeface="Verdana" pitchFamily="34" charset="0"/>
                <a:cs typeface="Verdana" pitchFamily="34" charset="0"/>
              </a:rPr>
              <a:t>actions</a:t>
            </a:r>
            <a:r>
              <a:rPr kumimoji="0" lang="en-US" sz="1800" b="0" i="0" u="none" strike="noStrike" kern="0" cap="none" spc="0" normalizeH="0" baseline="0" noProof="0" dirty="0" smtClean="0">
                <a:ln>
                  <a:noFill/>
                </a:ln>
                <a:solidFill>
                  <a:srgbClr val="105CA4"/>
                </a:solidFill>
                <a:effectLst/>
                <a:uLnTx/>
                <a:uFillTx/>
                <a:latin typeface="Verdana" pitchFamily="34" charset="0"/>
                <a:ea typeface="Verdana" pitchFamily="34" charset="0"/>
                <a:cs typeface="Verdana" pitchFamily="34" charset="0"/>
              </a:rPr>
              <a:t> </a:t>
            </a:r>
            <a:r>
              <a:rPr kumimoji="0" lang="en-US" sz="1800" b="0" i="0" u="none" strike="noStrike" kern="0" cap="none" spc="0" normalizeH="0" baseline="0" noProof="0" dirty="0" smtClean="0">
                <a:ln>
                  <a:noFill/>
                </a:ln>
                <a:solidFill>
                  <a:sysClr val="windowText" lastClr="000000"/>
                </a:solidFill>
                <a:effectLst/>
                <a:uLnTx/>
                <a:uFillTx/>
                <a:latin typeface="Verdana" pitchFamily="34" charset="0"/>
                <a:ea typeface="Verdana" pitchFamily="34" charset="0"/>
                <a:cs typeface="Verdana" pitchFamily="34" charset="0"/>
              </a:rPr>
              <a:t>to reduce High RPNs.</a:t>
            </a:r>
          </a:p>
          <a:p>
            <a:pPr marL="457200" marR="0" lvl="0" indent="-457200" defTabSz="914400" eaLnBrk="1" fontAlgn="auto" latinLnBrk="0" hangingPunct="1">
              <a:lnSpc>
                <a:spcPct val="100000"/>
              </a:lnSpc>
              <a:spcBef>
                <a:spcPct val="20000"/>
              </a:spcBef>
              <a:spcAft>
                <a:spcPts val="0"/>
              </a:spcAft>
              <a:buClr>
                <a:schemeClr val="tx1"/>
              </a:buClr>
              <a:buSzTx/>
              <a:buFontTx/>
              <a:buAutoNum type="arabicPeriod"/>
              <a:tabLst/>
              <a:defRPr/>
            </a:pPr>
            <a:r>
              <a:rPr kumimoji="0" lang="en-US" sz="1800" b="0" i="0" u="none" strike="noStrike" kern="0" cap="none" spc="0" normalizeH="0" baseline="0" noProof="0" dirty="0" smtClean="0">
                <a:ln>
                  <a:noFill/>
                </a:ln>
                <a:solidFill>
                  <a:sysClr val="windowText" lastClr="000000"/>
                </a:solidFill>
                <a:effectLst/>
                <a:uLnTx/>
                <a:uFillTx/>
                <a:latin typeface="Verdana" pitchFamily="34" charset="0"/>
                <a:ea typeface="Verdana" pitchFamily="34" charset="0"/>
                <a:cs typeface="Verdana" pitchFamily="34" charset="0"/>
              </a:rPr>
              <a:t>Take appropriate actions and </a:t>
            </a:r>
            <a:r>
              <a:rPr lang="en-US" sz="1800" kern="0" dirty="0" smtClean="0">
                <a:solidFill>
                  <a:sysClr val="windowText" lastClr="000000"/>
                </a:solidFill>
                <a:latin typeface="Verdana" pitchFamily="34" charset="0"/>
                <a:ea typeface="Verdana" pitchFamily="34" charset="0"/>
                <a:cs typeface="Verdana" pitchFamily="34" charset="0"/>
              </a:rPr>
              <a:t>d</a:t>
            </a:r>
            <a:r>
              <a:rPr kumimoji="0" lang="en-US" sz="1800" b="0" i="0" u="none" strike="noStrike" kern="0" cap="none" spc="0" normalizeH="0" baseline="0" noProof="0" dirty="0" smtClean="0">
                <a:ln>
                  <a:noFill/>
                </a:ln>
                <a:solidFill>
                  <a:sysClr val="windowText" lastClr="000000"/>
                </a:solidFill>
                <a:effectLst/>
                <a:uLnTx/>
                <a:uFillTx/>
                <a:latin typeface="Verdana" pitchFamily="34" charset="0"/>
                <a:ea typeface="Verdana" pitchFamily="34" charset="0"/>
                <a:cs typeface="Verdana" pitchFamily="34" charset="0"/>
              </a:rPr>
              <a:t>document</a:t>
            </a:r>
            <a:r>
              <a:rPr lang="en-US" sz="1800" kern="0" noProof="0" dirty="0" smtClean="0">
                <a:solidFill>
                  <a:sysClr val="windowText" lastClr="000000"/>
                </a:solidFill>
                <a:latin typeface="Verdana" pitchFamily="34" charset="0"/>
                <a:ea typeface="Verdana" pitchFamily="34" charset="0"/>
                <a:cs typeface="Verdana" pitchFamily="34" charset="0"/>
              </a:rPr>
              <a:t> </a:t>
            </a:r>
            <a:r>
              <a:rPr lang="en-US" sz="1800" kern="0" dirty="0" smtClean="0">
                <a:solidFill>
                  <a:sysClr val="windowText" lastClr="000000"/>
                </a:solidFill>
                <a:latin typeface="Verdana" pitchFamily="34" charset="0"/>
                <a:ea typeface="Verdana" pitchFamily="34" charset="0"/>
                <a:cs typeface="Verdana" pitchFamily="34" charset="0"/>
              </a:rPr>
              <a:t>the issue.</a:t>
            </a:r>
            <a:endParaRPr kumimoji="0" lang="en-US" sz="1800" b="0" i="0" u="none" strike="noStrike" kern="0" cap="none" spc="0" normalizeH="0" baseline="0" noProof="0" dirty="0" smtClean="0">
              <a:ln>
                <a:noFill/>
              </a:ln>
              <a:solidFill>
                <a:sysClr val="windowText" lastClr="000000"/>
              </a:solidFill>
              <a:effectLst/>
              <a:uLnTx/>
              <a:uFillTx/>
              <a:latin typeface="Verdana" pitchFamily="34" charset="0"/>
              <a:ea typeface="Verdana" pitchFamily="34" charset="0"/>
              <a:cs typeface="Verdana" pitchFamily="34" charset="0"/>
            </a:endParaRPr>
          </a:p>
          <a:p>
            <a:pPr marL="457200" marR="0" lvl="0" indent="-457200" defTabSz="914400" eaLnBrk="1" fontAlgn="auto" latinLnBrk="0" hangingPunct="1">
              <a:lnSpc>
                <a:spcPct val="100000"/>
              </a:lnSpc>
              <a:spcBef>
                <a:spcPct val="20000"/>
              </a:spcBef>
              <a:spcAft>
                <a:spcPts val="0"/>
              </a:spcAft>
              <a:buClr>
                <a:schemeClr val="tx1"/>
              </a:buClr>
              <a:buSzTx/>
              <a:buFontTx/>
              <a:buAutoNum type="arabicPeriod"/>
              <a:tabLst/>
              <a:defRPr/>
            </a:pPr>
            <a:r>
              <a:rPr kumimoji="0" lang="en-US" sz="1800" b="0" i="0" u="none" strike="noStrike" kern="0" cap="none" spc="0" normalizeH="0" baseline="0" noProof="0" dirty="0" smtClean="0">
                <a:ln>
                  <a:noFill/>
                </a:ln>
                <a:solidFill>
                  <a:sysClr val="windowText" lastClr="000000"/>
                </a:solidFill>
                <a:effectLst/>
                <a:uLnTx/>
                <a:uFillTx/>
                <a:latin typeface="Verdana" pitchFamily="34" charset="0"/>
                <a:ea typeface="Verdana" pitchFamily="34" charset="0"/>
                <a:cs typeface="Verdana" pitchFamily="34" charset="0"/>
              </a:rPr>
              <a:t>Recalculate </a:t>
            </a:r>
            <a:r>
              <a:rPr kumimoji="0" lang="en-US" sz="1800" b="0" i="0" u="none" strike="noStrike" kern="0" cap="none" spc="0" normalizeH="0" baseline="0" noProof="0" dirty="0" smtClean="0">
                <a:ln>
                  <a:noFill/>
                </a:ln>
                <a:solidFill>
                  <a:srgbClr val="105CA4"/>
                </a:solidFill>
                <a:effectLst/>
                <a:uLnTx/>
                <a:uFillTx/>
                <a:latin typeface="Verdana" pitchFamily="34" charset="0"/>
                <a:ea typeface="Verdana" pitchFamily="34" charset="0"/>
                <a:cs typeface="Verdana" pitchFamily="34" charset="0"/>
              </a:rPr>
              <a:t>RPNs</a:t>
            </a:r>
            <a:r>
              <a:rPr kumimoji="0" lang="en-US" sz="1800" b="0" i="0" u="none" strike="noStrike" kern="0" cap="none" spc="0" normalizeH="0" baseline="0" noProof="0" dirty="0" smtClean="0">
                <a:ln>
                  <a:noFill/>
                </a:ln>
                <a:solidFill>
                  <a:sysClr val="windowText" lastClr="000000"/>
                </a:solidFill>
                <a:effectLst/>
                <a:uLnTx/>
                <a:uFillTx/>
                <a:latin typeface="Verdana" pitchFamily="34" charset="0"/>
                <a:ea typeface="Verdana" pitchFamily="34" charset="0"/>
                <a:cs typeface="Verdana" pitchFamily="34" charset="0"/>
              </a:rPr>
              <a:t>.</a:t>
            </a:r>
          </a:p>
          <a:p>
            <a:pPr marL="457200" marR="0" lvl="0" indent="-457200" defTabSz="914400" eaLnBrk="1" fontAlgn="auto" latinLnBrk="0" hangingPunct="1">
              <a:lnSpc>
                <a:spcPct val="100000"/>
              </a:lnSpc>
              <a:spcBef>
                <a:spcPct val="20000"/>
              </a:spcBef>
              <a:spcAft>
                <a:spcPts val="0"/>
              </a:spcAft>
              <a:buClr>
                <a:schemeClr val="tx1"/>
              </a:buClr>
              <a:buSzTx/>
              <a:buFontTx/>
              <a:buAutoNum type="arabicPeriod"/>
              <a:tabLst/>
              <a:defRPr/>
            </a:pPr>
            <a:r>
              <a:rPr kumimoji="0" lang="en-US" sz="1800" b="0" i="0" u="none" strike="noStrike" kern="0" cap="none" spc="0" normalizeH="0" baseline="0" noProof="0" dirty="0" smtClean="0">
                <a:ln>
                  <a:noFill/>
                </a:ln>
                <a:solidFill>
                  <a:sysClr val="windowText" lastClr="000000"/>
                </a:solidFill>
                <a:effectLst/>
                <a:uLnTx/>
                <a:uFillTx/>
                <a:latin typeface="Verdana" pitchFamily="34" charset="0"/>
                <a:ea typeface="Verdana" pitchFamily="34" charset="0"/>
                <a:cs typeface="Verdana" pitchFamily="34" charset="0"/>
              </a:rPr>
              <a:t>Revisit steps 7 and 8 until all the significant RPNs have been addressed.</a:t>
            </a:r>
          </a:p>
        </p:txBody>
      </p:sp>
      <p:grpSp>
        <p:nvGrpSpPr>
          <p:cNvPr id="8" name="Group 5"/>
          <p:cNvGrpSpPr>
            <a:grpSpLocks/>
          </p:cNvGrpSpPr>
          <p:nvPr/>
        </p:nvGrpSpPr>
        <p:grpSpPr bwMode="auto">
          <a:xfrm>
            <a:off x="1255249" y="5534739"/>
            <a:ext cx="6506942" cy="685800"/>
            <a:chOff x="1200" y="3456"/>
            <a:chExt cx="3599" cy="480"/>
          </a:xfrm>
        </p:grpSpPr>
        <p:sp>
          <p:nvSpPr>
            <p:cNvPr id="9" name="AutoShape 6"/>
            <p:cNvSpPr>
              <a:spLocks noChangeArrowheads="1"/>
            </p:cNvSpPr>
            <p:nvPr/>
          </p:nvSpPr>
          <p:spPr bwMode="gray">
            <a:xfrm>
              <a:off x="1200" y="3456"/>
              <a:ext cx="3599" cy="480"/>
            </a:xfrm>
            <a:prstGeom prst="roundRect">
              <a:avLst>
                <a:gd name="adj" fmla="val 16667"/>
              </a:avLst>
            </a:prstGeom>
            <a:solidFill>
              <a:schemeClr val="bg2">
                <a:lumMod val="50000"/>
              </a:schemeClr>
            </a:solidFill>
            <a:ln w="9525">
              <a:noFill/>
              <a:round/>
              <a:headEnd/>
              <a:tailEnd/>
            </a:ln>
            <a:effectLst>
              <a:outerShdw dist="81320" dir="2319588" algn="ctr" rotWithShape="0">
                <a:schemeClr val="bg1">
                  <a:alpha val="50000"/>
                </a:schemeClr>
              </a:outerShdw>
            </a:effectLst>
          </p:spPr>
          <p:txBody>
            <a:bodyPr wrap="none"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b="1" kern="0" dirty="0" smtClean="0">
                  <a:solidFill>
                    <a:srgbClr val="FFFFFF"/>
                  </a:solidFill>
                  <a:latin typeface="Verdana" pitchFamily="34" charset="0"/>
                  <a:cs typeface="Arial" charset="0"/>
                </a:rPr>
                <a:t>A FMEA is living document that must be reviewed</a:t>
              </a:r>
            </a:p>
            <a:p>
              <a:pPr marL="0" marR="0" lvl="0" indent="0" algn="ctr" defTabSz="914400" eaLnBrk="1" fontAlgn="auto" latinLnBrk="0" hangingPunct="1">
                <a:lnSpc>
                  <a:spcPct val="100000"/>
                </a:lnSpc>
                <a:spcBef>
                  <a:spcPts val="0"/>
                </a:spcBef>
                <a:spcAft>
                  <a:spcPts val="0"/>
                </a:spcAft>
                <a:buClrTx/>
                <a:buSzTx/>
                <a:buFontTx/>
                <a:buNone/>
                <a:tabLst/>
                <a:defRPr/>
              </a:pPr>
              <a:r>
                <a:rPr lang="en-US" b="1" kern="0" dirty="0" smtClean="0">
                  <a:solidFill>
                    <a:srgbClr val="FFFFFF"/>
                  </a:solidFill>
                  <a:latin typeface="Verdana" pitchFamily="34" charset="0"/>
                  <a:cs typeface="Arial" charset="0"/>
                </a:rPr>
                <a:t>a</a:t>
              </a:r>
              <a:r>
                <a:rPr kumimoji="0" lang="en-US" sz="1800" b="1" i="0" u="none" strike="noStrike" kern="0" cap="none" spc="0" normalizeH="0" baseline="0" noProof="0" dirty="0" smtClean="0">
                  <a:ln>
                    <a:noFill/>
                  </a:ln>
                  <a:solidFill>
                    <a:srgbClr val="FFFFFF"/>
                  </a:solidFill>
                  <a:effectLst/>
                  <a:uLnTx/>
                  <a:uFillTx/>
                  <a:latin typeface="Verdana" pitchFamily="34" charset="0"/>
                  <a:cs typeface="Arial" charset="0"/>
                </a:rPr>
                <a:t>n</a:t>
              </a:r>
              <a:r>
                <a:rPr lang="en-US" b="1" kern="0" dirty="0">
                  <a:solidFill>
                    <a:srgbClr val="FFFFFF"/>
                  </a:solidFill>
                  <a:latin typeface="Verdana" pitchFamily="34" charset="0"/>
                  <a:cs typeface="Arial" charset="0"/>
                </a:rPr>
                <a:t>d</a:t>
              </a:r>
              <a:r>
                <a:rPr lang="en-US" b="1" kern="0" dirty="0" smtClean="0">
                  <a:solidFill>
                    <a:srgbClr val="FFFFFF"/>
                  </a:solidFill>
                  <a:latin typeface="Verdana" pitchFamily="34" charset="0"/>
                  <a:cs typeface="Arial" charset="0"/>
                </a:rPr>
                <a:t> </a:t>
              </a:r>
              <a:r>
                <a:rPr kumimoji="0" lang="en-US" sz="1800" b="1" i="0" u="none" strike="noStrike" kern="0" cap="none" spc="0" normalizeH="0" noProof="0" dirty="0" smtClean="0">
                  <a:ln>
                    <a:noFill/>
                  </a:ln>
                  <a:solidFill>
                    <a:srgbClr val="FFFFFF"/>
                  </a:solidFill>
                  <a:effectLst/>
                  <a:uLnTx/>
                  <a:uFillTx/>
                  <a:latin typeface="Verdana" pitchFamily="34" charset="0"/>
                  <a:cs typeface="Arial" charset="0"/>
                </a:rPr>
                <a:t>updated as processes change</a:t>
              </a:r>
              <a:endParaRPr kumimoji="0" lang="en-US" sz="1800" b="1" i="0" u="none" strike="noStrike" kern="0" cap="none" spc="0" normalizeH="0" baseline="0" noProof="0" dirty="0">
                <a:ln>
                  <a:noFill/>
                </a:ln>
                <a:solidFill>
                  <a:srgbClr val="FFFFFF"/>
                </a:solidFill>
                <a:effectLst/>
                <a:uLnTx/>
                <a:uFillTx/>
                <a:latin typeface="Verdana" pitchFamily="34" charset="0"/>
                <a:cs typeface="Arial" charset="0"/>
              </a:endParaRPr>
            </a:p>
          </p:txBody>
        </p:sp>
        <p:sp>
          <p:nvSpPr>
            <p:cNvPr id="10" name="Rectangle 7"/>
            <p:cNvSpPr>
              <a:spLocks noChangeArrowheads="1"/>
            </p:cNvSpPr>
            <p:nvPr/>
          </p:nvSpPr>
          <p:spPr bwMode="gray">
            <a:xfrm>
              <a:off x="1248" y="3523"/>
              <a:ext cx="3321" cy="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ctr" defTabSz="914400" eaLnBrk="1" fontAlgn="auto" latinLnBrk="0" hangingPunct="1">
                <a:lnSpc>
                  <a:spcPct val="85000"/>
                </a:lnSpc>
                <a:spcBef>
                  <a:spcPct val="50000"/>
                </a:spcBef>
                <a:spcAft>
                  <a:spcPts val="0"/>
                </a:spcAft>
                <a:buClr>
                  <a:srgbClr val="1F3F5F"/>
                </a:buClr>
                <a:buSzTx/>
                <a:buFontTx/>
                <a:buNone/>
                <a:tabLst/>
                <a:defRPr/>
              </a:pPr>
              <a:endParaRPr kumimoji="0" lang="en-US" sz="1800" b="1" i="0" u="none" strike="noStrike" kern="0" cap="none" spc="0" normalizeH="0" baseline="0" noProof="0" dirty="0" smtClean="0">
                <a:ln>
                  <a:noFill/>
                </a:ln>
                <a:solidFill>
                  <a:srgbClr val="FFFFFF"/>
                </a:solidFill>
                <a:effectLst/>
                <a:uLnTx/>
                <a:uFillTx/>
                <a:latin typeface="Verdana" pitchFamily="34" charset="0"/>
              </a:endParaRPr>
            </a:p>
          </p:txBody>
        </p:sp>
      </p:grpSp>
    </p:spTree>
    <p:extLst>
      <p:ext uri="{BB962C8B-B14F-4D97-AF65-F5344CB8AC3E}">
        <p14:creationId xmlns:p14="http://schemas.microsoft.com/office/powerpoint/2010/main" val="180884737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ap-wave.jpg"/>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0" y="0"/>
            <a:ext cx="9144000" cy="1747322"/>
          </a:xfrm>
          <a:prstGeom prst="rect">
            <a:avLst/>
          </a:prstGeom>
          <a:effectLst>
            <a:outerShdw blurRad="50800" dist="38100" dir="2700000" algn="tl" rotWithShape="0">
              <a:srgbClr val="000000">
                <a:alpha val="43000"/>
              </a:srgbClr>
            </a:outerShdw>
            <a:reflection stA="50000" endPos="75000" dist="12700" dir="5400000" sy="-100000" algn="bl" rotWithShape="0"/>
          </a:effectLst>
        </p:spPr>
      </p:pic>
      <p:sp>
        <p:nvSpPr>
          <p:cNvPr id="9" name="Title 7"/>
          <p:cNvSpPr txBox="1">
            <a:spLocks/>
          </p:cNvSpPr>
          <p:nvPr/>
        </p:nvSpPr>
        <p:spPr>
          <a:xfrm>
            <a:off x="705643" y="2495550"/>
            <a:ext cx="7561262" cy="1371600"/>
          </a:xfrm>
          <a:prstGeom prst="rect">
            <a:avLst/>
          </a:prstGeom>
        </p:spPr>
        <p:txBody>
          <a:bodyPr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defTabSz="914400" eaLnBrk="1" hangingPunct="1"/>
            <a:r>
              <a:rPr lang="en-US" sz="4000" b="1" dirty="0" smtClean="0">
                <a:solidFill>
                  <a:srgbClr val="1D2C64"/>
                </a:solidFill>
                <a:effectLst>
                  <a:outerShdw blurRad="38100" dist="38100" dir="2700000" algn="tl">
                    <a:srgbClr val="C0C0C0"/>
                  </a:outerShdw>
                </a:effectLst>
                <a:latin typeface="Verdana" pitchFamily="34" charset="0"/>
                <a:ea typeface="Verdana" pitchFamily="34" charset="0"/>
                <a:cs typeface="Verdana" pitchFamily="34" charset="0"/>
              </a:rPr>
              <a:t>Control Plan</a:t>
            </a:r>
            <a:endParaRPr lang="en-US" sz="4000" b="1" dirty="0">
              <a:solidFill>
                <a:srgbClr val="1D2C64"/>
              </a:solidFill>
              <a:effectLst>
                <a:outerShdw blurRad="38100" dist="38100" dir="2700000" algn="tl">
                  <a:srgbClr val="C0C0C0"/>
                </a:outerShdw>
              </a:effectLst>
              <a:latin typeface="Verdana" pitchFamily="34" charset="0"/>
              <a:ea typeface="Verdana" pitchFamily="34" charset="0"/>
              <a:cs typeface="Verdana" pitchFamily="34" charset="0"/>
            </a:endParaRPr>
          </a:p>
        </p:txBody>
      </p:sp>
      <p:sp>
        <p:nvSpPr>
          <p:cNvPr id="5" name="Title 7"/>
          <p:cNvSpPr txBox="1">
            <a:spLocks/>
          </p:cNvSpPr>
          <p:nvPr/>
        </p:nvSpPr>
        <p:spPr>
          <a:xfrm>
            <a:off x="5553075" y="4338638"/>
            <a:ext cx="3171825" cy="314325"/>
          </a:xfrm>
          <a:prstGeom prst="rect">
            <a:avLst/>
          </a:prstGeom>
        </p:spPr>
        <p:txBody>
          <a:bodyPr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defTabSz="914400" eaLnBrk="1" hangingPunct="1"/>
            <a:endParaRPr lang="en-US" sz="3200" dirty="0">
              <a:solidFill>
                <a:srgbClr val="1D2C64"/>
              </a:solidFill>
              <a:effectLst>
                <a:outerShdw blurRad="38100" dist="38100" dir="2700000" algn="tl">
                  <a:srgbClr val="C0C0C0"/>
                </a:outerShdw>
              </a:effectLst>
              <a:latin typeface="Trebuchet MS" pitchFamily="34" charset="0"/>
            </a:endParaRPr>
          </a:p>
        </p:txBody>
      </p:sp>
      <p:sp>
        <p:nvSpPr>
          <p:cNvPr id="7" name="Title 7"/>
          <p:cNvSpPr txBox="1">
            <a:spLocks/>
          </p:cNvSpPr>
          <p:nvPr/>
        </p:nvSpPr>
        <p:spPr>
          <a:xfrm>
            <a:off x="1538287" y="2967038"/>
            <a:ext cx="5895975" cy="1371600"/>
          </a:xfrm>
          <a:prstGeom prst="rect">
            <a:avLst/>
          </a:prstGeom>
        </p:spPr>
        <p:txBody>
          <a:bodyPr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defTabSz="914400" eaLnBrk="1" hangingPunct="1"/>
            <a:endParaRPr lang="en-US" sz="4000" dirty="0">
              <a:solidFill>
                <a:srgbClr val="1D2C64"/>
              </a:solidFill>
              <a:effectLst>
                <a:outerShdw blurRad="38100" dist="38100" dir="2700000" algn="tl">
                  <a:srgbClr val="C0C0C0"/>
                </a:outerShdw>
              </a:effectLst>
              <a:latin typeface="Trebuchet MS" pitchFamily="34" charset="0"/>
            </a:endParaRPr>
          </a:p>
        </p:txBody>
      </p:sp>
      <p:sp>
        <p:nvSpPr>
          <p:cNvPr id="8" name="Title 7"/>
          <p:cNvSpPr txBox="1">
            <a:spLocks/>
          </p:cNvSpPr>
          <p:nvPr/>
        </p:nvSpPr>
        <p:spPr>
          <a:xfrm>
            <a:off x="5705475" y="4491038"/>
            <a:ext cx="3171825" cy="314325"/>
          </a:xfrm>
          <a:prstGeom prst="rect">
            <a:avLst/>
          </a:prstGeom>
        </p:spPr>
        <p:txBody>
          <a:bodyPr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defTabSz="914400" eaLnBrk="1" hangingPunct="1"/>
            <a:endParaRPr lang="en-US" sz="3200" dirty="0">
              <a:solidFill>
                <a:srgbClr val="1D2C64"/>
              </a:solidFill>
              <a:effectLst>
                <a:outerShdw blurRad="38100" dist="38100" dir="2700000" algn="tl">
                  <a:srgbClr val="C0C0C0"/>
                </a:outerShdw>
              </a:effectLst>
              <a:latin typeface="Trebuchet MS" pitchFamily="34" charset="0"/>
            </a:endParaRPr>
          </a:p>
        </p:txBody>
      </p:sp>
      <p:sp>
        <p:nvSpPr>
          <p:cNvPr id="6" name="Footer Placeholder 5"/>
          <p:cNvSpPr>
            <a:spLocks noGrp="1"/>
          </p:cNvSpPr>
          <p:nvPr>
            <p:ph type="ftr" sz="quarter" idx="11"/>
          </p:nvPr>
        </p:nvSpPr>
        <p:spPr/>
        <p:txBody>
          <a:bodyPr/>
          <a:lstStyle/>
          <a:p>
            <a:pPr>
              <a:defRPr/>
            </a:pPr>
            <a:r>
              <a:rPr lang="en-US" smtClean="0"/>
              <a:t>Business Confidential &amp; Proprietary Information  Rev: 00</a:t>
            </a:r>
            <a:endParaRPr lang="en-US" dirty="0"/>
          </a:p>
        </p:txBody>
      </p:sp>
    </p:spTree>
    <p:extLst>
      <p:ext uri="{BB962C8B-B14F-4D97-AF65-F5344CB8AC3E}">
        <p14:creationId xmlns:p14="http://schemas.microsoft.com/office/powerpoint/2010/main" val="171876142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Control Plan</a:t>
            </a:r>
            <a:endParaRPr lang="en-US" dirty="0"/>
          </a:p>
        </p:txBody>
      </p:sp>
      <p:sp>
        <p:nvSpPr>
          <p:cNvPr id="6" name="Footer Placeholder 5"/>
          <p:cNvSpPr>
            <a:spLocks noGrp="1"/>
          </p:cNvSpPr>
          <p:nvPr>
            <p:ph type="ftr" sz="quarter" idx="11"/>
          </p:nvPr>
        </p:nvSpPr>
        <p:spPr/>
        <p:txBody>
          <a:bodyPr/>
          <a:lstStyle/>
          <a:p>
            <a:pPr>
              <a:defRPr/>
            </a:pPr>
            <a:r>
              <a:rPr lang="en-US" smtClean="0"/>
              <a:t>Business Confidential &amp; Proprietary Information  Rev: 00</a:t>
            </a:r>
            <a:endParaRPr lang="en-US" dirty="0"/>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92551" y="1368425"/>
            <a:ext cx="4122825" cy="4337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 Box 10"/>
          <p:cNvSpPr txBox="1">
            <a:spLocks noChangeArrowheads="1"/>
          </p:cNvSpPr>
          <p:nvPr/>
        </p:nvSpPr>
        <p:spPr bwMode="auto">
          <a:xfrm>
            <a:off x="197768" y="1330327"/>
            <a:ext cx="164660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0" marR="0" lvl="0" indent="0" defTabSz="914400" eaLnBrk="0" fontAlgn="auto" latinLnBrk="0" hangingPunct="0">
              <a:lnSpc>
                <a:spcPct val="100000"/>
              </a:lnSpc>
              <a:spcBef>
                <a:spcPts val="0"/>
              </a:spcBef>
              <a:spcAft>
                <a:spcPts val="0"/>
              </a:spcAft>
              <a:buClr>
                <a:srgbClr val="000000"/>
              </a:buClr>
              <a:buSzTx/>
              <a:buFontTx/>
              <a:buNone/>
              <a:tabLst/>
              <a:defRPr/>
            </a:pPr>
            <a:r>
              <a:rPr kumimoji="0" lang="en-US" sz="1800" b="1" i="0" u="none" strike="noStrike" kern="0" cap="none" spc="0" normalizeH="0" baseline="0" noProof="0" dirty="0" smtClean="0">
                <a:ln>
                  <a:noFill/>
                </a:ln>
                <a:solidFill>
                  <a:schemeClr val="bg2">
                    <a:lumMod val="50000"/>
                  </a:schemeClr>
                </a:solidFill>
                <a:effectLst/>
                <a:uLnTx/>
                <a:uFillTx/>
                <a:latin typeface="Verdana" pitchFamily="34" charset="0"/>
                <a:cs typeface="Arial" pitchFamily="34" charset="0"/>
              </a:rPr>
              <a:t> What is </a:t>
            </a:r>
            <a:r>
              <a:rPr lang="en-US" b="1" kern="0" dirty="0">
                <a:solidFill>
                  <a:srgbClr val="105CA4"/>
                </a:solidFill>
                <a:latin typeface="Verdana" pitchFamily="34" charset="0"/>
              </a:rPr>
              <a:t>i</a:t>
            </a:r>
            <a:r>
              <a:rPr kumimoji="0" lang="en-US" sz="1800" b="1" i="0" u="none" strike="noStrike" kern="0" cap="none" spc="0" normalizeH="0" baseline="0" noProof="0" dirty="0" smtClean="0">
                <a:ln>
                  <a:noFill/>
                </a:ln>
                <a:solidFill>
                  <a:srgbClr val="105CA4"/>
                </a:solidFill>
                <a:effectLst/>
                <a:uLnTx/>
                <a:uFillTx/>
                <a:latin typeface="Verdana" pitchFamily="34" charset="0"/>
                <a:cs typeface="Arial" pitchFamily="34" charset="0"/>
              </a:rPr>
              <a:t>t</a:t>
            </a:r>
            <a:r>
              <a:rPr kumimoji="0" lang="en-US" sz="1800" b="1" i="0" u="none" strike="noStrike" kern="0" cap="none" spc="0" normalizeH="0" baseline="0" noProof="0" dirty="0" smtClean="0">
                <a:ln>
                  <a:noFill/>
                </a:ln>
                <a:solidFill>
                  <a:schemeClr val="bg2">
                    <a:lumMod val="50000"/>
                  </a:schemeClr>
                </a:solidFill>
                <a:effectLst/>
                <a:uLnTx/>
                <a:uFillTx/>
                <a:latin typeface="Verdana" pitchFamily="34" charset="0"/>
                <a:cs typeface="Arial" pitchFamily="34" charset="0"/>
              </a:rPr>
              <a:t>?</a:t>
            </a:r>
            <a:endParaRPr kumimoji="0" lang="en-US" sz="1800" b="0" i="0" u="none" strike="noStrike" kern="0" cap="none" spc="0" normalizeH="0" baseline="0" noProof="0" dirty="0" smtClean="0">
              <a:ln>
                <a:noFill/>
              </a:ln>
              <a:solidFill>
                <a:schemeClr val="bg2">
                  <a:lumMod val="50000"/>
                </a:schemeClr>
              </a:solidFill>
              <a:effectLst/>
              <a:uLnTx/>
              <a:uFillTx/>
              <a:latin typeface="Verdana" pitchFamily="34" charset="0"/>
              <a:cs typeface="Arial" pitchFamily="34" charset="0"/>
            </a:endParaRPr>
          </a:p>
        </p:txBody>
      </p:sp>
      <p:grpSp>
        <p:nvGrpSpPr>
          <p:cNvPr id="11" name="Group 25"/>
          <p:cNvGrpSpPr>
            <a:grpSpLocks/>
          </p:cNvGrpSpPr>
          <p:nvPr/>
        </p:nvGrpSpPr>
        <p:grpSpPr bwMode="auto">
          <a:xfrm>
            <a:off x="167794" y="3166268"/>
            <a:ext cx="3727232" cy="1944688"/>
            <a:chOff x="3119" y="1848"/>
            <a:chExt cx="2487" cy="1225"/>
          </a:xfrm>
        </p:grpSpPr>
        <p:sp>
          <p:nvSpPr>
            <p:cNvPr id="13" name="Text Box 7"/>
            <p:cNvSpPr txBox="1">
              <a:spLocks noChangeArrowheads="1"/>
            </p:cNvSpPr>
            <p:nvPr/>
          </p:nvSpPr>
          <p:spPr bwMode="auto">
            <a:xfrm>
              <a:off x="3119" y="1848"/>
              <a:ext cx="1934"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0" marR="0" lvl="0" indent="0" defTabSz="914400" eaLnBrk="0" fontAlgn="auto" latinLnBrk="0" hangingPunct="0">
                <a:lnSpc>
                  <a:spcPct val="100000"/>
                </a:lnSpc>
                <a:spcBef>
                  <a:spcPts val="0"/>
                </a:spcBef>
                <a:spcAft>
                  <a:spcPts val="0"/>
                </a:spcAft>
                <a:buClr>
                  <a:srgbClr val="000000"/>
                </a:buClr>
                <a:buSzTx/>
                <a:buFontTx/>
                <a:buNone/>
                <a:tabLst/>
                <a:defRPr/>
              </a:pPr>
              <a:r>
                <a:rPr kumimoji="0" lang="en-US" sz="1800" b="1" i="0" u="none" strike="noStrike" kern="0" cap="none" spc="0" normalizeH="0" baseline="0" noProof="0" dirty="0" smtClean="0">
                  <a:ln>
                    <a:noFill/>
                  </a:ln>
                  <a:solidFill>
                    <a:schemeClr val="bg2">
                      <a:lumMod val="50000"/>
                    </a:schemeClr>
                  </a:solidFill>
                  <a:effectLst/>
                  <a:uLnTx/>
                  <a:uFillTx/>
                  <a:latin typeface="Verdana" pitchFamily="34" charset="0"/>
                  <a:cs typeface="Arial" pitchFamily="34" charset="0"/>
                </a:rPr>
                <a:t>Objective or purpose</a:t>
              </a:r>
              <a:endParaRPr kumimoji="0" lang="en-US" sz="1800" b="0" i="0" u="none" strike="noStrike" kern="0" cap="none" spc="0" normalizeH="0" baseline="0" noProof="0" dirty="0" smtClean="0">
                <a:ln>
                  <a:noFill/>
                </a:ln>
                <a:solidFill>
                  <a:schemeClr val="bg2">
                    <a:lumMod val="50000"/>
                  </a:schemeClr>
                </a:solidFill>
                <a:effectLst/>
                <a:uLnTx/>
                <a:uFillTx/>
                <a:latin typeface="Verdana" pitchFamily="34" charset="0"/>
                <a:cs typeface="Arial" pitchFamily="34" charset="0"/>
              </a:endParaRPr>
            </a:p>
          </p:txBody>
        </p:sp>
        <p:sp>
          <p:nvSpPr>
            <p:cNvPr id="14" name="Text Box 13"/>
            <p:cNvSpPr txBox="1">
              <a:spLocks noChangeArrowheads="1"/>
            </p:cNvSpPr>
            <p:nvPr/>
          </p:nvSpPr>
          <p:spPr bwMode="auto">
            <a:xfrm>
              <a:off x="3139" y="2084"/>
              <a:ext cx="2467" cy="9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marL="174625" indent="-174625"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174625" marR="0" lvl="0" indent="-174625" defTabSz="914400" eaLnBrk="0" fontAlgn="auto" latinLnBrk="0" hangingPunct="0">
                <a:lnSpc>
                  <a:spcPct val="100000"/>
                </a:lnSpc>
                <a:spcBef>
                  <a:spcPts val="0"/>
                </a:spcBef>
                <a:spcAft>
                  <a:spcPts val="0"/>
                </a:spcAft>
                <a:buClr>
                  <a:srgbClr val="105CA4"/>
                </a:buClr>
                <a:buSzTx/>
                <a:buFontTx/>
                <a:buChar char="•"/>
                <a:tabLst/>
                <a:defRPr/>
              </a:pPr>
              <a:r>
                <a:rPr kumimoji="0" lang="en-US" sz="1600" b="0" i="0" u="none" strike="noStrike" kern="0" cap="none" spc="0" normalizeH="0" baseline="0" noProof="0" dirty="0" smtClean="0">
                  <a:ln>
                    <a:noFill/>
                  </a:ln>
                  <a:solidFill>
                    <a:srgbClr val="000000"/>
                  </a:solidFill>
                  <a:effectLst/>
                  <a:uLnTx/>
                  <a:uFillTx/>
                  <a:latin typeface="Verdana" pitchFamily="34" charset="0"/>
                  <a:cs typeface="Arial" pitchFamily="34" charset="0"/>
                </a:rPr>
                <a:t>Primary reference source for minimizing process and product variation. </a:t>
              </a:r>
            </a:p>
            <a:p>
              <a:pPr marL="174625" marR="0" lvl="0" indent="-174625" defTabSz="914400" eaLnBrk="0" fontAlgn="auto" latinLnBrk="0" hangingPunct="0">
                <a:lnSpc>
                  <a:spcPct val="100000"/>
                </a:lnSpc>
                <a:spcBef>
                  <a:spcPts val="0"/>
                </a:spcBef>
                <a:spcAft>
                  <a:spcPts val="0"/>
                </a:spcAft>
                <a:buClr>
                  <a:srgbClr val="105CA4"/>
                </a:buClr>
                <a:buSzTx/>
                <a:buFontTx/>
                <a:buChar char="•"/>
                <a:tabLst/>
                <a:defRPr/>
              </a:pPr>
              <a:r>
                <a:rPr kumimoji="0" lang="en-US" sz="1600" b="0" i="0" u="none" strike="noStrike" kern="0" cap="none" spc="0" normalizeH="0" baseline="0" noProof="0" dirty="0" smtClean="0">
                  <a:ln>
                    <a:noFill/>
                  </a:ln>
                  <a:solidFill>
                    <a:srgbClr val="000000"/>
                  </a:solidFill>
                  <a:effectLst/>
                  <a:uLnTx/>
                  <a:uFillTx/>
                  <a:latin typeface="Verdana" pitchFamily="34" charset="0"/>
                  <a:cs typeface="Arial" pitchFamily="34" charset="0"/>
                </a:rPr>
                <a:t>Description of how teams should react to out-of-control situations.</a:t>
              </a:r>
            </a:p>
          </p:txBody>
        </p:sp>
      </p:grpSp>
      <p:grpSp>
        <p:nvGrpSpPr>
          <p:cNvPr id="15" name="Group 24"/>
          <p:cNvGrpSpPr>
            <a:grpSpLocks/>
          </p:cNvGrpSpPr>
          <p:nvPr/>
        </p:nvGrpSpPr>
        <p:grpSpPr bwMode="auto">
          <a:xfrm>
            <a:off x="174843" y="5110956"/>
            <a:ext cx="3743107" cy="976312"/>
            <a:chOff x="3119" y="3255"/>
            <a:chExt cx="2497" cy="615"/>
          </a:xfrm>
        </p:grpSpPr>
        <p:sp>
          <p:nvSpPr>
            <p:cNvPr id="17" name="Text Box 12"/>
            <p:cNvSpPr txBox="1">
              <a:spLocks noChangeArrowheads="1"/>
            </p:cNvSpPr>
            <p:nvPr/>
          </p:nvSpPr>
          <p:spPr bwMode="auto">
            <a:xfrm>
              <a:off x="3119" y="3255"/>
              <a:ext cx="1412"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0" marR="0" lvl="0" indent="0" defTabSz="914400" eaLnBrk="0" fontAlgn="auto" latinLnBrk="0" hangingPunct="0">
                <a:lnSpc>
                  <a:spcPct val="100000"/>
                </a:lnSpc>
                <a:spcBef>
                  <a:spcPts val="0"/>
                </a:spcBef>
                <a:spcAft>
                  <a:spcPts val="0"/>
                </a:spcAft>
                <a:buClr>
                  <a:srgbClr val="000000"/>
                </a:buClr>
                <a:buSzTx/>
                <a:buFontTx/>
                <a:buNone/>
                <a:tabLst/>
                <a:defRPr/>
              </a:pPr>
              <a:r>
                <a:rPr kumimoji="0" lang="en-US" sz="1800" b="1" i="0" u="none" strike="noStrike" kern="0" cap="none" spc="0" normalizeH="0" baseline="0" noProof="0" dirty="0" smtClean="0">
                  <a:ln>
                    <a:noFill/>
                  </a:ln>
                  <a:solidFill>
                    <a:schemeClr val="bg2">
                      <a:lumMod val="50000"/>
                    </a:schemeClr>
                  </a:solidFill>
                  <a:effectLst/>
                  <a:uLnTx/>
                  <a:uFillTx/>
                  <a:latin typeface="Verdana" pitchFamily="34" charset="0"/>
                  <a:cs typeface="Arial" pitchFamily="34" charset="0"/>
                </a:rPr>
                <a:t>When to use It</a:t>
              </a:r>
              <a:endParaRPr kumimoji="0" lang="en-US" sz="1800" b="0" i="0" u="none" strike="noStrike" kern="0" cap="none" spc="0" normalizeH="0" baseline="0" noProof="0" dirty="0" smtClean="0">
                <a:ln>
                  <a:noFill/>
                </a:ln>
                <a:solidFill>
                  <a:schemeClr val="bg2">
                    <a:lumMod val="50000"/>
                  </a:schemeClr>
                </a:solidFill>
                <a:effectLst/>
                <a:uLnTx/>
                <a:uFillTx/>
                <a:latin typeface="Verdana" pitchFamily="34" charset="0"/>
                <a:cs typeface="Arial" pitchFamily="34" charset="0"/>
              </a:endParaRPr>
            </a:p>
          </p:txBody>
        </p:sp>
        <p:sp>
          <p:nvSpPr>
            <p:cNvPr id="18" name="Text Box 23"/>
            <p:cNvSpPr txBox="1">
              <a:spLocks noChangeArrowheads="1"/>
            </p:cNvSpPr>
            <p:nvPr/>
          </p:nvSpPr>
          <p:spPr bwMode="auto">
            <a:xfrm>
              <a:off x="3149" y="3504"/>
              <a:ext cx="2467" cy="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marL="174625" indent="-174625"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174625" marR="0" lvl="0" indent="-174625" defTabSz="914400" eaLnBrk="0" fontAlgn="auto" latinLnBrk="0" hangingPunct="0">
                <a:lnSpc>
                  <a:spcPct val="100000"/>
                </a:lnSpc>
                <a:spcBef>
                  <a:spcPts val="0"/>
                </a:spcBef>
                <a:spcAft>
                  <a:spcPts val="0"/>
                </a:spcAft>
                <a:buClr>
                  <a:srgbClr val="105CA4"/>
                </a:buClr>
                <a:buSzTx/>
                <a:buFontTx/>
                <a:buChar char="•"/>
                <a:tabLst/>
                <a:defRPr/>
              </a:pPr>
              <a:r>
                <a:rPr kumimoji="0" lang="en-US" sz="1600" b="0" i="0" u="none" strike="noStrike" kern="0" cap="none" spc="0" normalizeH="0" baseline="0" noProof="0" dirty="0" smtClean="0">
                  <a:ln>
                    <a:noFill/>
                  </a:ln>
                  <a:solidFill>
                    <a:srgbClr val="000000"/>
                  </a:solidFill>
                  <a:effectLst/>
                  <a:uLnTx/>
                  <a:uFillTx/>
                  <a:latin typeface="Verdana" pitchFamily="34" charset="0"/>
                  <a:cs typeface="Arial" pitchFamily="34" charset="0"/>
                </a:rPr>
                <a:t>Implementation of new process.</a:t>
              </a:r>
            </a:p>
            <a:p>
              <a:pPr marL="174625" marR="0" lvl="0" indent="-174625" defTabSz="914400" eaLnBrk="0" fontAlgn="auto" latinLnBrk="0" hangingPunct="0">
                <a:lnSpc>
                  <a:spcPct val="100000"/>
                </a:lnSpc>
                <a:spcBef>
                  <a:spcPts val="0"/>
                </a:spcBef>
                <a:spcAft>
                  <a:spcPts val="0"/>
                </a:spcAft>
                <a:buClr>
                  <a:srgbClr val="105CA4"/>
                </a:buClr>
                <a:buSzTx/>
                <a:buFontTx/>
                <a:buChar char="•"/>
                <a:tabLst/>
                <a:defRPr/>
              </a:pPr>
              <a:r>
                <a:rPr kumimoji="0" lang="en-US" sz="1600" b="0" i="0" u="none" strike="noStrike" kern="0" cap="none" spc="0" normalizeH="0" baseline="0" noProof="0" dirty="0" smtClean="0">
                  <a:ln>
                    <a:noFill/>
                  </a:ln>
                  <a:solidFill>
                    <a:srgbClr val="000000"/>
                  </a:solidFill>
                  <a:effectLst/>
                  <a:uLnTx/>
                  <a:uFillTx/>
                  <a:latin typeface="Verdana" pitchFamily="34" charset="0"/>
                  <a:cs typeface="Arial" pitchFamily="34" charset="0"/>
                </a:rPr>
                <a:t>Following a process change.</a:t>
              </a:r>
            </a:p>
          </p:txBody>
        </p:sp>
      </p:grpSp>
      <p:sp>
        <p:nvSpPr>
          <p:cNvPr id="20" name="Rectangle 15"/>
          <p:cNvSpPr>
            <a:spLocks noChangeArrowheads="1"/>
          </p:cNvSpPr>
          <p:nvPr/>
        </p:nvSpPr>
        <p:spPr bwMode="auto">
          <a:xfrm>
            <a:off x="4592551" y="5611812"/>
            <a:ext cx="4122824" cy="624681"/>
          </a:xfrm>
          <a:prstGeom prst="rect">
            <a:avLst/>
          </a:prstGeom>
          <a:solidFill>
            <a:schemeClr val="bg1"/>
          </a:solidFill>
          <a:ln w="12700" algn="ctr">
            <a:noFill/>
            <a:miter lim="800000"/>
            <a:headEnd/>
            <a:tailEnd/>
          </a:ln>
        </p:spPr>
        <p:txBody>
          <a:bodyPr wrap="none" anchor="ctr"/>
          <a:lstStyle/>
          <a:p>
            <a:pPr algn="dist">
              <a:spcBef>
                <a:spcPct val="20000"/>
              </a:spcBef>
              <a:buClr>
                <a:srgbClr val="006600"/>
              </a:buClr>
            </a:pPr>
            <a:r>
              <a:rPr lang="en-US" sz="1200" b="1" dirty="0" smtClean="0">
                <a:latin typeface="Verdana" pitchFamily="34" charset="0"/>
                <a:ea typeface="Verdana" pitchFamily="34" charset="0"/>
                <a:cs typeface="Verdana" pitchFamily="34" charset="0"/>
              </a:rPr>
              <a:t>A control plan is considered a living document </a:t>
            </a:r>
          </a:p>
          <a:p>
            <a:pPr algn="dist">
              <a:spcBef>
                <a:spcPct val="20000"/>
              </a:spcBef>
              <a:buClr>
                <a:srgbClr val="006600"/>
              </a:buClr>
            </a:pPr>
            <a:r>
              <a:rPr lang="en-US" sz="1200" b="1" dirty="0" smtClean="0">
                <a:latin typeface="Verdana" pitchFamily="34" charset="0"/>
                <a:ea typeface="Verdana" pitchFamily="34" charset="0"/>
                <a:cs typeface="Verdana" pitchFamily="34" charset="0"/>
              </a:rPr>
              <a:t> as processes are expected to be continuously </a:t>
            </a:r>
          </a:p>
          <a:p>
            <a:pPr algn="dist">
              <a:spcBef>
                <a:spcPct val="20000"/>
              </a:spcBef>
              <a:buClr>
                <a:srgbClr val="006600"/>
              </a:buClr>
            </a:pPr>
            <a:r>
              <a:rPr lang="en-US" sz="1200" b="1" dirty="0" smtClean="0">
                <a:latin typeface="Verdana" pitchFamily="34" charset="0"/>
                <a:ea typeface="Verdana" pitchFamily="34" charset="0"/>
                <a:cs typeface="Verdana" pitchFamily="34" charset="0"/>
              </a:rPr>
              <a:t> updated and improved.</a:t>
            </a:r>
            <a:endParaRPr lang="en-US" sz="1200" b="1" dirty="0">
              <a:latin typeface="Verdana" pitchFamily="34" charset="0"/>
              <a:ea typeface="Verdana" pitchFamily="34" charset="0"/>
              <a:cs typeface="Verdana" pitchFamily="34" charset="0"/>
            </a:endParaRPr>
          </a:p>
        </p:txBody>
      </p:sp>
      <p:sp>
        <p:nvSpPr>
          <p:cNvPr id="3" name="Rectangle 2"/>
          <p:cNvSpPr/>
          <p:nvPr/>
        </p:nvSpPr>
        <p:spPr>
          <a:xfrm>
            <a:off x="260350" y="1699859"/>
            <a:ext cx="3435350" cy="1354217"/>
          </a:xfrm>
          <a:prstGeom prst="rect">
            <a:avLst/>
          </a:prstGeom>
        </p:spPr>
        <p:txBody>
          <a:bodyPr wrap="square">
            <a:spAutoFit/>
          </a:bodyPr>
          <a:lstStyle/>
          <a:p>
            <a:pPr marL="174625" marR="0" lvl="0" indent="-174625" defTabSz="914400" eaLnBrk="0" fontAlgn="auto" latinLnBrk="0" hangingPunct="0">
              <a:lnSpc>
                <a:spcPct val="100000"/>
              </a:lnSpc>
              <a:spcBef>
                <a:spcPts val="0"/>
              </a:spcBef>
              <a:spcAft>
                <a:spcPts val="0"/>
              </a:spcAft>
              <a:buClr>
                <a:srgbClr val="105CA4"/>
              </a:buClr>
              <a:buSzTx/>
              <a:buFontTx/>
              <a:buChar char="•"/>
              <a:tabLst/>
              <a:defRPr/>
            </a:pPr>
            <a:r>
              <a:rPr lang="en-US" sz="1600" kern="0" dirty="0" smtClean="0">
                <a:solidFill>
                  <a:srgbClr val="000000"/>
                </a:solidFill>
                <a:latin typeface="Verdana" pitchFamily="34" charset="0"/>
                <a:cs typeface="Arial" pitchFamily="34" charset="0"/>
              </a:rPr>
              <a:t>A document that describes how to control the critical inputs to continue to meet Watts expectations of the new output</a:t>
            </a:r>
            <a:r>
              <a:rPr lang="en-US" kern="0" dirty="0" smtClean="0">
                <a:solidFill>
                  <a:srgbClr val="000000"/>
                </a:solidFill>
                <a:latin typeface="Verdana" pitchFamily="34" charset="0"/>
                <a:cs typeface="Arial" pitchFamily="34" charset="0"/>
              </a:rPr>
              <a:t>.</a:t>
            </a:r>
            <a:endParaRPr lang="en-US" kern="0" dirty="0">
              <a:solidFill>
                <a:srgbClr val="000000"/>
              </a:solidFill>
              <a:latin typeface="Verdana" pitchFamily="34" charset="0"/>
              <a:cs typeface="Arial" pitchFamily="34" charset="0"/>
            </a:endParaRPr>
          </a:p>
        </p:txBody>
      </p:sp>
    </p:spTree>
    <p:extLst>
      <p:ext uri="{BB962C8B-B14F-4D97-AF65-F5344CB8AC3E}">
        <p14:creationId xmlns:p14="http://schemas.microsoft.com/office/powerpoint/2010/main" val="78878593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Control Plan</a:t>
            </a:r>
            <a:endParaRPr lang="en-US" dirty="0"/>
          </a:p>
        </p:txBody>
      </p:sp>
      <p:sp>
        <p:nvSpPr>
          <p:cNvPr id="6" name="Footer Placeholder 5"/>
          <p:cNvSpPr>
            <a:spLocks noGrp="1"/>
          </p:cNvSpPr>
          <p:nvPr>
            <p:ph type="ftr" sz="quarter" idx="11"/>
          </p:nvPr>
        </p:nvSpPr>
        <p:spPr/>
        <p:txBody>
          <a:bodyPr/>
          <a:lstStyle/>
          <a:p>
            <a:pPr>
              <a:defRPr/>
            </a:pPr>
            <a:r>
              <a:rPr lang="en-US" smtClean="0"/>
              <a:t>Business Confidential &amp; Proprietary Information  Rev: 00</a:t>
            </a:r>
            <a:endParaRPr lang="en-US" dirty="0"/>
          </a:p>
        </p:txBody>
      </p:sp>
      <p:sp>
        <p:nvSpPr>
          <p:cNvPr id="7" name="AutoShape 5"/>
          <p:cNvSpPr>
            <a:spLocks noChangeArrowheads="1"/>
          </p:cNvSpPr>
          <p:nvPr/>
        </p:nvSpPr>
        <p:spPr bwMode="auto">
          <a:xfrm>
            <a:off x="3351213" y="2222472"/>
            <a:ext cx="2543175" cy="760413"/>
          </a:xfrm>
          <a:prstGeom prst="rightArrow">
            <a:avLst>
              <a:gd name="adj1" fmla="val 50000"/>
              <a:gd name="adj2" fmla="val 83612"/>
            </a:avLst>
          </a:prstGeom>
          <a:solidFill>
            <a:schemeClr val="bg2">
              <a:lumMod val="50000"/>
            </a:schemeClr>
          </a:solidFill>
          <a:ln w="25400">
            <a:noFill/>
            <a:miter lim="800000"/>
            <a:headEnd/>
            <a:tailEnd/>
          </a:ln>
          <a:effectLst>
            <a:outerShdw dist="107763" dir="2700000" algn="ctr" rotWithShape="0">
              <a:schemeClr val="bg1">
                <a:alpha val="50000"/>
              </a:schemeClr>
            </a:outerShdw>
          </a:effectLst>
        </p:spPr>
        <p:txBody>
          <a:bodyPr anchor="ctr"/>
          <a:lstStyle/>
          <a:p>
            <a:pPr algn="ctr" eaLnBrk="0" hangingPunct="0">
              <a:defRPr/>
            </a:pPr>
            <a:r>
              <a:rPr lang="en-US" sz="1200" b="1" dirty="0">
                <a:solidFill>
                  <a:schemeClr val="bg1"/>
                </a:solidFill>
                <a:latin typeface="Verdana" pitchFamily="34" charset="0"/>
                <a:cs typeface="Arial" charset="0"/>
              </a:rPr>
              <a:t>Process Steps</a:t>
            </a:r>
          </a:p>
        </p:txBody>
      </p:sp>
      <p:sp>
        <p:nvSpPr>
          <p:cNvPr id="8" name="AutoShape 6"/>
          <p:cNvSpPr>
            <a:spLocks noChangeArrowheads="1"/>
          </p:cNvSpPr>
          <p:nvPr/>
        </p:nvSpPr>
        <p:spPr bwMode="auto">
          <a:xfrm>
            <a:off x="3317875" y="3051175"/>
            <a:ext cx="2576513" cy="782638"/>
          </a:xfrm>
          <a:prstGeom prst="leftArrow">
            <a:avLst>
              <a:gd name="adj1" fmla="val 50000"/>
              <a:gd name="adj2" fmla="val 82302"/>
            </a:avLst>
          </a:prstGeom>
          <a:solidFill>
            <a:schemeClr val="bg2">
              <a:lumMod val="50000"/>
            </a:schemeClr>
          </a:solidFill>
          <a:ln>
            <a:noFill/>
          </a:ln>
          <a:effectLst>
            <a:outerShdw dist="89803" dir="2700000" algn="ctr" rotWithShape="0">
              <a:schemeClr val="bg1">
                <a:alpha val="50000"/>
              </a:schemeClr>
            </a:outerShdw>
          </a:effectLst>
        </p:spPr>
        <p:txBody>
          <a:bodyPr anchor="ctr"/>
          <a:lstStyle/>
          <a:p>
            <a:pPr algn="ctr" eaLnBrk="0" hangingPunct="0"/>
            <a:r>
              <a:rPr lang="en-US" sz="1200" b="1" dirty="0">
                <a:solidFill>
                  <a:schemeClr val="bg1"/>
                </a:solidFill>
                <a:latin typeface="Verdana" pitchFamily="34" charset="0"/>
              </a:rPr>
              <a:t>New/Revised Process Steps</a:t>
            </a:r>
          </a:p>
        </p:txBody>
      </p:sp>
      <p:sp>
        <p:nvSpPr>
          <p:cNvPr id="9" name="AutoShape 16"/>
          <p:cNvSpPr>
            <a:spLocks noChangeArrowheads="1"/>
          </p:cNvSpPr>
          <p:nvPr/>
        </p:nvSpPr>
        <p:spPr bwMode="auto">
          <a:xfrm rot="2446937" flipH="1">
            <a:off x="811213" y="4789488"/>
            <a:ext cx="2209800" cy="760412"/>
          </a:xfrm>
          <a:prstGeom prst="rightArrow">
            <a:avLst>
              <a:gd name="adj1" fmla="val 50000"/>
              <a:gd name="adj2" fmla="val 72651"/>
            </a:avLst>
          </a:prstGeom>
          <a:solidFill>
            <a:schemeClr val="bg2">
              <a:lumMod val="50000"/>
            </a:schemeClr>
          </a:solidFill>
          <a:ln w="25400">
            <a:noFill/>
            <a:miter lim="800000"/>
            <a:headEnd/>
            <a:tailEnd/>
          </a:ln>
          <a:effectLst>
            <a:outerShdw dist="107763" dir="2700000" algn="ctr" rotWithShape="0">
              <a:schemeClr val="bg1">
                <a:alpha val="50000"/>
              </a:schemeClr>
            </a:outerShdw>
          </a:effectLst>
        </p:spPr>
        <p:txBody>
          <a:bodyPr anchor="ctr"/>
          <a:lstStyle/>
          <a:p>
            <a:pPr algn="ctr" eaLnBrk="0" hangingPunct="0">
              <a:defRPr/>
            </a:pPr>
            <a:r>
              <a:rPr lang="en-US" sz="1200" b="1" dirty="0">
                <a:solidFill>
                  <a:schemeClr val="bg1"/>
                </a:solidFill>
                <a:latin typeface="Verdana" pitchFamily="34" charset="0"/>
                <a:cs typeface="Arial" charset="0"/>
              </a:rPr>
              <a:t>New/Revised</a:t>
            </a:r>
          </a:p>
          <a:p>
            <a:pPr algn="ctr" eaLnBrk="0" hangingPunct="0">
              <a:defRPr/>
            </a:pPr>
            <a:r>
              <a:rPr lang="en-US" sz="1200" b="1" dirty="0">
                <a:solidFill>
                  <a:schemeClr val="bg1"/>
                </a:solidFill>
                <a:latin typeface="Verdana" pitchFamily="34" charset="0"/>
                <a:cs typeface="Arial" charset="0"/>
              </a:rPr>
              <a:t>Process Steps</a:t>
            </a:r>
          </a:p>
        </p:txBody>
      </p:sp>
      <p:sp>
        <p:nvSpPr>
          <p:cNvPr id="10" name="AutoShape 17"/>
          <p:cNvSpPr>
            <a:spLocks noChangeArrowheads="1"/>
          </p:cNvSpPr>
          <p:nvPr/>
        </p:nvSpPr>
        <p:spPr bwMode="auto">
          <a:xfrm rot="2335225">
            <a:off x="1441451" y="4521995"/>
            <a:ext cx="2209800" cy="760413"/>
          </a:xfrm>
          <a:prstGeom prst="rightArrow">
            <a:avLst>
              <a:gd name="adj1" fmla="val 50000"/>
              <a:gd name="adj2" fmla="val 72651"/>
            </a:avLst>
          </a:prstGeom>
          <a:solidFill>
            <a:schemeClr val="bg2">
              <a:lumMod val="50000"/>
            </a:schemeClr>
          </a:solidFill>
          <a:ln w="25400">
            <a:noFill/>
            <a:miter lim="800000"/>
            <a:headEnd/>
            <a:tailEnd/>
          </a:ln>
          <a:effectLst>
            <a:outerShdw dist="107763" dir="2700000" algn="ctr" rotWithShape="0">
              <a:schemeClr val="bg1">
                <a:alpha val="50000"/>
              </a:schemeClr>
            </a:outerShdw>
          </a:effectLst>
        </p:spPr>
        <p:txBody>
          <a:bodyPr anchor="ctr"/>
          <a:lstStyle/>
          <a:p>
            <a:pPr algn="ctr" eaLnBrk="0" hangingPunct="0">
              <a:defRPr/>
            </a:pPr>
            <a:r>
              <a:rPr lang="en-US" sz="1200" b="1" dirty="0">
                <a:solidFill>
                  <a:schemeClr val="bg1"/>
                </a:solidFill>
                <a:latin typeface="Verdana" pitchFamily="34" charset="0"/>
                <a:cs typeface="Arial" charset="0"/>
              </a:rPr>
              <a:t>Process Steps</a:t>
            </a:r>
          </a:p>
        </p:txBody>
      </p:sp>
      <p:sp>
        <p:nvSpPr>
          <p:cNvPr id="11" name="AutoShape 23"/>
          <p:cNvSpPr>
            <a:spLocks noChangeArrowheads="1"/>
          </p:cNvSpPr>
          <p:nvPr/>
        </p:nvSpPr>
        <p:spPr bwMode="auto">
          <a:xfrm rot="19264775" flipH="1">
            <a:off x="5353050" y="4251325"/>
            <a:ext cx="2209800" cy="760413"/>
          </a:xfrm>
          <a:prstGeom prst="rightArrow">
            <a:avLst>
              <a:gd name="adj1" fmla="val 50000"/>
              <a:gd name="adj2" fmla="val 72651"/>
            </a:avLst>
          </a:prstGeom>
          <a:solidFill>
            <a:schemeClr val="bg2">
              <a:lumMod val="50000"/>
            </a:schemeClr>
          </a:solidFill>
          <a:ln w="25400">
            <a:noFill/>
            <a:miter lim="800000"/>
            <a:headEnd/>
            <a:tailEnd/>
          </a:ln>
          <a:effectLst>
            <a:outerShdw dist="107763" dir="2700000" algn="ctr" rotWithShape="0">
              <a:schemeClr val="bg1">
                <a:alpha val="50000"/>
              </a:schemeClr>
            </a:outerShdw>
          </a:effectLst>
        </p:spPr>
        <p:txBody>
          <a:bodyPr anchor="ctr"/>
          <a:lstStyle/>
          <a:p>
            <a:pPr algn="ctr" eaLnBrk="0" hangingPunct="0">
              <a:defRPr/>
            </a:pPr>
            <a:r>
              <a:rPr lang="en-US" sz="1200" b="1" dirty="0">
                <a:solidFill>
                  <a:schemeClr val="bg1"/>
                </a:solidFill>
                <a:latin typeface="Verdana" pitchFamily="34" charset="0"/>
                <a:cs typeface="Arial" charset="0"/>
              </a:rPr>
              <a:t>Risk Prioritized</a:t>
            </a:r>
          </a:p>
          <a:p>
            <a:pPr algn="ctr" eaLnBrk="0" hangingPunct="0">
              <a:defRPr/>
            </a:pPr>
            <a:r>
              <a:rPr lang="en-US" sz="1200" b="1" dirty="0">
                <a:solidFill>
                  <a:schemeClr val="bg1"/>
                </a:solidFill>
                <a:latin typeface="Verdana" pitchFamily="34" charset="0"/>
                <a:cs typeface="Arial" charset="0"/>
              </a:rPr>
              <a:t>Process Steps</a:t>
            </a:r>
          </a:p>
        </p:txBody>
      </p:sp>
      <p:sp>
        <p:nvSpPr>
          <p:cNvPr id="12" name="AutoShape 24"/>
          <p:cNvSpPr>
            <a:spLocks noChangeArrowheads="1"/>
          </p:cNvSpPr>
          <p:nvPr/>
        </p:nvSpPr>
        <p:spPr bwMode="auto">
          <a:xfrm rot="19109892">
            <a:off x="5969000" y="4665663"/>
            <a:ext cx="2209800" cy="760412"/>
          </a:xfrm>
          <a:prstGeom prst="rightArrow">
            <a:avLst>
              <a:gd name="adj1" fmla="val 50000"/>
              <a:gd name="adj2" fmla="val 72651"/>
            </a:avLst>
          </a:prstGeom>
          <a:solidFill>
            <a:schemeClr val="bg2">
              <a:lumMod val="50000"/>
            </a:schemeClr>
          </a:solidFill>
          <a:ln w="25400">
            <a:noFill/>
            <a:miter lim="800000"/>
            <a:headEnd/>
            <a:tailEnd/>
          </a:ln>
          <a:effectLst>
            <a:outerShdw dist="107763" dir="2700000" algn="ctr" rotWithShape="0">
              <a:schemeClr val="bg1">
                <a:alpha val="50000"/>
              </a:schemeClr>
            </a:outerShdw>
          </a:effectLst>
        </p:spPr>
        <p:txBody>
          <a:bodyPr anchor="ctr"/>
          <a:lstStyle/>
          <a:p>
            <a:pPr algn="ctr" eaLnBrk="0" hangingPunct="0">
              <a:defRPr/>
            </a:pPr>
            <a:r>
              <a:rPr lang="en-US" sz="1200" b="1" dirty="0">
                <a:solidFill>
                  <a:schemeClr val="bg1"/>
                </a:solidFill>
                <a:latin typeface="Verdana" pitchFamily="34" charset="0"/>
                <a:cs typeface="Arial" charset="0"/>
              </a:rPr>
              <a:t>Improved </a:t>
            </a:r>
          </a:p>
          <a:p>
            <a:pPr algn="ctr" eaLnBrk="0" hangingPunct="0">
              <a:defRPr/>
            </a:pPr>
            <a:r>
              <a:rPr lang="en-US" sz="1200" b="1" dirty="0">
                <a:solidFill>
                  <a:schemeClr val="bg1"/>
                </a:solidFill>
                <a:latin typeface="Verdana" pitchFamily="34" charset="0"/>
                <a:cs typeface="Arial" charset="0"/>
              </a:rPr>
              <a:t>Controls</a:t>
            </a:r>
          </a:p>
        </p:txBody>
      </p:sp>
      <p:pic>
        <p:nvPicPr>
          <p:cNvPr id="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90576" y="2028825"/>
            <a:ext cx="2177340" cy="15008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Text Box 29"/>
          <p:cNvSpPr txBox="1">
            <a:spLocks noChangeArrowheads="1"/>
          </p:cNvSpPr>
          <p:nvPr/>
        </p:nvSpPr>
        <p:spPr bwMode="auto">
          <a:xfrm>
            <a:off x="3820413" y="5969741"/>
            <a:ext cx="1411288" cy="304800"/>
          </a:xfrm>
          <a:prstGeom prst="rect">
            <a:avLst/>
          </a:prstGeom>
          <a:noFill/>
          <a:ln w="25400">
            <a:noFill/>
            <a:miter lim="800000"/>
            <a:headEnd/>
            <a:tailEnd/>
          </a:ln>
          <a:effectLst/>
        </p:spPr>
        <p:txBody>
          <a:bodyPr wrap="none">
            <a:spAutoFit/>
          </a:bodyPr>
          <a:lstStyle/>
          <a:p>
            <a:pPr algn="ctr" eaLnBrk="0" hangingPunct="0">
              <a:defRPr/>
            </a:pPr>
            <a:r>
              <a:rPr lang="en-US" sz="1400" b="1" dirty="0">
                <a:solidFill>
                  <a:srgbClr val="002163"/>
                </a:solidFill>
                <a:effectLst>
                  <a:outerShdw blurRad="38100" dist="38100" dir="2700000" algn="tl">
                    <a:srgbClr val="C0C0C0"/>
                  </a:outerShdw>
                </a:effectLst>
                <a:latin typeface="Verdana" pitchFamily="34" charset="0"/>
                <a:cs typeface="Arial" charset="0"/>
              </a:rPr>
              <a:t>Control Plan</a:t>
            </a:r>
          </a:p>
        </p:txBody>
      </p:sp>
      <p:pic>
        <p:nvPicPr>
          <p:cNvPr id="1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48841" y="4381781"/>
            <a:ext cx="1674114" cy="15103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Text Box 29"/>
          <p:cNvSpPr txBox="1">
            <a:spLocks noChangeArrowheads="1"/>
          </p:cNvSpPr>
          <p:nvPr/>
        </p:nvSpPr>
        <p:spPr bwMode="auto">
          <a:xfrm>
            <a:off x="6879143" y="3478219"/>
            <a:ext cx="1576072" cy="307777"/>
          </a:xfrm>
          <a:prstGeom prst="rect">
            <a:avLst/>
          </a:prstGeom>
          <a:noFill/>
          <a:ln w="25400">
            <a:noFill/>
            <a:miter lim="800000"/>
            <a:headEnd/>
            <a:tailEnd/>
          </a:ln>
          <a:effectLst/>
        </p:spPr>
        <p:txBody>
          <a:bodyPr wrap="none">
            <a:spAutoFit/>
          </a:bodyPr>
          <a:lstStyle/>
          <a:p>
            <a:pPr algn="ctr" eaLnBrk="0" hangingPunct="0">
              <a:defRPr/>
            </a:pPr>
            <a:r>
              <a:rPr lang="en-US" sz="1400" b="1" dirty="0" smtClean="0">
                <a:solidFill>
                  <a:srgbClr val="002163"/>
                </a:solidFill>
                <a:effectLst>
                  <a:outerShdw blurRad="38100" dist="38100" dir="2700000" algn="tl">
                    <a:srgbClr val="C0C0C0"/>
                  </a:outerShdw>
                </a:effectLst>
                <a:latin typeface="Verdana" pitchFamily="34" charset="0"/>
                <a:cs typeface="Arial" charset="0"/>
              </a:rPr>
              <a:t>Process FMEA</a:t>
            </a:r>
            <a:endParaRPr lang="en-US" sz="1400" b="1" dirty="0">
              <a:solidFill>
                <a:srgbClr val="002163"/>
              </a:solidFill>
              <a:effectLst>
                <a:outerShdw blurRad="38100" dist="38100" dir="2700000" algn="tl">
                  <a:srgbClr val="C0C0C0"/>
                </a:outerShdw>
              </a:effectLst>
              <a:latin typeface="Verdana" pitchFamily="34" charset="0"/>
              <a:cs typeface="Arial" charset="0"/>
            </a:endParaRPr>
          </a:p>
        </p:txBody>
      </p:sp>
      <p:sp>
        <p:nvSpPr>
          <p:cNvPr id="19" name="Text Box 29"/>
          <p:cNvSpPr txBox="1">
            <a:spLocks noChangeArrowheads="1"/>
          </p:cNvSpPr>
          <p:nvPr/>
        </p:nvSpPr>
        <p:spPr bwMode="auto">
          <a:xfrm>
            <a:off x="518453" y="3442494"/>
            <a:ext cx="2090637" cy="307777"/>
          </a:xfrm>
          <a:prstGeom prst="rect">
            <a:avLst/>
          </a:prstGeom>
          <a:noFill/>
          <a:ln w="25400">
            <a:noFill/>
            <a:miter lim="800000"/>
            <a:headEnd/>
            <a:tailEnd/>
          </a:ln>
          <a:effectLst/>
        </p:spPr>
        <p:txBody>
          <a:bodyPr wrap="none">
            <a:spAutoFit/>
          </a:bodyPr>
          <a:lstStyle/>
          <a:p>
            <a:pPr algn="ctr" eaLnBrk="0" hangingPunct="0">
              <a:defRPr/>
            </a:pPr>
            <a:r>
              <a:rPr lang="en-US" sz="1400" b="1" dirty="0" smtClean="0">
                <a:solidFill>
                  <a:srgbClr val="002163"/>
                </a:solidFill>
                <a:effectLst>
                  <a:outerShdw blurRad="38100" dist="38100" dir="2700000" algn="tl">
                    <a:srgbClr val="C0C0C0"/>
                  </a:outerShdw>
                </a:effectLst>
                <a:latin typeface="Verdana" pitchFamily="34" charset="0"/>
                <a:cs typeface="Arial" charset="0"/>
              </a:rPr>
              <a:t>Process Flow chart</a:t>
            </a:r>
            <a:endParaRPr lang="en-US" sz="1400" b="1" dirty="0">
              <a:solidFill>
                <a:srgbClr val="002163"/>
              </a:solidFill>
              <a:effectLst>
                <a:outerShdw blurRad="38100" dist="38100" dir="2700000" algn="tl">
                  <a:srgbClr val="C0C0C0"/>
                </a:outerShdw>
              </a:effectLst>
              <a:latin typeface="Verdana" pitchFamily="34" charset="0"/>
              <a:cs typeface="Arial" charset="0"/>
            </a:endParaRPr>
          </a:p>
        </p:txBody>
      </p:sp>
      <p:sp>
        <p:nvSpPr>
          <p:cNvPr id="20" name="Text Box 30"/>
          <p:cNvSpPr txBox="1">
            <a:spLocks noChangeArrowheads="1"/>
          </p:cNvSpPr>
          <p:nvPr/>
        </p:nvSpPr>
        <p:spPr bwMode="auto">
          <a:xfrm>
            <a:off x="1838325" y="1431925"/>
            <a:ext cx="54991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en-US" sz="2000" b="1" dirty="0" smtClean="0">
                <a:solidFill>
                  <a:srgbClr val="105CA4"/>
                </a:solidFill>
                <a:latin typeface="Verdana" pitchFamily="34" charset="0"/>
              </a:rPr>
              <a:t>Interaction of Tools </a:t>
            </a:r>
            <a:endParaRPr lang="en-US" sz="2000" b="1" dirty="0">
              <a:solidFill>
                <a:srgbClr val="105CA4"/>
              </a:solidFill>
              <a:latin typeface="Verdana" pitchFamily="34" charset="0"/>
            </a:endParaRPr>
          </a:p>
        </p:txBody>
      </p:sp>
      <p:pic>
        <p:nvPicPr>
          <p:cNvPr id="9289" name="Picture 7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7232" y="2004499"/>
            <a:ext cx="2039119" cy="14316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1043202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Control Plan </a:t>
            </a:r>
            <a:endParaRPr lang="en-US" dirty="0"/>
          </a:p>
        </p:txBody>
      </p:sp>
      <p:sp>
        <p:nvSpPr>
          <p:cNvPr id="6" name="Footer Placeholder 5"/>
          <p:cNvSpPr>
            <a:spLocks noGrp="1"/>
          </p:cNvSpPr>
          <p:nvPr>
            <p:ph type="ftr" sz="quarter" idx="11"/>
          </p:nvPr>
        </p:nvSpPr>
        <p:spPr/>
        <p:txBody>
          <a:bodyPr/>
          <a:lstStyle/>
          <a:p>
            <a:pPr>
              <a:defRPr/>
            </a:pPr>
            <a:r>
              <a:rPr lang="en-US" smtClean="0"/>
              <a:t>Business Confidential &amp; Proprietary Information  Rev: 00</a:t>
            </a:r>
            <a:endParaRPr lang="en-US" dirty="0"/>
          </a:p>
        </p:txBody>
      </p:sp>
      <p:sp>
        <p:nvSpPr>
          <p:cNvPr id="5" name="Rectangle 2"/>
          <p:cNvSpPr>
            <a:spLocks noGrp="1" noChangeArrowheads="1"/>
          </p:cNvSpPr>
          <p:nvPr>
            <p:ph idx="1"/>
          </p:nvPr>
        </p:nvSpPr>
        <p:spPr>
          <a:xfrm>
            <a:off x="415925" y="1690429"/>
            <a:ext cx="8299450" cy="3559175"/>
          </a:xfrm>
          <a:prstGeom prst="rect">
            <a:avLst/>
          </a:prstGeom>
          <a:noFill/>
          <a:ln>
            <a:noFill/>
          </a:ln>
        </p:spPr>
        <p:txBody>
          <a:bodyPr lIns="91440">
            <a:normAutofit fontScale="55000" lnSpcReduction="20000"/>
          </a:bodyPr>
          <a:lstStyle/>
          <a:p>
            <a:pPr marL="0" marR="0" lvl="0" indent="0" defTabSz="914400" eaLnBrk="1" fontAlgn="auto" latinLnBrk="0" hangingPunct="1">
              <a:lnSpc>
                <a:spcPct val="100000"/>
              </a:lnSpc>
              <a:spcBef>
                <a:spcPct val="20000"/>
              </a:spcBef>
              <a:spcAft>
                <a:spcPts val="0"/>
              </a:spcAft>
              <a:buClr>
                <a:srgbClr val="A50021"/>
              </a:buClr>
              <a:buSzTx/>
              <a:buNone/>
              <a:tabLst/>
              <a:defRPr/>
            </a:pPr>
            <a:r>
              <a:rPr lang="en-US" sz="2900" b="1" kern="0" dirty="0" smtClean="0">
                <a:solidFill>
                  <a:sysClr val="windowText" lastClr="000000"/>
                </a:solidFill>
                <a:latin typeface="Verdana" pitchFamily="34" charset="0"/>
                <a:ea typeface="Verdana" pitchFamily="34" charset="0"/>
                <a:cs typeface="Verdana" pitchFamily="34" charset="0"/>
              </a:rPr>
              <a:t>A Control </a:t>
            </a:r>
            <a:r>
              <a:rPr lang="en-US" sz="2900" b="1" kern="0" dirty="0">
                <a:solidFill>
                  <a:sysClr val="windowText" lastClr="000000"/>
                </a:solidFill>
                <a:latin typeface="Verdana" pitchFamily="34" charset="0"/>
                <a:ea typeface="Verdana" pitchFamily="34" charset="0"/>
                <a:cs typeface="Verdana" pitchFamily="34" charset="0"/>
              </a:rPr>
              <a:t>P</a:t>
            </a:r>
            <a:r>
              <a:rPr lang="en-US" sz="2900" b="1" kern="0" dirty="0" smtClean="0">
                <a:solidFill>
                  <a:sysClr val="windowText" lastClr="000000"/>
                </a:solidFill>
                <a:latin typeface="Verdana" pitchFamily="34" charset="0"/>
                <a:ea typeface="Verdana" pitchFamily="34" charset="0"/>
                <a:cs typeface="Verdana" pitchFamily="34" charset="0"/>
              </a:rPr>
              <a:t>lan addresses the areas below:</a:t>
            </a:r>
          </a:p>
          <a:p>
            <a:pPr marL="0" marR="0" lvl="0" indent="0" defTabSz="914400" eaLnBrk="1" fontAlgn="auto" latinLnBrk="0" hangingPunct="1">
              <a:lnSpc>
                <a:spcPct val="100000"/>
              </a:lnSpc>
              <a:spcBef>
                <a:spcPct val="20000"/>
              </a:spcBef>
              <a:spcAft>
                <a:spcPts val="0"/>
              </a:spcAft>
              <a:buClr>
                <a:srgbClr val="A50021"/>
              </a:buClr>
              <a:buSzTx/>
              <a:buNone/>
              <a:tabLst/>
              <a:defRPr/>
            </a:pPr>
            <a:endParaRPr lang="en-US" sz="1800" b="1" kern="0" dirty="0" smtClean="0">
              <a:solidFill>
                <a:sysClr val="windowText" lastClr="000000"/>
              </a:solidFill>
              <a:latin typeface="Verdana" pitchFamily="34" charset="0"/>
              <a:ea typeface="Verdana" pitchFamily="34" charset="0"/>
              <a:cs typeface="Verdana" pitchFamily="34" charset="0"/>
            </a:endParaRPr>
          </a:p>
          <a:p>
            <a:pPr marL="0" marR="0" lvl="0" indent="0" defTabSz="914400" eaLnBrk="1" fontAlgn="auto" latinLnBrk="0" hangingPunct="1">
              <a:lnSpc>
                <a:spcPct val="100000"/>
              </a:lnSpc>
              <a:spcBef>
                <a:spcPct val="20000"/>
              </a:spcBef>
              <a:spcAft>
                <a:spcPts val="0"/>
              </a:spcAft>
              <a:buClr>
                <a:srgbClr val="A50021"/>
              </a:buClr>
              <a:buSzTx/>
              <a:buNone/>
              <a:tabLst/>
              <a:defRPr/>
            </a:pPr>
            <a:endParaRPr lang="en-US" sz="1800" b="1" kern="0" dirty="0" smtClean="0">
              <a:solidFill>
                <a:sysClr val="windowText" lastClr="000000"/>
              </a:solidFill>
              <a:latin typeface="Verdana" pitchFamily="34" charset="0"/>
              <a:ea typeface="Verdana" pitchFamily="34" charset="0"/>
              <a:cs typeface="Verdana" pitchFamily="34" charset="0"/>
            </a:endParaRPr>
          </a:p>
          <a:p>
            <a:pPr marR="0" lvl="0" defTabSz="914400" eaLnBrk="1" fontAlgn="auto" latinLnBrk="0" hangingPunct="1">
              <a:lnSpc>
                <a:spcPct val="100000"/>
              </a:lnSpc>
              <a:spcBef>
                <a:spcPct val="20000"/>
              </a:spcBef>
              <a:spcAft>
                <a:spcPts val="0"/>
              </a:spcAft>
              <a:buClr>
                <a:schemeClr val="tx1"/>
              </a:buClr>
              <a:buSzTx/>
              <a:buFont typeface="Wingdings" pitchFamily="2" charset="2"/>
              <a:buChar char="ü"/>
              <a:tabLst/>
              <a:defRPr/>
            </a:pPr>
            <a:r>
              <a:rPr lang="en-US" sz="2900" kern="0" dirty="0" smtClean="0">
                <a:solidFill>
                  <a:sysClr val="windowText" lastClr="000000"/>
                </a:solidFill>
                <a:latin typeface="Verdana" pitchFamily="34" charset="0"/>
                <a:ea typeface="Verdana" pitchFamily="34" charset="0"/>
                <a:cs typeface="Verdana" pitchFamily="34" charset="0"/>
              </a:rPr>
              <a:t>Three Distinct Phases – prototype, pre-launch and production.</a:t>
            </a:r>
          </a:p>
          <a:p>
            <a:pPr marR="0" lvl="0" defTabSz="914400" eaLnBrk="1" fontAlgn="auto" latinLnBrk="0" hangingPunct="1">
              <a:lnSpc>
                <a:spcPct val="100000"/>
              </a:lnSpc>
              <a:spcBef>
                <a:spcPct val="20000"/>
              </a:spcBef>
              <a:spcAft>
                <a:spcPts val="0"/>
              </a:spcAft>
              <a:buClr>
                <a:schemeClr val="tx1"/>
              </a:buClr>
              <a:buSzTx/>
              <a:buFont typeface="Wingdings" pitchFamily="2" charset="2"/>
              <a:buChar char="ü"/>
              <a:tabLst/>
              <a:defRPr/>
            </a:pPr>
            <a:endParaRPr lang="en-US" sz="2900" kern="0" dirty="0" smtClean="0">
              <a:solidFill>
                <a:sysClr val="windowText" lastClr="000000"/>
              </a:solidFill>
              <a:latin typeface="Verdana" pitchFamily="34" charset="0"/>
              <a:ea typeface="Verdana" pitchFamily="34" charset="0"/>
              <a:cs typeface="Verdana" pitchFamily="34" charset="0"/>
            </a:endParaRPr>
          </a:p>
          <a:p>
            <a:pPr marR="0" lvl="0" defTabSz="914400" eaLnBrk="1" fontAlgn="auto" latinLnBrk="0" hangingPunct="1">
              <a:lnSpc>
                <a:spcPct val="100000"/>
              </a:lnSpc>
              <a:spcBef>
                <a:spcPct val="20000"/>
              </a:spcBef>
              <a:spcAft>
                <a:spcPts val="0"/>
              </a:spcAft>
              <a:buClr>
                <a:schemeClr val="tx1"/>
              </a:buClr>
              <a:buSzTx/>
              <a:buFont typeface="Wingdings" pitchFamily="2" charset="2"/>
              <a:buChar char="ü"/>
              <a:tabLst/>
              <a:defRPr/>
            </a:pPr>
            <a:r>
              <a:rPr lang="en-US" sz="2900" kern="0" dirty="0" smtClean="0">
                <a:solidFill>
                  <a:sysClr val="windowText" lastClr="000000"/>
                </a:solidFill>
                <a:latin typeface="Verdana" pitchFamily="34" charset="0"/>
                <a:ea typeface="Verdana" pitchFamily="34" charset="0"/>
                <a:cs typeface="Verdana" pitchFamily="34" charset="0"/>
              </a:rPr>
              <a:t>Administrative section – </a:t>
            </a:r>
            <a:r>
              <a:rPr lang="en-US" sz="2900" kern="0" dirty="0">
                <a:solidFill>
                  <a:sysClr val="windowText" lastClr="000000"/>
                </a:solidFill>
                <a:latin typeface="Verdana" pitchFamily="34" charset="0"/>
                <a:ea typeface="Verdana" pitchFamily="34" charset="0"/>
                <a:cs typeface="Verdana" pitchFamily="34" charset="0"/>
              </a:rPr>
              <a:t>I</a:t>
            </a:r>
            <a:r>
              <a:rPr lang="en-US" sz="2900" kern="0" dirty="0" smtClean="0">
                <a:solidFill>
                  <a:sysClr val="windowText" lastClr="000000"/>
                </a:solidFill>
                <a:latin typeface="Verdana" pitchFamily="34" charset="0"/>
                <a:ea typeface="Verdana" pitchFamily="34" charset="0"/>
                <a:cs typeface="Verdana" pitchFamily="34" charset="0"/>
              </a:rPr>
              <a:t>dentifies part numbers and descriptions, supplier, required approvals, signature and dates.</a:t>
            </a:r>
          </a:p>
          <a:p>
            <a:pPr marR="0" lvl="0" defTabSz="914400" eaLnBrk="1" fontAlgn="auto" latinLnBrk="0" hangingPunct="1">
              <a:lnSpc>
                <a:spcPct val="100000"/>
              </a:lnSpc>
              <a:spcBef>
                <a:spcPct val="20000"/>
              </a:spcBef>
              <a:spcAft>
                <a:spcPts val="0"/>
              </a:spcAft>
              <a:buClr>
                <a:schemeClr val="tx1"/>
              </a:buClr>
              <a:buSzTx/>
              <a:buFont typeface="Wingdings" pitchFamily="2" charset="2"/>
              <a:buChar char="ü"/>
              <a:tabLst/>
              <a:defRPr/>
            </a:pPr>
            <a:endParaRPr lang="en-US" sz="2900" kern="0" dirty="0" smtClean="0">
              <a:solidFill>
                <a:sysClr val="windowText" lastClr="000000"/>
              </a:solidFill>
              <a:latin typeface="Verdana" pitchFamily="34" charset="0"/>
              <a:ea typeface="Verdana" pitchFamily="34" charset="0"/>
              <a:cs typeface="Verdana" pitchFamily="34" charset="0"/>
            </a:endParaRPr>
          </a:p>
          <a:p>
            <a:pPr marR="0" lvl="0" defTabSz="914400" eaLnBrk="1" fontAlgn="auto" latinLnBrk="0" hangingPunct="1">
              <a:lnSpc>
                <a:spcPct val="100000"/>
              </a:lnSpc>
              <a:spcBef>
                <a:spcPct val="20000"/>
              </a:spcBef>
              <a:spcAft>
                <a:spcPts val="0"/>
              </a:spcAft>
              <a:buClr>
                <a:schemeClr val="tx1"/>
              </a:buClr>
              <a:buSzTx/>
              <a:buFont typeface="Wingdings" pitchFamily="2" charset="2"/>
              <a:buChar char="ü"/>
              <a:tabLst/>
              <a:defRPr/>
            </a:pPr>
            <a:r>
              <a:rPr lang="en-US" sz="2900" kern="0" dirty="0" smtClean="0">
                <a:solidFill>
                  <a:sysClr val="windowText" lastClr="000000"/>
                </a:solidFill>
                <a:latin typeface="Verdana" pitchFamily="34" charset="0"/>
                <a:ea typeface="Verdana" pitchFamily="34" charset="0"/>
                <a:cs typeface="Verdana" pitchFamily="34" charset="0"/>
              </a:rPr>
              <a:t>Part/Process requirements, characteristics of product or process, machine /tools that are used in the manufacturing process.</a:t>
            </a:r>
          </a:p>
          <a:p>
            <a:pPr marL="0" marR="0" lvl="0" indent="0" defTabSz="914400" eaLnBrk="1" fontAlgn="auto" latinLnBrk="0" hangingPunct="1">
              <a:lnSpc>
                <a:spcPct val="100000"/>
              </a:lnSpc>
              <a:spcBef>
                <a:spcPct val="20000"/>
              </a:spcBef>
              <a:spcAft>
                <a:spcPts val="0"/>
              </a:spcAft>
              <a:buClr>
                <a:schemeClr val="tx1"/>
              </a:buClr>
              <a:buSzTx/>
              <a:buNone/>
              <a:tabLst/>
              <a:defRPr/>
            </a:pPr>
            <a:endParaRPr lang="en-US" sz="2900" kern="0" dirty="0" smtClean="0">
              <a:solidFill>
                <a:sysClr val="windowText" lastClr="000000"/>
              </a:solidFill>
              <a:latin typeface="Verdana" pitchFamily="34" charset="0"/>
              <a:ea typeface="Verdana" pitchFamily="34" charset="0"/>
              <a:cs typeface="Verdana" pitchFamily="34" charset="0"/>
            </a:endParaRPr>
          </a:p>
          <a:p>
            <a:pPr marR="0" lvl="0" defTabSz="914400" eaLnBrk="1" fontAlgn="auto" latinLnBrk="0" hangingPunct="1">
              <a:lnSpc>
                <a:spcPct val="100000"/>
              </a:lnSpc>
              <a:spcBef>
                <a:spcPct val="20000"/>
              </a:spcBef>
              <a:spcAft>
                <a:spcPts val="0"/>
              </a:spcAft>
              <a:buClr>
                <a:schemeClr val="tx1"/>
              </a:buClr>
              <a:buSzTx/>
              <a:buFont typeface="Wingdings" pitchFamily="2" charset="2"/>
              <a:buChar char="ü"/>
              <a:tabLst/>
              <a:defRPr/>
            </a:pPr>
            <a:r>
              <a:rPr lang="en-US" sz="2900" kern="0" dirty="0" smtClean="0">
                <a:solidFill>
                  <a:sysClr val="windowText" lastClr="000000"/>
                </a:solidFill>
                <a:latin typeface="Verdana" pitchFamily="34" charset="0"/>
                <a:ea typeface="Verdana" pitchFamily="34" charset="0"/>
                <a:cs typeface="Verdana" pitchFamily="34" charset="0"/>
              </a:rPr>
              <a:t>Specifications/tolerances, measurement technique, sample </a:t>
            </a:r>
            <a:r>
              <a:rPr lang="en-US" sz="2900" kern="0" dirty="0">
                <a:solidFill>
                  <a:sysClr val="windowText" lastClr="000000"/>
                </a:solidFill>
                <a:latin typeface="Verdana" pitchFamily="34" charset="0"/>
                <a:ea typeface="Verdana" pitchFamily="34" charset="0"/>
                <a:cs typeface="Verdana" pitchFamily="34" charset="0"/>
              </a:rPr>
              <a:t>s</a:t>
            </a:r>
            <a:r>
              <a:rPr lang="en-US" sz="2900" kern="0" dirty="0" smtClean="0">
                <a:solidFill>
                  <a:sysClr val="windowText" lastClr="000000"/>
                </a:solidFill>
                <a:latin typeface="Verdana" pitchFamily="34" charset="0"/>
                <a:ea typeface="Verdana" pitchFamily="34" charset="0"/>
                <a:cs typeface="Verdana" pitchFamily="34" charset="0"/>
              </a:rPr>
              <a:t>ize and frequency.</a:t>
            </a:r>
          </a:p>
          <a:p>
            <a:pPr marR="0" lvl="0" defTabSz="914400" eaLnBrk="1" fontAlgn="auto" latinLnBrk="0" hangingPunct="1">
              <a:lnSpc>
                <a:spcPct val="100000"/>
              </a:lnSpc>
              <a:spcBef>
                <a:spcPct val="20000"/>
              </a:spcBef>
              <a:spcAft>
                <a:spcPts val="0"/>
              </a:spcAft>
              <a:buClr>
                <a:schemeClr val="tx1"/>
              </a:buClr>
              <a:buSzTx/>
              <a:buFont typeface="Wingdings" pitchFamily="2" charset="2"/>
              <a:buChar char="ü"/>
              <a:tabLst/>
              <a:defRPr/>
            </a:pPr>
            <a:endParaRPr lang="en-US" sz="2900" kern="0" dirty="0" smtClean="0">
              <a:solidFill>
                <a:sysClr val="windowText" lastClr="000000"/>
              </a:solidFill>
              <a:latin typeface="Verdana" pitchFamily="34" charset="0"/>
              <a:ea typeface="Verdana" pitchFamily="34" charset="0"/>
              <a:cs typeface="Verdana" pitchFamily="34" charset="0"/>
            </a:endParaRPr>
          </a:p>
          <a:p>
            <a:pPr marR="0" lvl="0" defTabSz="914400" eaLnBrk="1" fontAlgn="auto" latinLnBrk="0" hangingPunct="1">
              <a:lnSpc>
                <a:spcPct val="100000"/>
              </a:lnSpc>
              <a:spcBef>
                <a:spcPct val="20000"/>
              </a:spcBef>
              <a:spcAft>
                <a:spcPts val="0"/>
              </a:spcAft>
              <a:buClr>
                <a:schemeClr val="tx1"/>
              </a:buClr>
              <a:buSzTx/>
              <a:buFont typeface="Wingdings" pitchFamily="2" charset="2"/>
              <a:buChar char="ü"/>
              <a:tabLst/>
              <a:defRPr/>
            </a:pPr>
            <a:r>
              <a:rPr lang="en-US" sz="2900" kern="0" dirty="0" smtClean="0">
                <a:solidFill>
                  <a:sysClr val="windowText" lastClr="000000"/>
                </a:solidFill>
                <a:latin typeface="Verdana" pitchFamily="34" charset="0"/>
                <a:ea typeface="Verdana" pitchFamily="34" charset="0"/>
                <a:cs typeface="Verdana" pitchFamily="34" charset="0"/>
              </a:rPr>
              <a:t>Control methods, and reaction plans.</a:t>
            </a:r>
          </a:p>
          <a:p>
            <a:pPr marR="0" lvl="0" defTabSz="914400" eaLnBrk="1" fontAlgn="auto" latinLnBrk="0" hangingPunct="1">
              <a:lnSpc>
                <a:spcPct val="100000"/>
              </a:lnSpc>
              <a:spcBef>
                <a:spcPct val="20000"/>
              </a:spcBef>
              <a:spcAft>
                <a:spcPts val="0"/>
              </a:spcAft>
              <a:buClr>
                <a:srgbClr val="A50021"/>
              </a:buClr>
              <a:buSzTx/>
              <a:buFont typeface="Courier New" pitchFamily="49" charset="0"/>
              <a:buChar char="o"/>
              <a:tabLst/>
              <a:defRPr/>
            </a:pPr>
            <a:endParaRPr lang="en-US" sz="1800" kern="0" dirty="0" smtClean="0">
              <a:solidFill>
                <a:sysClr val="windowText" lastClr="000000"/>
              </a:solidFill>
            </a:endParaRPr>
          </a:p>
          <a:p>
            <a:pPr marL="228600" lvl="1" indent="0" eaLnBrk="1" fontAlgn="auto" hangingPunct="1">
              <a:spcBef>
                <a:spcPct val="20000"/>
              </a:spcBef>
              <a:spcAft>
                <a:spcPts val="0"/>
              </a:spcAft>
              <a:buClr>
                <a:srgbClr val="A50021"/>
              </a:buClr>
              <a:buSzTx/>
              <a:buNone/>
            </a:pPr>
            <a:endParaRPr lang="en-US" sz="1600" kern="0" dirty="0" smtClean="0">
              <a:solidFill>
                <a:sysClr val="windowText" lastClr="000000"/>
              </a:solidFill>
            </a:endParaRPr>
          </a:p>
          <a:p>
            <a:pPr marL="0" marR="0" lvl="0" indent="0" defTabSz="914400" eaLnBrk="1" fontAlgn="auto" latinLnBrk="0" hangingPunct="1">
              <a:lnSpc>
                <a:spcPct val="100000"/>
              </a:lnSpc>
              <a:spcBef>
                <a:spcPct val="20000"/>
              </a:spcBef>
              <a:spcAft>
                <a:spcPts val="0"/>
              </a:spcAft>
              <a:buClr>
                <a:srgbClr val="A50021"/>
              </a:buClr>
              <a:buSzTx/>
              <a:buNone/>
              <a:tabLst/>
              <a:defRPr/>
            </a:pPr>
            <a:endParaRPr lang="en-US" sz="1800" kern="0" dirty="0">
              <a:solidFill>
                <a:schemeClr val="tx1"/>
              </a:solidFill>
            </a:endParaRPr>
          </a:p>
        </p:txBody>
      </p:sp>
    </p:spTree>
    <p:extLst>
      <p:ext uri="{BB962C8B-B14F-4D97-AF65-F5344CB8AC3E}">
        <p14:creationId xmlns:p14="http://schemas.microsoft.com/office/powerpoint/2010/main" val="303329264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Control Plan</a:t>
            </a:r>
            <a:endParaRPr lang="en-US" dirty="0"/>
          </a:p>
        </p:txBody>
      </p:sp>
      <p:sp>
        <p:nvSpPr>
          <p:cNvPr id="6" name="Footer Placeholder 5"/>
          <p:cNvSpPr>
            <a:spLocks noGrp="1"/>
          </p:cNvSpPr>
          <p:nvPr>
            <p:ph type="ftr" sz="quarter" idx="11"/>
          </p:nvPr>
        </p:nvSpPr>
        <p:spPr/>
        <p:txBody>
          <a:bodyPr/>
          <a:lstStyle/>
          <a:p>
            <a:pPr>
              <a:defRPr/>
            </a:pPr>
            <a:r>
              <a:rPr lang="en-US" smtClean="0"/>
              <a:t>Business Confidential &amp; Proprietary Information  Rev: 00</a:t>
            </a:r>
            <a:endParaRPr lang="en-US" dirty="0"/>
          </a:p>
        </p:txBody>
      </p:sp>
      <p:sp>
        <p:nvSpPr>
          <p:cNvPr id="8" name="Rectangle 7"/>
          <p:cNvSpPr>
            <a:spLocks noChangeArrowheads="1"/>
          </p:cNvSpPr>
          <p:nvPr/>
        </p:nvSpPr>
        <p:spPr bwMode="auto">
          <a:xfrm>
            <a:off x="561974" y="1455697"/>
            <a:ext cx="7610475" cy="3817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95000"/>
              </a:lnSpc>
            </a:pPr>
            <a:r>
              <a:rPr lang="en-US" sz="2000" b="1" dirty="0" smtClean="0">
                <a:solidFill>
                  <a:srgbClr val="105CA4"/>
                </a:solidFill>
                <a:latin typeface="Verdana" pitchFamily="34" charset="0"/>
              </a:rPr>
              <a:t>Suppliers </a:t>
            </a:r>
            <a:r>
              <a:rPr lang="en-US" sz="2000" b="1" dirty="0">
                <a:solidFill>
                  <a:srgbClr val="105CA4"/>
                </a:solidFill>
                <a:latin typeface="Verdana" pitchFamily="34" charset="0"/>
              </a:rPr>
              <a:t>Checklist</a:t>
            </a:r>
          </a:p>
        </p:txBody>
      </p:sp>
      <p:sp>
        <p:nvSpPr>
          <p:cNvPr id="9" name="Rectangle 6"/>
          <p:cNvSpPr>
            <a:spLocks noGrp="1" noChangeArrowheads="1"/>
          </p:cNvSpPr>
          <p:nvPr>
            <p:ph idx="1"/>
          </p:nvPr>
        </p:nvSpPr>
        <p:spPr>
          <a:xfrm>
            <a:off x="415925" y="1989903"/>
            <a:ext cx="8299451" cy="4020457"/>
          </a:xfrm>
          <a:noFill/>
        </p:spPr>
        <p:txBody>
          <a:bodyPr>
            <a:noAutofit/>
          </a:bodyPr>
          <a:lstStyle/>
          <a:p>
            <a:pPr eaLnBrk="1" hangingPunct="1">
              <a:buClr>
                <a:schemeClr val="tx1"/>
              </a:buClr>
              <a:buSzPct val="100000"/>
              <a:buFont typeface="Wingdings" pitchFamily="2" charset="2"/>
              <a:buChar char="ü"/>
            </a:pPr>
            <a:r>
              <a:rPr lang="en-US" sz="1400" b="1" dirty="0" smtClean="0">
                <a:latin typeface="Verdana" pitchFamily="34" charset="0"/>
                <a:ea typeface="Verdana" pitchFamily="34" charset="0"/>
                <a:cs typeface="Verdana" pitchFamily="34" charset="0"/>
              </a:rPr>
              <a:t>Use process flow diagram and PFMEA to build the control plan; keep them aligned.</a:t>
            </a:r>
          </a:p>
          <a:p>
            <a:pPr eaLnBrk="1" hangingPunct="1">
              <a:buClr>
                <a:schemeClr val="tx1"/>
              </a:buClr>
              <a:buSzPct val="100000"/>
              <a:buFont typeface="Wingdings" pitchFamily="2" charset="2"/>
              <a:buChar char="ü"/>
            </a:pPr>
            <a:r>
              <a:rPr lang="en-US" sz="1400" b="1" dirty="0" smtClean="0">
                <a:latin typeface="Verdana" pitchFamily="34" charset="0"/>
                <a:ea typeface="Verdana" pitchFamily="34" charset="0"/>
                <a:cs typeface="Verdana" pitchFamily="34" charset="0"/>
              </a:rPr>
              <a:t>Controls must be used to be effective.  Keep it simple.</a:t>
            </a:r>
          </a:p>
          <a:p>
            <a:pPr eaLnBrk="1" hangingPunct="1">
              <a:buClr>
                <a:schemeClr val="tx1"/>
              </a:buClr>
              <a:buSzPct val="100000"/>
              <a:buFont typeface="Wingdings" pitchFamily="2" charset="2"/>
              <a:buChar char="ü"/>
            </a:pPr>
            <a:r>
              <a:rPr lang="en-US" sz="1400" b="1" dirty="0" smtClean="0">
                <a:latin typeface="Verdana" pitchFamily="34" charset="0"/>
                <a:ea typeface="Verdana" pitchFamily="34" charset="0"/>
                <a:cs typeface="Verdana" pitchFamily="34" charset="0"/>
              </a:rPr>
              <a:t>Ensure that the control plan is in the document control system of the business.</a:t>
            </a:r>
          </a:p>
          <a:p>
            <a:pPr eaLnBrk="1" hangingPunct="1">
              <a:buClr>
                <a:schemeClr val="tx1"/>
              </a:buClr>
              <a:buSzPct val="100000"/>
              <a:buFont typeface="Wingdings" pitchFamily="2" charset="2"/>
              <a:buChar char="ü"/>
            </a:pPr>
            <a:r>
              <a:rPr lang="en-US" sz="1400" b="1" dirty="0" smtClean="0">
                <a:latin typeface="Verdana" pitchFamily="34" charset="0"/>
                <a:ea typeface="Verdana" pitchFamily="34" charset="0"/>
                <a:cs typeface="Verdana" pitchFamily="34" charset="0"/>
              </a:rPr>
              <a:t>Good control plans address:</a:t>
            </a:r>
          </a:p>
          <a:p>
            <a:pPr lvl="1" eaLnBrk="1" hangingPunct="1">
              <a:buClr>
                <a:schemeClr val="tx1"/>
              </a:buClr>
              <a:buSzPct val="100000"/>
              <a:buFont typeface="Wingdings" pitchFamily="2" charset="2"/>
              <a:buChar char="Ø"/>
            </a:pPr>
            <a:r>
              <a:rPr lang="en-US" sz="1400" b="1" dirty="0" smtClean="0">
                <a:latin typeface="Verdana" pitchFamily="34" charset="0"/>
                <a:ea typeface="Verdana" pitchFamily="34" charset="0"/>
                <a:cs typeface="Verdana" pitchFamily="34" charset="0"/>
              </a:rPr>
              <a:t>All testing requirements - dimensional, material, and performance.</a:t>
            </a:r>
          </a:p>
          <a:p>
            <a:pPr lvl="1" eaLnBrk="1" hangingPunct="1">
              <a:buClr>
                <a:schemeClr val="tx1"/>
              </a:buClr>
              <a:buSzPct val="100000"/>
              <a:buFont typeface="Wingdings" pitchFamily="2" charset="2"/>
              <a:buChar char="Ø"/>
            </a:pPr>
            <a:r>
              <a:rPr lang="en-US" sz="1400" b="1" dirty="0" smtClean="0">
                <a:latin typeface="Verdana" pitchFamily="34" charset="0"/>
                <a:ea typeface="Verdana" pitchFamily="34" charset="0"/>
                <a:cs typeface="Verdana" pitchFamily="34" charset="0"/>
              </a:rPr>
              <a:t>All product and process characteristics at every step throughout the process.</a:t>
            </a:r>
          </a:p>
          <a:p>
            <a:pPr eaLnBrk="1" hangingPunct="1">
              <a:buClr>
                <a:schemeClr val="tx1"/>
              </a:buClr>
              <a:buSzPct val="100000"/>
              <a:buFont typeface="Wingdings" pitchFamily="2" charset="2"/>
              <a:buChar char="ü"/>
            </a:pPr>
            <a:r>
              <a:rPr lang="en-US" sz="1400" b="1" dirty="0" smtClean="0">
                <a:latin typeface="Verdana" pitchFamily="34" charset="0"/>
                <a:ea typeface="Verdana" pitchFamily="34" charset="0"/>
                <a:cs typeface="Verdana" pitchFamily="34" charset="0"/>
              </a:rPr>
              <a:t>The control method should be based on an effective analysis of the process.</a:t>
            </a:r>
          </a:p>
          <a:p>
            <a:pPr lvl="1" eaLnBrk="1" hangingPunct="1">
              <a:buClr>
                <a:schemeClr val="tx1"/>
              </a:buClr>
              <a:buSzPct val="100000"/>
              <a:buFont typeface="Wingdings" pitchFamily="2" charset="2"/>
              <a:buChar char="Ø"/>
            </a:pPr>
            <a:r>
              <a:rPr lang="en-US" sz="1400" b="1" dirty="0" smtClean="0">
                <a:latin typeface="Verdana" pitchFamily="34" charset="0"/>
                <a:ea typeface="Verdana" pitchFamily="34" charset="0"/>
                <a:cs typeface="Verdana" pitchFamily="34" charset="0"/>
              </a:rPr>
              <a:t>Such as SPC, Inspection, Sampling Plan.</a:t>
            </a:r>
          </a:p>
          <a:p>
            <a:pPr eaLnBrk="1" hangingPunct="1">
              <a:buClr>
                <a:schemeClr val="tx1"/>
              </a:buClr>
              <a:buSzPct val="100000"/>
              <a:buFont typeface="Wingdings" pitchFamily="2" charset="2"/>
              <a:buChar char="ü"/>
            </a:pPr>
            <a:r>
              <a:rPr lang="en-US" sz="1400" b="1" dirty="0" smtClean="0">
                <a:latin typeface="Verdana" pitchFamily="34" charset="0"/>
                <a:ea typeface="Verdana" pitchFamily="34" charset="0"/>
                <a:cs typeface="Verdana" pitchFamily="34" charset="0"/>
              </a:rPr>
              <a:t>Control plans should reference other documentation.</a:t>
            </a:r>
          </a:p>
          <a:p>
            <a:pPr lvl="1" eaLnBrk="1" hangingPunct="1">
              <a:buClr>
                <a:schemeClr val="tx1"/>
              </a:buClr>
              <a:buSzPct val="100000"/>
              <a:buFont typeface="Wingdings" pitchFamily="2" charset="2"/>
              <a:buChar char="Ø"/>
            </a:pPr>
            <a:r>
              <a:rPr lang="en-US" sz="1400" b="1" dirty="0" smtClean="0">
                <a:latin typeface="Verdana" pitchFamily="34" charset="0"/>
                <a:ea typeface="Verdana" pitchFamily="34" charset="0"/>
                <a:cs typeface="Verdana" pitchFamily="34" charset="0"/>
              </a:rPr>
              <a:t>Specifications, tooling, etc.</a:t>
            </a:r>
          </a:p>
        </p:txBody>
      </p:sp>
      <p:pic>
        <p:nvPicPr>
          <p:cNvPr id="10" name="Picture 4" descr="MCj043982400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01848" y="5167422"/>
            <a:ext cx="1219541" cy="12195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4781787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ap-wave.jpg"/>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0" y="0"/>
            <a:ext cx="9144000" cy="1747322"/>
          </a:xfrm>
          <a:prstGeom prst="rect">
            <a:avLst/>
          </a:prstGeom>
          <a:effectLst>
            <a:outerShdw blurRad="50800" dist="38100" dir="2700000" algn="tl" rotWithShape="0">
              <a:srgbClr val="000000">
                <a:alpha val="43000"/>
              </a:srgbClr>
            </a:outerShdw>
            <a:reflection stA="50000" endPos="75000" dist="12700" dir="5400000" sy="-100000" algn="bl" rotWithShape="0"/>
          </a:effectLst>
        </p:spPr>
      </p:pic>
      <p:sp>
        <p:nvSpPr>
          <p:cNvPr id="9" name="Title 7"/>
          <p:cNvSpPr txBox="1">
            <a:spLocks/>
          </p:cNvSpPr>
          <p:nvPr/>
        </p:nvSpPr>
        <p:spPr>
          <a:xfrm>
            <a:off x="306387" y="2981326"/>
            <a:ext cx="8531225" cy="1371600"/>
          </a:xfrm>
          <a:prstGeom prst="rect">
            <a:avLst/>
          </a:prstGeom>
        </p:spPr>
        <p:txBody>
          <a:bodyPr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defTabSz="914400" eaLnBrk="1" hangingPunct="1"/>
            <a:r>
              <a:rPr lang="en-US" sz="4000" b="1" dirty="0" smtClean="0">
                <a:solidFill>
                  <a:srgbClr val="1D2C64"/>
                </a:solidFill>
                <a:effectLst>
                  <a:outerShdw blurRad="38100" dist="38100" dir="2700000" algn="tl">
                    <a:srgbClr val="C0C0C0"/>
                  </a:outerShdw>
                </a:effectLst>
                <a:latin typeface="Verdana" pitchFamily="34" charset="0"/>
                <a:ea typeface="Verdana" pitchFamily="34" charset="0"/>
                <a:cs typeface="Verdana" pitchFamily="34" charset="0"/>
              </a:rPr>
              <a:t>Measurement System Analysis (MSA)</a:t>
            </a:r>
          </a:p>
        </p:txBody>
      </p:sp>
      <p:sp>
        <p:nvSpPr>
          <p:cNvPr id="5" name="Title 7"/>
          <p:cNvSpPr txBox="1">
            <a:spLocks/>
          </p:cNvSpPr>
          <p:nvPr/>
        </p:nvSpPr>
        <p:spPr>
          <a:xfrm>
            <a:off x="5553075" y="4338638"/>
            <a:ext cx="3171825" cy="314325"/>
          </a:xfrm>
          <a:prstGeom prst="rect">
            <a:avLst/>
          </a:prstGeom>
        </p:spPr>
        <p:txBody>
          <a:bodyPr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defTabSz="914400" eaLnBrk="1" hangingPunct="1"/>
            <a:endParaRPr lang="en-US" sz="3200" dirty="0">
              <a:solidFill>
                <a:srgbClr val="1D2C64"/>
              </a:solidFill>
              <a:effectLst>
                <a:outerShdw blurRad="38100" dist="38100" dir="2700000" algn="tl">
                  <a:srgbClr val="C0C0C0"/>
                </a:outerShdw>
              </a:effectLst>
              <a:latin typeface="Trebuchet MS" pitchFamily="34" charset="0"/>
            </a:endParaRPr>
          </a:p>
        </p:txBody>
      </p:sp>
      <p:sp>
        <p:nvSpPr>
          <p:cNvPr id="7" name="Title 7"/>
          <p:cNvSpPr txBox="1">
            <a:spLocks/>
          </p:cNvSpPr>
          <p:nvPr/>
        </p:nvSpPr>
        <p:spPr>
          <a:xfrm>
            <a:off x="1538287" y="2967038"/>
            <a:ext cx="5895975" cy="1371600"/>
          </a:xfrm>
          <a:prstGeom prst="rect">
            <a:avLst/>
          </a:prstGeom>
        </p:spPr>
        <p:txBody>
          <a:bodyPr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defTabSz="914400" eaLnBrk="1" hangingPunct="1"/>
            <a:endParaRPr lang="en-US" sz="4000" dirty="0">
              <a:solidFill>
                <a:srgbClr val="1D2C64"/>
              </a:solidFill>
              <a:effectLst>
                <a:outerShdw blurRad="38100" dist="38100" dir="2700000" algn="tl">
                  <a:srgbClr val="C0C0C0"/>
                </a:outerShdw>
              </a:effectLst>
              <a:latin typeface="Trebuchet MS" pitchFamily="34" charset="0"/>
            </a:endParaRPr>
          </a:p>
        </p:txBody>
      </p:sp>
      <p:sp>
        <p:nvSpPr>
          <p:cNvPr id="8" name="Title 7"/>
          <p:cNvSpPr txBox="1">
            <a:spLocks/>
          </p:cNvSpPr>
          <p:nvPr/>
        </p:nvSpPr>
        <p:spPr>
          <a:xfrm>
            <a:off x="5705475" y="4491038"/>
            <a:ext cx="3171825" cy="314325"/>
          </a:xfrm>
          <a:prstGeom prst="rect">
            <a:avLst/>
          </a:prstGeom>
        </p:spPr>
        <p:txBody>
          <a:bodyPr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defTabSz="914400" eaLnBrk="1" hangingPunct="1"/>
            <a:endParaRPr lang="en-US" sz="3200" dirty="0">
              <a:solidFill>
                <a:srgbClr val="1D2C64"/>
              </a:solidFill>
              <a:effectLst>
                <a:outerShdw blurRad="38100" dist="38100" dir="2700000" algn="tl">
                  <a:srgbClr val="C0C0C0"/>
                </a:outerShdw>
              </a:effectLst>
              <a:latin typeface="Trebuchet MS" pitchFamily="34" charset="0"/>
            </a:endParaRPr>
          </a:p>
        </p:txBody>
      </p:sp>
      <p:sp>
        <p:nvSpPr>
          <p:cNvPr id="6" name="Footer Placeholder 5"/>
          <p:cNvSpPr>
            <a:spLocks noGrp="1"/>
          </p:cNvSpPr>
          <p:nvPr>
            <p:ph type="ftr" sz="quarter" idx="11"/>
          </p:nvPr>
        </p:nvSpPr>
        <p:spPr/>
        <p:txBody>
          <a:bodyPr/>
          <a:lstStyle/>
          <a:p>
            <a:pPr>
              <a:defRPr/>
            </a:pPr>
            <a:r>
              <a:rPr lang="en-US" smtClean="0"/>
              <a:t>Business Confidential &amp; Proprietary Information  Rev: 00</a:t>
            </a:r>
            <a:endParaRPr lang="en-US" dirty="0"/>
          </a:p>
        </p:txBody>
      </p:sp>
    </p:spTree>
    <p:extLst>
      <p:ext uri="{BB962C8B-B14F-4D97-AF65-F5344CB8AC3E}">
        <p14:creationId xmlns:p14="http://schemas.microsoft.com/office/powerpoint/2010/main" val="119331121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2276" y="76200"/>
            <a:ext cx="8299450" cy="1143000"/>
          </a:xfrm>
        </p:spPr>
        <p:txBody>
          <a:bodyPr/>
          <a:lstStyle/>
          <a:p>
            <a:r>
              <a:rPr lang="en-US" dirty="0"/>
              <a:t>Measurement System Analysis (MSA)</a:t>
            </a:r>
          </a:p>
        </p:txBody>
      </p:sp>
      <p:sp>
        <p:nvSpPr>
          <p:cNvPr id="6" name="Footer Placeholder 5"/>
          <p:cNvSpPr>
            <a:spLocks noGrp="1"/>
          </p:cNvSpPr>
          <p:nvPr>
            <p:ph type="ftr" sz="quarter" idx="11"/>
          </p:nvPr>
        </p:nvSpPr>
        <p:spPr/>
        <p:txBody>
          <a:bodyPr/>
          <a:lstStyle/>
          <a:p>
            <a:pPr>
              <a:defRPr/>
            </a:pPr>
            <a:r>
              <a:rPr lang="en-US" smtClean="0"/>
              <a:t>Business Confidential &amp; Proprietary Information  Rev: 00</a:t>
            </a:r>
            <a:endParaRPr lang="en-US" dirty="0"/>
          </a:p>
        </p:txBody>
      </p:sp>
      <p:grpSp>
        <p:nvGrpSpPr>
          <p:cNvPr id="7" name="Group 18"/>
          <p:cNvGrpSpPr>
            <a:grpSpLocks/>
          </p:cNvGrpSpPr>
          <p:nvPr/>
        </p:nvGrpSpPr>
        <p:grpSpPr bwMode="auto">
          <a:xfrm>
            <a:off x="4678363" y="1481384"/>
            <a:ext cx="3948112" cy="1190625"/>
            <a:chOff x="3119" y="738"/>
            <a:chExt cx="2487" cy="750"/>
          </a:xfrm>
        </p:grpSpPr>
        <p:sp>
          <p:nvSpPr>
            <p:cNvPr id="8" name="Text Box 5"/>
            <p:cNvSpPr txBox="1">
              <a:spLocks noChangeArrowheads="1"/>
            </p:cNvSpPr>
            <p:nvPr/>
          </p:nvSpPr>
          <p:spPr bwMode="auto">
            <a:xfrm>
              <a:off x="3139" y="968"/>
              <a:ext cx="2467" cy="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600" dirty="0">
                  <a:latin typeface="Verdana" pitchFamily="34" charset="0"/>
                </a:rPr>
                <a:t>An MSA is a statistical tool used to determine if a measurement system is capable of precise measurement.</a:t>
              </a:r>
            </a:p>
          </p:txBody>
        </p:sp>
        <p:sp>
          <p:nvSpPr>
            <p:cNvPr id="10" name="Text Box 7"/>
            <p:cNvSpPr txBox="1">
              <a:spLocks noChangeArrowheads="1"/>
            </p:cNvSpPr>
            <p:nvPr/>
          </p:nvSpPr>
          <p:spPr bwMode="auto">
            <a:xfrm>
              <a:off x="3119" y="738"/>
              <a:ext cx="988"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buClr>
                  <a:schemeClr val="tx1"/>
                </a:buClr>
              </a:pPr>
              <a:r>
                <a:rPr lang="en-US" b="1" dirty="0">
                  <a:solidFill>
                    <a:srgbClr val="105CA4"/>
                  </a:solidFill>
                  <a:latin typeface="Verdana" pitchFamily="34" charset="0"/>
                </a:rPr>
                <a:t>What is </a:t>
              </a:r>
              <a:r>
                <a:rPr lang="en-US" b="1" dirty="0" smtClean="0">
                  <a:solidFill>
                    <a:srgbClr val="105CA4"/>
                  </a:solidFill>
                  <a:latin typeface="Verdana" pitchFamily="34" charset="0"/>
                </a:rPr>
                <a:t>it</a:t>
              </a:r>
              <a:r>
                <a:rPr lang="en-US" b="1" dirty="0">
                  <a:solidFill>
                    <a:srgbClr val="105CA4"/>
                  </a:solidFill>
                  <a:latin typeface="Verdana" pitchFamily="34" charset="0"/>
                </a:rPr>
                <a:t>?</a:t>
              </a:r>
              <a:endParaRPr lang="en-US" dirty="0">
                <a:solidFill>
                  <a:srgbClr val="105CA4"/>
                </a:solidFill>
                <a:latin typeface="Verdana" pitchFamily="34" charset="0"/>
              </a:endParaRPr>
            </a:p>
          </p:txBody>
        </p:sp>
      </p:grpSp>
      <p:grpSp>
        <p:nvGrpSpPr>
          <p:cNvPr id="15" name="Group 22"/>
          <p:cNvGrpSpPr>
            <a:grpSpLocks/>
          </p:cNvGrpSpPr>
          <p:nvPr/>
        </p:nvGrpSpPr>
        <p:grpSpPr bwMode="auto">
          <a:xfrm>
            <a:off x="-195665" y="3704431"/>
            <a:ext cx="4556125" cy="1587500"/>
            <a:chOff x="-66" y="2132"/>
            <a:chExt cx="2980" cy="1000"/>
          </a:xfrm>
        </p:grpSpPr>
        <p:sp>
          <p:nvSpPr>
            <p:cNvPr id="17" name="Text Box 9"/>
            <p:cNvSpPr txBox="1">
              <a:spLocks noChangeArrowheads="1"/>
            </p:cNvSpPr>
            <p:nvPr/>
          </p:nvSpPr>
          <p:spPr bwMode="auto">
            <a:xfrm>
              <a:off x="130" y="2132"/>
              <a:ext cx="1353"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0" marR="0" lvl="0" indent="0" defTabSz="914400" eaLnBrk="0" fontAlgn="auto" latinLnBrk="0" hangingPunct="0">
                <a:lnSpc>
                  <a:spcPct val="100000"/>
                </a:lnSpc>
                <a:spcBef>
                  <a:spcPts val="0"/>
                </a:spcBef>
                <a:spcAft>
                  <a:spcPts val="0"/>
                </a:spcAft>
                <a:buClr>
                  <a:srgbClr val="000000"/>
                </a:buClr>
                <a:buSzTx/>
                <a:buFontTx/>
                <a:buNone/>
                <a:tabLst/>
                <a:defRPr/>
              </a:pPr>
              <a:r>
                <a:rPr kumimoji="0" lang="en-US" sz="1800" b="1" i="0" u="none" strike="noStrike" kern="0" cap="none" spc="0" normalizeH="0" baseline="0" noProof="0" dirty="0" smtClean="0">
                  <a:ln>
                    <a:noFill/>
                  </a:ln>
                  <a:solidFill>
                    <a:srgbClr val="105CA4"/>
                  </a:solidFill>
                  <a:effectLst/>
                  <a:uLnTx/>
                  <a:uFillTx/>
                  <a:latin typeface="Verdana" pitchFamily="34" charset="0"/>
                  <a:cs typeface="Arial" pitchFamily="34" charset="0"/>
                </a:rPr>
                <a:t>When to use </a:t>
              </a:r>
              <a:r>
                <a:rPr lang="en-US" b="1" kern="0" dirty="0" err="1" smtClean="0">
                  <a:solidFill>
                    <a:srgbClr val="105CA4"/>
                  </a:solidFill>
                  <a:latin typeface="Verdana" pitchFamily="34" charset="0"/>
                </a:rPr>
                <a:t>i</a:t>
              </a:r>
              <a:r>
                <a:rPr kumimoji="0" lang="en-US" sz="1800" b="1" i="0" u="none" strike="noStrike" kern="0" cap="none" spc="0" normalizeH="0" baseline="0" noProof="0" dirty="0" smtClean="0">
                  <a:ln>
                    <a:noFill/>
                  </a:ln>
                  <a:solidFill>
                    <a:srgbClr val="105CA4"/>
                  </a:solidFill>
                  <a:effectLst/>
                  <a:uLnTx/>
                  <a:uFillTx/>
                  <a:latin typeface="Verdana" pitchFamily="34" charset="0"/>
                  <a:cs typeface="Arial" pitchFamily="34" charset="0"/>
                </a:rPr>
                <a:t>t</a:t>
              </a:r>
              <a:endParaRPr kumimoji="0" lang="en-US" sz="1800" b="0" i="0" u="none" strike="noStrike" kern="0" cap="none" spc="0" normalizeH="0" baseline="0" noProof="0" dirty="0" smtClean="0">
                <a:ln>
                  <a:noFill/>
                </a:ln>
                <a:solidFill>
                  <a:srgbClr val="105CA4"/>
                </a:solidFill>
                <a:effectLst/>
                <a:uLnTx/>
                <a:uFillTx/>
                <a:latin typeface="Verdana" pitchFamily="34" charset="0"/>
                <a:cs typeface="Arial" pitchFamily="34" charset="0"/>
              </a:endParaRPr>
            </a:p>
          </p:txBody>
        </p:sp>
        <p:sp>
          <p:nvSpPr>
            <p:cNvPr id="18" name="Text Box 11"/>
            <p:cNvSpPr txBox="1">
              <a:spLocks noChangeArrowheads="1"/>
            </p:cNvSpPr>
            <p:nvPr/>
          </p:nvSpPr>
          <p:spPr bwMode="auto">
            <a:xfrm>
              <a:off x="-66" y="2304"/>
              <a:ext cx="2980" cy="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marL="623888" indent="-217488"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406400" marR="0" lvl="0" indent="0" defTabSz="914400" eaLnBrk="0" fontAlgn="auto" latinLnBrk="0" hangingPunct="0">
                <a:lnSpc>
                  <a:spcPct val="100000"/>
                </a:lnSpc>
                <a:spcBef>
                  <a:spcPts val="0"/>
                </a:spcBef>
                <a:spcAft>
                  <a:spcPts val="0"/>
                </a:spcAft>
                <a:buClr>
                  <a:srgbClr val="105CA4"/>
                </a:buClr>
                <a:buSzTx/>
                <a:tabLst/>
                <a:defRPr/>
              </a:pPr>
              <a:r>
                <a:rPr kumimoji="0" lang="en-US" sz="1600" b="0" i="0" u="none" strike="noStrike" kern="0" cap="none" spc="0" normalizeH="0" baseline="0" noProof="0" dirty="0" smtClean="0">
                  <a:ln>
                    <a:noFill/>
                  </a:ln>
                  <a:solidFill>
                    <a:srgbClr val="000000"/>
                  </a:solidFill>
                  <a:effectLst/>
                  <a:uLnTx/>
                  <a:uFillTx/>
                  <a:latin typeface="Verdana" pitchFamily="34" charset="0"/>
                  <a:cs typeface="Arial" pitchFamily="34" charset="0"/>
                </a:rPr>
                <a:t>On the critical inputs and outputs  prior to collecting data for analysis.</a:t>
              </a:r>
            </a:p>
            <a:p>
              <a:pPr marL="623888" marR="0" lvl="0" indent="-217488" defTabSz="914400" eaLnBrk="0" fontAlgn="auto" latinLnBrk="0" hangingPunct="0">
                <a:lnSpc>
                  <a:spcPct val="100000"/>
                </a:lnSpc>
                <a:spcBef>
                  <a:spcPts val="0"/>
                </a:spcBef>
                <a:spcAft>
                  <a:spcPts val="0"/>
                </a:spcAft>
                <a:buClr>
                  <a:srgbClr val="105CA4"/>
                </a:buClr>
                <a:buSzTx/>
                <a:buFontTx/>
                <a:buChar char="•"/>
                <a:tabLst/>
                <a:defRPr/>
              </a:pPr>
              <a:r>
                <a:rPr kumimoji="0" lang="en-US" sz="1600" b="0" i="0" u="none" strike="noStrike" kern="0" cap="none" spc="0" normalizeH="0" baseline="0" noProof="0" dirty="0" smtClean="0">
                  <a:ln>
                    <a:noFill/>
                  </a:ln>
                  <a:solidFill>
                    <a:srgbClr val="000000"/>
                  </a:solidFill>
                  <a:effectLst/>
                  <a:uLnTx/>
                  <a:uFillTx/>
                  <a:latin typeface="Verdana" pitchFamily="34" charset="0"/>
                  <a:cs typeface="Arial" pitchFamily="34" charset="0"/>
                </a:rPr>
                <a:t>For any new or modified process in order to ensure the quality of the data. </a:t>
              </a:r>
            </a:p>
          </p:txBody>
        </p:sp>
      </p:grpSp>
      <p:grpSp>
        <p:nvGrpSpPr>
          <p:cNvPr id="23" name="Group 21"/>
          <p:cNvGrpSpPr>
            <a:grpSpLocks/>
          </p:cNvGrpSpPr>
          <p:nvPr/>
        </p:nvGrpSpPr>
        <p:grpSpPr bwMode="auto">
          <a:xfrm>
            <a:off x="225051" y="5338708"/>
            <a:ext cx="4781550" cy="1120775"/>
            <a:chOff x="158" y="3248"/>
            <a:chExt cx="3012" cy="706"/>
          </a:xfrm>
        </p:grpSpPr>
        <p:sp>
          <p:nvSpPr>
            <p:cNvPr id="24" name="Rectangle 15"/>
            <p:cNvSpPr>
              <a:spLocks noChangeArrowheads="1"/>
            </p:cNvSpPr>
            <p:nvPr/>
          </p:nvSpPr>
          <p:spPr bwMode="auto">
            <a:xfrm>
              <a:off x="158" y="3248"/>
              <a:ext cx="2098"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p>
              <a:pPr marL="0" marR="0" lvl="0" indent="0" algn="ctr" defTabSz="914400" eaLnBrk="0" fontAlgn="auto" latinLnBrk="0" hangingPunct="0">
                <a:lnSpc>
                  <a:spcPct val="100000"/>
                </a:lnSpc>
                <a:spcBef>
                  <a:spcPts val="0"/>
                </a:spcBef>
                <a:spcAft>
                  <a:spcPts val="0"/>
                </a:spcAft>
                <a:buClr>
                  <a:srgbClr val="000000"/>
                </a:buClr>
                <a:buSzTx/>
                <a:buFontTx/>
                <a:buNone/>
                <a:tabLst/>
                <a:defRPr/>
              </a:pPr>
              <a:r>
                <a:rPr kumimoji="0" lang="en-US" sz="1800" b="1" i="0" u="none" strike="noStrike" kern="0" cap="none" spc="0" normalizeH="0" baseline="0" noProof="0" dirty="0" smtClean="0">
                  <a:ln>
                    <a:noFill/>
                  </a:ln>
                  <a:solidFill>
                    <a:srgbClr val="105CA4"/>
                  </a:solidFill>
                  <a:effectLst/>
                  <a:uLnTx/>
                  <a:uFillTx/>
                  <a:latin typeface="Verdana" pitchFamily="34" charset="0"/>
                </a:rPr>
                <a:t>Who should be involved</a:t>
              </a:r>
            </a:p>
          </p:txBody>
        </p:sp>
        <p:sp>
          <p:nvSpPr>
            <p:cNvPr id="26" name="Rectangle 17"/>
            <p:cNvSpPr>
              <a:spLocks noChangeArrowheads="1"/>
            </p:cNvSpPr>
            <p:nvPr/>
          </p:nvSpPr>
          <p:spPr bwMode="auto">
            <a:xfrm rot="10800000" flipV="1">
              <a:off x="166" y="3479"/>
              <a:ext cx="3004" cy="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p>
              <a:pPr marL="285750" marR="0" lvl="0" indent="-285750" defTabSz="914400" eaLnBrk="1" fontAlgn="auto" latinLnBrk="0" hangingPunct="1">
                <a:lnSpc>
                  <a:spcPct val="90000"/>
                </a:lnSpc>
                <a:spcBef>
                  <a:spcPct val="50000"/>
                </a:spcBef>
                <a:spcAft>
                  <a:spcPts val="0"/>
                </a:spcAft>
                <a:buClr>
                  <a:srgbClr val="105CA4"/>
                </a:buClr>
                <a:buSzPct val="150000"/>
                <a:buFont typeface="Arial" pitchFamily="34" charset="0"/>
                <a:buChar char="•"/>
                <a:tabLst/>
                <a:defRPr/>
              </a:pPr>
              <a:r>
                <a:rPr kumimoji="0" lang="en-US" sz="1600" b="0" i="0" u="none" strike="noStrike" kern="0" cap="none" spc="0" normalizeH="0" baseline="0" noProof="0" dirty="0" smtClean="0">
                  <a:ln>
                    <a:noFill/>
                  </a:ln>
                  <a:solidFill>
                    <a:sysClr val="windowText" lastClr="000000"/>
                  </a:solidFill>
                  <a:effectLst/>
                  <a:uLnTx/>
                  <a:uFillTx/>
                  <a:latin typeface="Verdana" pitchFamily="34" charset="0"/>
                </a:rPr>
                <a:t>Everyone that measures and makes decisions about these measurements </a:t>
              </a:r>
              <a:br>
                <a:rPr kumimoji="0" lang="en-US" sz="1600" b="0" i="0" u="none" strike="noStrike" kern="0" cap="none" spc="0" normalizeH="0" baseline="0" noProof="0" dirty="0" smtClean="0">
                  <a:ln>
                    <a:noFill/>
                  </a:ln>
                  <a:solidFill>
                    <a:sysClr val="windowText" lastClr="000000"/>
                  </a:solidFill>
                  <a:effectLst/>
                  <a:uLnTx/>
                  <a:uFillTx/>
                  <a:latin typeface="Verdana" pitchFamily="34" charset="0"/>
                </a:rPr>
              </a:br>
              <a:r>
                <a:rPr kumimoji="0" lang="en-US" sz="1600" b="0" i="0" u="none" strike="noStrike" kern="0" cap="none" spc="0" normalizeH="0" baseline="0" noProof="0" dirty="0" smtClean="0">
                  <a:ln>
                    <a:noFill/>
                  </a:ln>
                  <a:solidFill>
                    <a:sysClr val="windowText" lastClr="000000"/>
                  </a:solidFill>
                  <a:effectLst/>
                  <a:uLnTx/>
                  <a:uFillTx/>
                  <a:latin typeface="Verdana" pitchFamily="34" charset="0"/>
                </a:rPr>
                <a:t>should be involved in the MSA. </a:t>
              </a:r>
            </a:p>
          </p:txBody>
        </p:sp>
      </p:grpSp>
      <p:grpSp>
        <p:nvGrpSpPr>
          <p:cNvPr id="27" name="Group 19"/>
          <p:cNvGrpSpPr>
            <a:grpSpLocks/>
          </p:cNvGrpSpPr>
          <p:nvPr/>
        </p:nvGrpSpPr>
        <p:grpSpPr bwMode="auto">
          <a:xfrm>
            <a:off x="4710113" y="2734168"/>
            <a:ext cx="3948112" cy="2178050"/>
            <a:chOff x="3119" y="1662"/>
            <a:chExt cx="2487" cy="1372"/>
          </a:xfrm>
        </p:grpSpPr>
        <p:sp>
          <p:nvSpPr>
            <p:cNvPr id="29" name="Text Box 4"/>
            <p:cNvSpPr txBox="1">
              <a:spLocks noChangeArrowheads="1"/>
            </p:cNvSpPr>
            <p:nvPr/>
          </p:nvSpPr>
          <p:spPr bwMode="auto">
            <a:xfrm>
              <a:off x="3119" y="1662"/>
              <a:ext cx="1826"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0" marR="0" lvl="0" indent="0" defTabSz="914400" eaLnBrk="0" fontAlgn="auto" latinLnBrk="0" hangingPunct="0">
                <a:lnSpc>
                  <a:spcPct val="100000"/>
                </a:lnSpc>
                <a:spcBef>
                  <a:spcPts val="0"/>
                </a:spcBef>
                <a:spcAft>
                  <a:spcPts val="0"/>
                </a:spcAft>
                <a:buClr>
                  <a:srgbClr val="000000"/>
                </a:buClr>
                <a:buSzTx/>
                <a:buFontTx/>
                <a:buNone/>
                <a:tabLst/>
                <a:defRPr/>
              </a:pPr>
              <a:r>
                <a:rPr kumimoji="0" lang="en-US" sz="1800" b="1" i="0" u="none" strike="noStrike" kern="0" cap="none" spc="0" normalizeH="0" baseline="0" noProof="0" dirty="0" smtClean="0">
                  <a:ln>
                    <a:noFill/>
                  </a:ln>
                  <a:solidFill>
                    <a:srgbClr val="105CA4"/>
                  </a:solidFill>
                  <a:effectLst/>
                  <a:uLnTx/>
                  <a:uFillTx/>
                  <a:latin typeface="Verdana" pitchFamily="34" charset="0"/>
                  <a:cs typeface="Arial" pitchFamily="34" charset="0"/>
                </a:rPr>
                <a:t>Objective or purpose</a:t>
              </a:r>
              <a:endParaRPr kumimoji="0" lang="en-US" sz="1800" b="0" i="0" u="none" strike="noStrike" kern="0" cap="none" spc="0" normalizeH="0" baseline="0" noProof="0" dirty="0" smtClean="0">
                <a:ln>
                  <a:noFill/>
                </a:ln>
                <a:solidFill>
                  <a:srgbClr val="105CA4"/>
                </a:solidFill>
                <a:effectLst/>
                <a:uLnTx/>
                <a:uFillTx/>
                <a:latin typeface="Verdana" pitchFamily="34" charset="0"/>
                <a:cs typeface="Arial" pitchFamily="34" charset="0"/>
              </a:endParaRPr>
            </a:p>
          </p:txBody>
        </p:sp>
        <p:sp>
          <p:nvSpPr>
            <p:cNvPr id="30" name="Text Box 10"/>
            <p:cNvSpPr txBox="1">
              <a:spLocks noChangeArrowheads="1"/>
            </p:cNvSpPr>
            <p:nvPr/>
          </p:nvSpPr>
          <p:spPr bwMode="auto">
            <a:xfrm>
              <a:off x="3139" y="1898"/>
              <a:ext cx="2467" cy="1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marL="174625" indent="-174625"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174625" marR="0" lvl="0" indent="-174625" defTabSz="914400" eaLnBrk="0" fontAlgn="auto" latinLnBrk="0" hangingPunct="0">
                <a:lnSpc>
                  <a:spcPct val="100000"/>
                </a:lnSpc>
                <a:spcBef>
                  <a:spcPts val="0"/>
                </a:spcBef>
                <a:spcAft>
                  <a:spcPts val="0"/>
                </a:spcAft>
                <a:buClr>
                  <a:srgbClr val="333399"/>
                </a:buClr>
                <a:buSzTx/>
                <a:buFontTx/>
                <a:buChar char="•"/>
                <a:tabLst/>
                <a:defRPr/>
              </a:pPr>
              <a:r>
                <a:rPr kumimoji="0" lang="en-US" sz="1600" b="0" i="0" u="none" strike="noStrike" kern="0" cap="none" spc="0" normalizeH="0" baseline="0" noProof="0" dirty="0" smtClean="0">
                  <a:ln>
                    <a:noFill/>
                  </a:ln>
                  <a:solidFill>
                    <a:srgbClr val="000000"/>
                  </a:solidFill>
                  <a:effectLst/>
                  <a:uLnTx/>
                  <a:uFillTx/>
                  <a:latin typeface="Verdana" pitchFamily="34" charset="0"/>
                  <a:cs typeface="Arial" pitchFamily="34" charset="0"/>
                </a:rPr>
                <a:t>To determine how much error is in the measurement due to the measurement process itself.</a:t>
              </a:r>
            </a:p>
            <a:p>
              <a:pPr marL="174625" marR="0" lvl="0" indent="-174625" defTabSz="914400" eaLnBrk="0" fontAlgn="auto" latinLnBrk="0" hangingPunct="0">
                <a:lnSpc>
                  <a:spcPct val="100000"/>
                </a:lnSpc>
                <a:spcBef>
                  <a:spcPts val="0"/>
                </a:spcBef>
                <a:spcAft>
                  <a:spcPts val="0"/>
                </a:spcAft>
                <a:buClr>
                  <a:srgbClr val="333399"/>
                </a:buClr>
                <a:buSzTx/>
                <a:buFontTx/>
                <a:buChar char="•"/>
                <a:tabLst/>
                <a:defRPr/>
              </a:pPr>
              <a:r>
                <a:rPr kumimoji="0" lang="en-US" sz="1600" b="0" i="0" u="none" strike="noStrike" kern="0" cap="none" spc="0" normalizeH="0" baseline="0" noProof="0" dirty="0" smtClean="0">
                  <a:ln>
                    <a:noFill/>
                  </a:ln>
                  <a:solidFill>
                    <a:srgbClr val="000000"/>
                  </a:solidFill>
                  <a:effectLst/>
                  <a:uLnTx/>
                  <a:uFillTx/>
                  <a:latin typeface="Verdana" pitchFamily="34" charset="0"/>
                  <a:cs typeface="Arial" pitchFamily="34" charset="0"/>
                </a:rPr>
                <a:t>Quantifies the variability added by the measurement system.</a:t>
              </a:r>
            </a:p>
            <a:p>
              <a:pPr marL="174625" marR="0" lvl="0" indent="-174625" defTabSz="914400" eaLnBrk="0" fontAlgn="auto" latinLnBrk="0" hangingPunct="0">
                <a:lnSpc>
                  <a:spcPct val="100000"/>
                </a:lnSpc>
                <a:spcBef>
                  <a:spcPts val="0"/>
                </a:spcBef>
                <a:spcAft>
                  <a:spcPts val="0"/>
                </a:spcAft>
                <a:buClr>
                  <a:srgbClr val="333399"/>
                </a:buClr>
                <a:buSzTx/>
                <a:buFontTx/>
                <a:buChar char="•"/>
                <a:tabLst/>
                <a:defRPr/>
              </a:pPr>
              <a:r>
                <a:rPr kumimoji="0" lang="en-US" sz="1600" b="0" i="0" u="none" strike="noStrike" kern="0" cap="none" spc="0" normalizeH="0" baseline="0" noProof="0" dirty="0" smtClean="0">
                  <a:ln>
                    <a:noFill/>
                  </a:ln>
                  <a:solidFill>
                    <a:srgbClr val="000000"/>
                  </a:solidFill>
                  <a:effectLst/>
                  <a:uLnTx/>
                  <a:uFillTx/>
                  <a:latin typeface="Verdana" pitchFamily="34" charset="0"/>
                  <a:cs typeface="Arial" pitchFamily="34" charset="0"/>
                </a:rPr>
                <a:t>Applicable to attribute data and variable data.</a:t>
              </a:r>
            </a:p>
          </p:txBody>
        </p:sp>
      </p:grpSp>
      <p:grpSp>
        <p:nvGrpSpPr>
          <p:cNvPr id="31" name="Group 23"/>
          <p:cNvGrpSpPr>
            <a:grpSpLocks/>
          </p:cNvGrpSpPr>
          <p:nvPr/>
        </p:nvGrpSpPr>
        <p:grpSpPr bwMode="auto">
          <a:xfrm>
            <a:off x="4848225" y="5011681"/>
            <a:ext cx="3957638" cy="1263650"/>
            <a:chOff x="3222" y="3091"/>
            <a:chExt cx="2493" cy="796"/>
          </a:xfrm>
        </p:grpSpPr>
        <p:sp>
          <p:nvSpPr>
            <p:cNvPr id="32" name="Rectangle 13"/>
            <p:cNvSpPr>
              <a:spLocks noChangeArrowheads="1"/>
            </p:cNvSpPr>
            <p:nvPr/>
          </p:nvSpPr>
          <p:spPr bwMode="auto">
            <a:xfrm>
              <a:off x="3222" y="3228"/>
              <a:ext cx="2493" cy="659"/>
            </a:xfrm>
            <a:prstGeom prst="rect">
              <a:avLst/>
            </a:prstGeom>
            <a:solidFill>
              <a:srgbClr val="FFFFFF"/>
            </a:solidFill>
            <a:ln w="12700" algn="ctr">
              <a:solidFill>
                <a:schemeClr val="tx1"/>
              </a:solidFill>
              <a:miter lim="800000"/>
              <a:headEnd/>
              <a:tailEnd/>
            </a:ln>
          </p:spPr>
          <p:txBody>
            <a:bodyPr wrap="none" anchor="ctr"/>
            <a:lstStyle/>
            <a:p>
              <a:pPr marL="0" marR="0" lvl="0" indent="0" defTabSz="914400" eaLnBrk="0" fontAlgn="auto" latinLnBrk="0" hangingPunct="0">
                <a:lnSpc>
                  <a:spcPct val="100000"/>
                </a:lnSpc>
                <a:spcBef>
                  <a:spcPts val="0"/>
                </a:spcBef>
                <a:spcAft>
                  <a:spcPts val="0"/>
                </a:spcAft>
                <a:buClrTx/>
                <a:buSzTx/>
                <a:buFontTx/>
                <a:buNone/>
                <a:tabLst/>
                <a:defRPr/>
              </a:pPr>
              <a:r>
                <a:rPr kumimoji="0" lang="en-US" sz="1400" b="1" i="0" u="none" strike="noStrike" kern="0" cap="none" spc="0" normalizeH="0" baseline="0" noProof="0" dirty="0" smtClean="0">
                  <a:ln>
                    <a:noFill/>
                  </a:ln>
                  <a:solidFill>
                    <a:sysClr val="windowText" lastClr="000000"/>
                  </a:solidFill>
                  <a:effectLst/>
                  <a:uLnTx/>
                  <a:uFillTx/>
                  <a:latin typeface="Verdana" pitchFamily="34" charset="0"/>
                </a:rPr>
                <a:t>Measurement System Analysis is </a:t>
              </a:r>
              <a:br>
                <a:rPr kumimoji="0" lang="en-US" sz="1400" b="1" i="0" u="none" strike="noStrike" kern="0" cap="none" spc="0" normalizeH="0" baseline="0" noProof="0" dirty="0" smtClean="0">
                  <a:ln>
                    <a:noFill/>
                  </a:ln>
                  <a:solidFill>
                    <a:sysClr val="windowText" lastClr="000000"/>
                  </a:solidFill>
                  <a:effectLst/>
                  <a:uLnTx/>
                  <a:uFillTx/>
                  <a:latin typeface="Verdana" pitchFamily="34" charset="0"/>
                </a:rPr>
              </a:br>
              <a:r>
                <a:rPr kumimoji="0" lang="en-US" sz="1400" b="1" i="0" u="none" strike="noStrike" kern="0" cap="none" spc="0" normalizeH="0" baseline="0" noProof="0" dirty="0" smtClean="0">
                  <a:ln>
                    <a:noFill/>
                  </a:ln>
                  <a:solidFill>
                    <a:sysClr val="windowText" lastClr="000000"/>
                  </a:solidFill>
                  <a:effectLst/>
                  <a:uLnTx/>
                  <a:uFillTx/>
                  <a:latin typeface="Verdana" pitchFamily="34" charset="0"/>
                </a:rPr>
                <a:t>an analysis of the process, </a:t>
              </a:r>
            </a:p>
            <a:p>
              <a:pPr marL="0" marR="0" lvl="0" indent="0" defTabSz="914400" eaLnBrk="0" fontAlgn="auto" latinLnBrk="0" hangingPunct="0">
                <a:lnSpc>
                  <a:spcPct val="100000"/>
                </a:lnSpc>
                <a:spcBef>
                  <a:spcPts val="0"/>
                </a:spcBef>
                <a:spcAft>
                  <a:spcPts val="0"/>
                </a:spcAft>
                <a:buClrTx/>
                <a:buSzTx/>
                <a:buFontTx/>
                <a:buNone/>
                <a:tabLst/>
                <a:defRPr/>
              </a:pPr>
              <a:r>
                <a:rPr kumimoji="0" lang="en-US" sz="1400" b="1" i="1" u="none" strike="noStrike" kern="0" cap="none" spc="0" normalizeH="0" baseline="0" noProof="0" dirty="0" smtClean="0">
                  <a:ln>
                    <a:noFill/>
                  </a:ln>
                  <a:solidFill>
                    <a:sysClr val="windowText" lastClr="000000"/>
                  </a:solidFill>
                  <a:effectLst/>
                  <a:uLnTx/>
                  <a:uFillTx/>
                  <a:latin typeface="Verdana" pitchFamily="34" charset="0"/>
                </a:rPr>
                <a:t>not</a:t>
              </a:r>
              <a:r>
                <a:rPr kumimoji="0" lang="en-US" sz="1400" b="1" i="0" u="none" strike="noStrike" kern="0" cap="none" spc="0" normalizeH="0" baseline="0" noProof="0" dirty="0" smtClean="0">
                  <a:ln>
                    <a:noFill/>
                  </a:ln>
                  <a:solidFill>
                    <a:sysClr val="windowText" lastClr="000000"/>
                  </a:solidFill>
                  <a:effectLst/>
                  <a:uLnTx/>
                  <a:uFillTx/>
                  <a:latin typeface="Verdana" pitchFamily="34" charset="0"/>
                </a:rPr>
                <a:t> an analysis of the </a:t>
              </a:r>
            </a:p>
            <a:p>
              <a:pPr marL="0" marR="0" lvl="0" indent="0" defTabSz="914400" eaLnBrk="0" fontAlgn="auto" latinLnBrk="0" hangingPunct="0">
                <a:lnSpc>
                  <a:spcPct val="100000"/>
                </a:lnSpc>
                <a:spcBef>
                  <a:spcPts val="0"/>
                </a:spcBef>
                <a:spcAft>
                  <a:spcPts val="0"/>
                </a:spcAft>
                <a:buClrTx/>
                <a:buSzTx/>
                <a:buFontTx/>
                <a:buNone/>
                <a:tabLst/>
                <a:defRPr/>
              </a:pPr>
              <a:r>
                <a:rPr kumimoji="0" lang="en-US" sz="1400" b="1" i="0" u="none" strike="noStrike" kern="0" cap="none" spc="0" normalizeH="0" baseline="0" noProof="0" dirty="0" smtClean="0">
                  <a:ln>
                    <a:noFill/>
                  </a:ln>
                  <a:solidFill>
                    <a:sysClr val="windowText" lastClr="000000"/>
                  </a:solidFill>
                  <a:effectLst/>
                  <a:uLnTx/>
                  <a:uFillTx/>
                  <a:latin typeface="Verdana" pitchFamily="34" charset="0"/>
                </a:rPr>
                <a:t>people!</a:t>
              </a:r>
            </a:p>
          </p:txBody>
        </p:sp>
        <p:sp>
          <p:nvSpPr>
            <p:cNvPr id="33" name="Text Box 14"/>
            <p:cNvSpPr txBox="1">
              <a:spLocks noChangeArrowheads="1"/>
            </p:cNvSpPr>
            <p:nvPr/>
          </p:nvSpPr>
          <p:spPr bwMode="auto">
            <a:xfrm>
              <a:off x="3547" y="3091"/>
              <a:ext cx="1132" cy="231"/>
            </a:xfrm>
            <a:prstGeom prst="rect">
              <a:avLst/>
            </a:prstGeom>
            <a:solidFill>
              <a:srgbClr val="FFFFFF"/>
            </a:solidFill>
            <a:ln>
              <a:noFill/>
            </a:ln>
            <a:extLst>
              <a:ext uri="{91240B29-F687-4F45-9708-019B960494DF}">
                <a14:hiddenLine xmlns:a14="http://schemas.microsoft.com/office/drawing/2010/main" w="12700" algn="ctr">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srgbClr val="105CA4"/>
                  </a:solidFill>
                  <a:effectLst/>
                  <a:uLnTx/>
                  <a:uFillTx/>
                  <a:latin typeface="Arial Black" pitchFamily="34" charset="0"/>
                  <a:cs typeface="Arial" pitchFamily="34" charset="0"/>
                </a:rPr>
                <a:t>IMPORTANT!</a:t>
              </a:r>
            </a:p>
          </p:txBody>
        </p:sp>
      </p:grpSp>
      <p:pic>
        <p:nvPicPr>
          <p:cNvPr id="34" name="Picture 1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l="21846" t="26003" r="751" b="15627"/>
          <a:stretch>
            <a:fillRect/>
          </a:stretch>
        </p:blipFill>
        <p:spPr bwMode="auto">
          <a:xfrm>
            <a:off x="260350" y="1367360"/>
            <a:ext cx="3890785" cy="2200546"/>
          </a:xfrm>
          <a:prstGeom prst="rect">
            <a:avLst/>
          </a:prstGeom>
          <a:noFill/>
          <a:ln w="12700">
            <a:solidFill>
              <a:srgbClr val="000000"/>
            </a:solidFill>
            <a:miter lim="800000"/>
            <a:headEnd/>
            <a:tailEnd/>
          </a:ln>
          <a:effectLst>
            <a:outerShdw dist="107763" dir="2700000" algn="ctr" rotWithShape="0">
              <a:srgbClr val="333399">
                <a:alpha val="5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790458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 Types of Data -Attribute </a:t>
            </a:r>
            <a:r>
              <a:rPr lang="en-US" sz="3200" dirty="0"/>
              <a:t>and Variable MSA</a:t>
            </a:r>
          </a:p>
        </p:txBody>
      </p:sp>
      <p:sp>
        <p:nvSpPr>
          <p:cNvPr id="6" name="Footer Placeholder 5"/>
          <p:cNvSpPr>
            <a:spLocks noGrp="1"/>
          </p:cNvSpPr>
          <p:nvPr>
            <p:ph type="ftr" sz="quarter" idx="11"/>
          </p:nvPr>
        </p:nvSpPr>
        <p:spPr/>
        <p:txBody>
          <a:bodyPr/>
          <a:lstStyle/>
          <a:p>
            <a:pPr>
              <a:defRPr/>
            </a:pPr>
            <a:r>
              <a:rPr lang="en-US" smtClean="0"/>
              <a:t>Business Confidential &amp; Proprietary Information  Rev: 00</a:t>
            </a:r>
            <a:endParaRPr lang="en-US" dirty="0"/>
          </a:p>
        </p:txBody>
      </p:sp>
      <p:sp>
        <p:nvSpPr>
          <p:cNvPr id="5" name="Rectangle 2"/>
          <p:cNvSpPr>
            <a:spLocks noGrp="1" noChangeArrowheads="1"/>
          </p:cNvSpPr>
          <p:nvPr>
            <p:ph idx="1"/>
          </p:nvPr>
        </p:nvSpPr>
        <p:spPr bwMode="auto">
          <a:xfrm>
            <a:off x="260350" y="1698625"/>
            <a:ext cx="8299450" cy="3711575"/>
          </a:xfrm>
          <a:prstGeom prst="rect">
            <a:avLst/>
          </a:prstGeom>
          <a:noFill/>
          <a:ln w="9525">
            <a:noFill/>
            <a:miter lim="800000"/>
            <a:headEnd/>
            <a:tailEnd/>
          </a:ln>
          <a:effectLst/>
        </p:spPr>
        <p:txBody>
          <a:bodyPr lIns="91432" tIns="45716" rIns="91432" bIns="45716"/>
          <a:lstStyle/>
          <a:p>
            <a:pPr lvl="1" indent="0">
              <a:lnSpc>
                <a:spcPct val="110000"/>
              </a:lnSpc>
              <a:spcBef>
                <a:spcPct val="50000"/>
              </a:spcBef>
              <a:spcAft>
                <a:spcPct val="30000"/>
              </a:spcAft>
              <a:buNone/>
              <a:defRPr/>
            </a:pPr>
            <a:r>
              <a:rPr lang="en-US" sz="2000" b="1" dirty="0">
                <a:solidFill>
                  <a:srgbClr val="105CA4"/>
                </a:solidFill>
                <a:effectLst>
                  <a:outerShdw blurRad="38100" dist="38100" dir="2700000" algn="tl">
                    <a:schemeClr val="bg1"/>
                  </a:outerShdw>
                </a:effectLst>
                <a:latin typeface="Verdana" pitchFamily="34" charset="0"/>
                <a:cs typeface="Arial" charset="0"/>
              </a:rPr>
              <a:t>Attribute</a:t>
            </a:r>
            <a:r>
              <a:rPr lang="en-US" sz="2000" b="1" dirty="0">
                <a:solidFill>
                  <a:srgbClr val="232323"/>
                </a:solidFill>
                <a:latin typeface="Verdana" pitchFamily="34" charset="0"/>
                <a:cs typeface="Arial" charset="0"/>
              </a:rPr>
              <a:t> Data Examples</a:t>
            </a:r>
            <a:r>
              <a:rPr lang="en-US" dirty="0">
                <a:solidFill>
                  <a:srgbClr val="232323"/>
                </a:solidFill>
                <a:latin typeface="Verdana" pitchFamily="34" charset="0"/>
                <a:cs typeface="Arial" charset="0"/>
              </a:rPr>
              <a:t>:</a:t>
            </a:r>
            <a:r>
              <a:rPr lang="en-US" b="1" dirty="0">
                <a:solidFill>
                  <a:srgbClr val="232323"/>
                </a:solidFill>
                <a:latin typeface="Verdana" pitchFamily="34" charset="0"/>
                <a:cs typeface="Arial" charset="0"/>
              </a:rPr>
              <a:t> </a:t>
            </a:r>
            <a:endParaRPr lang="en-US" b="1" dirty="0" smtClean="0">
              <a:solidFill>
                <a:srgbClr val="232323"/>
              </a:solidFill>
              <a:latin typeface="Verdana" pitchFamily="34" charset="0"/>
              <a:cs typeface="Arial" charset="0"/>
            </a:endParaRPr>
          </a:p>
          <a:p>
            <a:pPr marL="1485900" lvl="2" indent="-342900">
              <a:lnSpc>
                <a:spcPct val="110000"/>
              </a:lnSpc>
              <a:spcBef>
                <a:spcPct val="50000"/>
              </a:spcBef>
              <a:spcAft>
                <a:spcPct val="30000"/>
              </a:spcAft>
              <a:buClr>
                <a:schemeClr val="tx1"/>
              </a:buClr>
              <a:buSzPct val="100000"/>
              <a:buFont typeface="Wingdings" pitchFamily="2" charset="2"/>
              <a:buChar char="Ø"/>
              <a:defRPr/>
            </a:pPr>
            <a:r>
              <a:rPr lang="en-US" sz="1600" b="1" dirty="0">
                <a:solidFill>
                  <a:srgbClr val="232323"/>
                </a:solidFill>
                <a:latin typeface="Verdana" pitchFamily="34" charset="0"/>
                <a:cs typeface="Arial" charset="0"/>
              </a:rPr>
              <a:t>Count, </a:t>
            </a:r>
            <a:r>
              <a:rPr lang="en-US" sz="1600" b="1" dirty="0" smtClean="0">
                <a:solidFill>
                  <a:srgbClr val="232323"/>
                </a:solidFill>
                <a:latin typeface="Verdana" pitchFamily="34" charset="0"/>
                <a:cs typeface="Arial" charset="0"/>
              </a:rPr>
              <a:t>pass/fail</a:t>
            </a:r>
            <a:r>
              <a:rPr lang="en-US" sz="1600" b="1" dirty="0">
                <a:solidFill>
                  <a:srgbClr val="232323"/>
                </a:solidFill>
                <a:latin typeface="Verdana" pitchFamily="34" charset="0"/>
                <a:cs typeface="Arial" charset="0"/>
              </a:rPr>
              <a:t>, yes/no, red/green/yellow, timekeeping buckets</a:t>
            </a:r>
          </a:p>
          <a:p>
            <a:pPr lvl="1" indent="0">
              <a:lnSpc>
                <a:spcPct val="110000"/>
              </a:lnSpc>
              <a:spcBef>
                <a:spcPct val="50000"/>
              </a:spcBef>
              <a:spcAft>
                <a:spcPct val="30000"/>
              </a:spcAft>
              <a:buNone/>
              <a:defRPr/>
            </a:pPr>
            <a:r>
              <a:rPr lang="en-US" sz="2000" b="1" dirty="0" smtClean="0">
                <a:solidFill>
                  <a:srgbClr val="105CA4"/>
                </a:solidFill>
                <a:effectLst>
                  <a:outerShdw blurRad="38100" dist="38100" dir="2700000" algn="tl">
                    <a:schemeClr val="bg1"/>
                  </a:outerShdw>
                </a:effectLst>
                <a:latin typeface="Verdana" pitchFamily="34" charset="0"/>
                <a:cs typeface="Arial" charset="0"/>
              </a:rPr>
              <a:t>Variable</a:t>
            </a:r>
            <a:r>
              <a:rPr lang="en-US" sz="2000" b="1" dirty="0" smtClean="0">
                <a:solidFill>
                  <a:srgbClr val="232323"/>
                </a:solidFill>
                <a:latin typeface="Verdana" pitchFamily="34" charset="0"/>
                <a:cs typeface="Arial" charset="0"/>
              </a:rPr>
              <a:t> </a:t>
            </a:r>
            <a:r>
              <a:rPr lang="en-US" sz="2000" b="1" dirty="0">
                <a:solidFill>
                  <a:srgbClr val="232323"/>
                </a:solidFill>
                <a:latin typeface="Verdana" pitchFamily="34" charset="0"/>
                <a:cs typeface="Arial" charset="0"/>
              </a:rPr>
              <a:t>Data Examples</a:t>
            </a:r>
            <a:r>
              <a:rPr lang="en-US" dirty="0">
                <a:solidFill>
                  <a:srgbClr val="232323"/>
                </a:solidFill>
                <a:latin typeface="Verdana" pitchFamily="34" charset="0"/>
                <a:cs typeface="Arial" charset="0"/>
              </a:rPr>
              <a:t>:</a:t>
            </a:r>
            <a:r>
              <a:rPr lang="en-US" b="1" dirty="0">
                <a:solidFill>
                  <a:srgbClr val="232323"/>
                </a:solidFill>
                <a:latin typeface="Verdana" pitchFamily="34" charset="0"/>
                <a:cs typeface="Arial" charset="0"/>
              </a:rPr>
              <a:t> </a:t>
            </a:r>
          </a:p>
          <a:p>
            <a:pPr marL="1143000" lvl="2" indent="0">
              <a:lnSpc>
                <a:spcPct val="110000"/>
              </a:lnSpc>
              <a:spcBef>
                <a:spcPct val="50000"/>
              </a:spcBef>
              <a:spcAft>
                <a:spcPct val="30000"/>
              </a:spcAft>
              <a:buClr>
                <a:srgbClr val="A50021"/>
              </a:buClr>
              <a:buSzPct val="120000"/>
              <a:buNone/>
              <a:defRPr/>
            </a:pPr>
            <a:r>
              <a:rPr lang="en-US" sz="1600" b="1" dirty="0">
                <a:solidFill>
                  <a:srgbClr val="232323"/>
                </a:solidFill>
                <a:latin typeface="Verdana" pitchFamily="34" charset="0"/>
                <a:cs typeface="Arial" charset="0"/>
              </a:rPr>
              <a:t>Physical measurement (length, width, area, …)</a:t>
            </a:r>
          </a:p>
          <a:p>
            <a:pPr marL="1485900" lvl="2" indent="-342900">
              <a:lnSpc>
                <a:spcPct val="110000"/>
              </a:lnSpc>
              <a:spcBef>
                <a:spcPct val="30000"/>
              </a:spcBef>
              <a:spcAft>
                <a:spcPct val="30000"/>
              </a:spcAft>
              <a:buClr>
                <a:schemeClr val="tx1"/>
              </a:buClr>
              <a:buSzPct val="100000"/>
              <a:buFont typeface="Wingdings" pitchFamily="2" charset="2"/>
              <a:buChar char="Ø"/>
              <a:defRPr/>
            </a:pPr>
            <a:r>
              <a:rPr lang="en-US" sz="1600" b="1" dirty="0">
                <a:solidFill>
                  <a:srgbClr val="232323"/>
                </a:solidFill>
                <a:latin typeface="Verdana" pitchFamily="34" charset="0"/>
                <a:cs typeface="Arial" charset="0"/>
              </a:rPr>
              <a:t>Physical conditions (temperature, pressure…)</a:t>
            </a:r>
          </a:p>
          <a:p>
            <a:pPr marL="1485900" lvl="2" indent="-342900">
              <a:lnSpc>
                <a:spcPct val="110000"/>
              </a:lnSpc>
              <a:spcBef>
                <a:spcPct val="30000"/>
              </a:spcBef>
              <a:spcAft>
                <a:spcPct val="30000"/>
              </a:spcAft>
              <a:buClr>
                <a:schemeClr val="tx1"/>
              </a:buClr>
              <a:buSzPct val="100000"/>
              <a:buFont typeface="Wingdings" pitchFamily="2" charset="2"/>
              <a:buChar char="Ø"/>
              <a:defRPr/>
            </a:pPr>
            <a:r>
              <a:rPr lang="en-US" sz="1600" b="1" dirty="0">
                <a:solidFill>
                  <a:srgbClr val="232323"/>
                </a:solidFill>
                <a:latin typeface="Verdana" pitchFamily="34" charset="0"/>
                <a:cs typeface="Arial" charset="0"/>
              </a:rPr>
              <a:t>Physical properties (strength, load, strain…) </a:t>
            </a:r>
          </a:p>
          <a:p>
            <a:pPr marL="1485900" lvl="2" indent="-342900">
              <a:lnSpc>
                <a:spcPct val="110000"/>
              </a:lnSpc>
              <a:spcBef>
                <a:spcPct val="30000"/>
              </a:spcBef>
              <a:spcAft>
                <a:spcPct val="30000"/>
              </a:spcAft>
              <a:buClr>
                <a:schemeClr val="tx1"/>
              </a:buClr>
              <a:buSzPct val="100000"/>
              <a:buFont typeface="Wingdings" pitchFamily="2" charset="2"/>
              <a:buChar char="Ø"/>
              <a:defRPr/>
            </a:pPr>
            <a:r>
              <a:rPr lang="en-US" sz="1600" b="1" dirty="0">
                <a:solidFill>
                  <a:srgbClr val="232323"/>
                </a:solidFill>
                <a:latin typeface="Verdana" pitchFamily="34" charset="0"/>
                <a:cs typeface="Arial" charset="0"/>
              </a:rPr>
              <a:t>Continuous or non-ending</a:t>
            </a:r>
          </a:p>
          <a:p>
            <a:pPr>
              <a:lnSpc>
                <a:spcPct val="110000"/>
              </a:lnSpc>
              <a:spcBef>
                <a:spcPct val="30000"/>
              </a:spcBef>
              <a:spcAft>
                <a:spcPct val="30000"/>
              </a:spcAft>
              <a:buClr>
                <a:schemeClr val="bg1"/>
              </a:buClr>
              <a:buFont typeface="Verdana" pitchFamily="34" charset="0"/>
              <a:buChar char=" "/>
              <a:defRPr/>
            </a:pPr>
            <a:endParaRPr lang="en-US" sz="2400" b="1" dirty="0">
              <a:solidFill>
                <a:srgbClr val="232323"/>
              </a:solidFill>
              <a:latin typeface="Verdana" pitchFamily="34" charset="0"/>
              <a:cs typeface="Arial" charset="0"/>
            </a:endParaRPr>
          </a:p>
        </p:txBody>
      </p:sp>
      <p:grpSp>
        <p:nvGrpSpPr>
          <p:cNvPr id="7" name="Group 4"/>
          <p:cNvGrpSpPr>
            <a:grpSpLocks/>
          </p:cNvGrpSpPr>
          <p:nvPr/>
        </p:nvGrpSpPr>
        <p:grpSpPr bwMode="auto">
          <a:xfrm>
            <a:off x="1255432" y="5334000"/>
            <a:ext cx="6707187" cy="692150"/>
            <a:chOff x="445" y="3158"/>
            <a:chExt cx="4466" cy="436"/>
          </a:xfrm>
        </p:grpSpPr>
        <p:sp>
          <p:nvSpPr>
            <p:cNvPr id="8" name="AutoShape 5"/>
            <p:cNvSpPr>
              <a:spLocks noChangeArrowheads="1"/>
            </p:cNvSpPr>
            <p:nvPr/>
          </p:nvSpPr>
          <p:spPr bwMode="gray">
            <a:xfrm>
              <a:off x="445" y="3158"/>
              <a:ext cx="4466" cy="436"/>
            </a:xfrm>
            <a:prstGeom prst="roundRect">
              <a:avLst>
                <a:gd name="adj" fmla="val 16667"/>
              </a:avLst>
            </a:prstGeom>
            <a:solidFill>
              <a:srgbClr val="105CA4"/>
            </a:solidFill>
            <a:ln w="9525">
              <a:noFill/>
              <a:round/>
              <a:headEnd/>
              <a:tailEnd/>
            </a:ln>
            <a:effectLst>
              <a:outerShdw dist="81320" dir="2319588" algn="ctr" rotWithShape="0">
                <a:schemeClr val="bg1">
                  <a:alpha val="50000"/>
                </a:schemeClr>
              </a:outerShdw>
            </a:effectLst>
          </p:spPr>
          <p:txBody>
            <a:bodyPr wrap="none"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FFFFFF"/>
                  </a:solidFill>
                  <a:effectLst/>
                  <a:uLnTx/>
                  <a:uFillTx/>
                  <a:latin typeface="Verdana" pitchFamily="34" charset="0"/>
                  <a:cs typeface="Arial" charset="0"/>
                </a:rPr>
                <a:t>Unless approved by </a:t>
              </a:r>
              <a:r>
                <a:rPr lang="en-US" b="1" kern="0" dirty="0" smtClean="0">
                  <a:solidFill>
                    <a:srgbClr val="FFFFFF"/>
                  </a:solidFill>
                  <a:latin typeface="Verdana" pitchFamily="34" charset="0"/>
                  <a:cs typeface="Arial" charset="0"/>
                </a:rPr>
                <a:t>Watts</a:t>
              </a:r>
              <a:r>
                <a:rPr kumimoji="0" lang="en-US" sz="1800" b="1" i="0" u="none" strike="noStrike" kern="0" cap="none" spc="0" normalizeH="0" baseline="0" noProof="0" dirty="0" smtClean="0">
                  <a:ln>
                    <a:noFill/>
                  </a:ln>
                  <a:solidFill>
                    <a:srgbClr val="FFFFFF"/>
                  </a:solidFill>
                  <a:effectLst/>
                  <a:uLnTx/>
                  <a:uFillTx/>
                  <a:latin typeface="Verdana" pitchFamily="34" charset="0"/>
                  <a:cs typeface="Arial" charset="0"/>
                </a:rPr>
                <a:t> </a:t>
              </a:r>
              <a:r>
                <a:rPr kumimoji="0" lang="en-US" sz="1800" b="1" i="0" u="none" strike="noStrike" kern="0" cap="none" spc="0" normalizeH="0" baseline="0" noProof="0" dirty="0">
                  <a:ln>
                    <a:noFill/>
                  </a:ln>
                  <a:solidFill>
                    <a:srgbClr val="FFFFFF"/>
                  </a:solidFill>
                  <a:effectLst/>
                  <a:uLnTx/>
                  <a:uFillTx/>
                  <a:latin typeface="Verdana" pitchFamily="34" charset="0"/>
                  <a:cs typeface="Arial" charset="0"/>
                </a:rPr>
                <a:t>attribute data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FFFFFF"/>
                  </a:solidFill>
                  <a:effectLst/>
                  <a:uLnTx/>
                  <a:uFillTx/>
                  <a:latin typeface="Verdana" pitchFamily="34" charset="0"/>
                  <a:cs typeface="Arial" charset="0"/>
                </a:rPr>
                <a:t>is not acceptable for PPAP submission</a:t>
              </a:r>
            </a:p>
          </p:txBody>
        </p:sp>
        <p:sp>
          <p:nvSpPr>
            <p:cNvPr id="9" name="Rectangle 6"/>
            <p:cNvSpPr>
              <a:spLocks noChangeArrowheads="1"/>
            </p:cNvSpPr>
            <p:nvPr/>
          </p:nvSpPr>
          <p:spPr bwMode="gray">
            <a:xfrm>
              <a:off x="578" y="3215"/>
              <a:ext cx="4292" cy="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ctr" defTabSz="914400" eaLnBrk="1" fontAlgn="auto" latinLnBrk="0" hangingPunct="1">
                <a:lnSpc>
                  <a:spcPct val="85000"/>
                </a:lnSpc>
                <a:spcBef>
                  <a:spcPct val="50000"/>
                </a:spcBef>
                <a:spcAft>
                  <a:spcPts val="0"/>
                </a:spcAft>
                <a:buClr>
                  <a:srgbClr val="1F3F5F"/>
                </a:buClr>
                <a:buSzTx/>
                <a:buFontTx/>
                <a:buNone/>
                <a:tabLst/>
                <a:defRPr/>
              </a:pPr>
              <a:endParaRPr kumimoji="0" lang="en-US" sz="1800" b="1" i="0" u="none" strike="noStrike" kern="0" cap="none" spc="0" normalizeH="0" baseline="0" noProof="0" dirty="0" smtClean="0">
                <a:ln>
                  <a:noFill/>
                </a:ln>
                <a:solidFill>
                  <a:srgbClr val="105CA4"/>
                </a:solidFill>
                <a:effectLst/>
                <a:uLnTx/>
                <a:uFillTx/>
                <a:latin typeface="Verdana" pitchFamily="34" charset="0"/>
              </a:endParaRPr>
            </a:p>
          </p:txBody>
        </p:sp>
      </p:grpSp>
    </p:spTree>
    <p:extLst>
      <p:ext uri="{BB962C8B-B14F-4D97-AF65-F5344CB8AC3E}">
        <p14:creationId xmlns:p14="http://schemas.microsoft.com/office/powerpoint/2010/main" val="53944233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399" y="76200"/>
            <a:ext cx="8791575" cy="1143000"/>
          </a:xfrm>
        </p:spPr>
        <p:txBody>
          <a:bodyPr/>
          <a:lstStyle/>
          <a:p>
            <a:r>
              <a:rPr lang="en-US" sz="3200" dirty="0" smtClean="0"/>
              <a:t> Watts Required Notification of Changes</a:t>
            </a:r>
            <a:br>
              <a:rPr lang="en-US" sz="3200" dirty="0" smtClean="0"/>
            </a:br>
            <a:r>
              <a:rPr lang="en-US" sz="3200" dirty="0" smtClean="0"/>
              <a:t>for PPAP Consideration:</a:t>
            </a:r>
            <a:endParaRPr lang="en-US" sz="3200" dirty="0"/>
          </a:p>
        </p:txBody>
      </p:sp>
      <p:sp>
        <p:nvSpPr>
          <p:cNvPr id="3" name="Content Placeholder 2"/>
          <p:cNvSpPr>
            <a:spLocks noGrp="1"/>
          </p:cNvSpPr>
          <p:nvPr>
            <p:ph idx="1"/>
          </p:nvPr>
        </p:nvSpPr>
        <p:spPr>
          <a:xfrm>
            <a:off x="435766" y="1877175"/>
            <a:ext cx="8262940" cy="4698860"/>
          </a:xfrm>
          <a:ln>
            <a:noFill/>
          </a:ln>
        </p:spPr>
        <p:txBody>
          <a:bodyPr>
            <a:normAutofit fontScale="25000" lnSpcReduction="20000"/>
          </a:bodyPr>
          <a:lstStyle/>
          <a:p>
            <a:pPr marL="236538" lvl="1" indent="0" eaLnBrk="1" hangingPunct="1">
              <a:lnSpc>
                <a:spcPct val="110000"/>
              </a:lnSpc>
              <a:spcBef>
                <a:spcPct val="30000"/>
              </a:spcBef>
              <a:spcAft>
                <a:spcPct val="30000"/>
              </a:spcAft>
              <a:buClr>
                <a:srgbClr val="A50021"/>
              </a:buClr>
              <a:buSzTx/>
              <a:buNone/>
            </a:pPr>
            <a:endParaRPr lang="en-US" b="1" kern="0" dirty="0" smtClean="0">
              <a:solidFill>
                <a:srgbClr val="FF0000"/>
              </a:solidFill>
              <a:latin typeface="Verdana"/>
              <a:cs typeface="Arial"/>
            </a:endParaRPr>
          </a:p>
          <a:p>
            <a:pPr marL="407988" lvl="1" indent="-171450" eaLnBrk="1" hangingPunct="1">
              <a:lnSpc>
                <a:spcPct val="110000"/>
              </a:lnSpc>
              <a:spcBef>
                <a:spcPct val="30000"/>
              </a:spcBef>
              <a:spcAft>
                <a:spcPct val="30000"/>
              </a:spcAft>
              <a:buClr>
                <a:schemeClr val="tx1"/>
              </a:buClr>
              <a:buSzTx/>
              <a:buFont typeface="Wingdings" pitchFamily="2" charset="2"/>
              <a:buChar char="Ø"/>
            </a:pPr>
            <a:r>
              <a:rPr lang="en-US" sz="4400" b="1" kern="0" dirty="0">
                <a:solidFill>
                  <a:schemeClr val="tx1"/>
                </a:solidFill>
                <a:latin typeface="Verdana" pitchFamily="34" charset="0"/>
                <a:ea typeface="Verdana" pitchFamily="34" charset="0"/>
                <a:cs typeface="Verdana" pitchFamily="34" charset="0"/>
              </a:rPr>
              <a:t>Change of other construction or material </a:t>
            </a:r>
            <a:r>
              <a:rPr lang="en-US" sz="4400" b="1" kern="0" dirty="0" smtClean="0">
                <a:solidFill>
                  <a:schemeClr val="tx1"/>
                </a:solidFill>
                <a:latin typeface="Verdana" pitchFamily="34" charset="0"/>
                <a:ea typeface="Verdana" pitchFamily="34" charset="0"/>
                <a:cs typeface="Verdana" pitchFamily="34" charset="0"/>
              </a:rPr>
              <a:t>than </a:t>
            </a:r>
            <a:r>
              <a:rPr lang="en-US" sz="4400" b="1" kern="0" dirty="0">
                <a:solidFill>
                  <a:schemeClr val="tx1"/>
                </a:solidFill>
                <a:latin typeface="Verdana" pitchFamily="34" charset="0"/>
                <a:ea typeface="Verdana" pitchFamily="34" charset="0"/>
                <a:cs typeface="Verdana" pitchFamily="34" charset="0"/>
              </a:rPr>
              <a:t>was previously approved</a:t>
            </a:r>
            <a:r>
              <a:rPr lang="en-US" sz="4400" b="1" kern="0" dirty="0" smtClean="0">
                <a:solidFill>
                  <a:schemeClr val="tx1"/>
                </a:solidFill>
                <a:latin typeface="Verdana" pitchFamily="34" charset="0"/>
                <a:ea typeface="Verdana" pitchFamily="34" charset="0"/>
                <a:cs typeface="Verdana" pitchFamily="34" charset="0"/>
              </a:rPr>
              <a:t>.</a:t>
            </a:r>
          </a:p>
          <a:p>
            <a:pPr marL="407988" lvl="1" indent="-171450" eaLnBrk="1" hangingPunct="1">
              <a:lnSpc>
                <a:spcPct val="110000"/>
              </a:lnSpc>
              <a:spcBef>
                <a:spcPct val="30000"/>
              </a:spcBef>
              <a:spcAft>
                <a:spcPct val="30000"/>
              </a:spcAft>
              <a:buClr>
                <a:schemeClr val="tx1"/>
              </a:buClr>
              <a:buSzTx/>
              <a:buFont typeface="Wingdings" pitchFamily="2" charset="2"/>
              <a:buChar char="Ø"/>
            </a:pPr>
            <a:r>
              <a:rPr lang="en-US" sz="4400" b="1" kern="0" dirty="0" smtClean="0">
                <a:solidFill>
                  <a:schemeClr val="tx1"/>
                </a:solidFill>
                <a:latin typeface="Verdana" pitchFamily="34" charset="0"/>
                <a:ea typeface="Verdana" pitchFamily="34" charset="0"/>
                <a:cs typeface="Verdana" pitchFamily="34" charset="0"/>
              </a:rPr>
              <a:t>Production from new or modified tools , dies, molds, patterns, etc. including additional or replacement tooling.  (except perishables).</a:t>
            </a:r>
          </a:p>
          <a:p>
            <a:pPr marL="407988" lvl="1" indent="-171450" eaLnBrk="1" hangingPunct="1">
              <a:lnSpc>
                <a:spcPct val="110000"/>
              </a:lnSpc>
              <a:spcBef>
                <a:spcPct val="30000"/>
              </a:spcBef>
              <a:spcAft>
                <a:spcPct val="30000"/>
              </a:spcAft>
              <a:buClr>
                <a:schemeClr val="tx1"/>
              </a:buClr>
              <a:buSzTx/>
              <a:buFont typeface="Wingdings" pitchFamily="2" charset="2"/>
              <a:buChar char="Ø"/>
            </a:pPr>
            <a:r>
              <a:rPr lang="en-US" sz="4400" b="1" kern="0" dirty="0">
                <a:solidFill>
                  <a:schemeClr val="tx1"/>
                </a:solidFill>
                <a:latin typeface="Verdana" pitchFamily="34" charset="0"/>
                <a:ea typeface="Verdana" pitchFamily="34" charset="0"/>
                <a:cs typeface="Verdana" pitchFamily="34" charset="0"/>
              </a:rPr>
              <a:t>Change in part </a:t>
            </a:r>
            <a:r>
              <a:rPr lang="en-US" sz="4400" b="1" kern="0" dirty="0" smtClean="0">
                <a:solidFill>
                  <a:schemeClr val="tx1"/>
                </a:solidFill>
                <a:latin typeface="Verdana" pitchFamily="34" charset="0"/>
                <a:ea typeface="Verdana" pitchFamily="34" charset="0"/>
                <a:cs typeface="Verdana" pitchFamily="34" charset="0"/>
              </a:rPr>
              <a:t>processing (upgrade or rearrangement of tooling).</a:t>
            </a:r>
          </a:p>
          <a:p>
            <a:pPr marL="407988" lvl="1" indent="-171450" eaLnBrk="1" hangingPunct="1">
              <a:lnSpc>
                <a:spcPct val="110000"/>
              </a:lnSpc>
              <a:spcBef>
                <a:spcPct val="30000"/>
              </a:spcBef>
              <a:spcAft>
                <a:spcPct val="30000"/>
              </a:spcAft>
              <a:buClr>
                <a:schemeClr val="tx1"/>
              </a:buClr>
              <a:buSzTx/>
              <a:buFont typeface="Wingdings" pitchFamily="2" charset="2"/>
              <a:buChar char="Ø"/>
            </a:pPr>
            <a:r>
              <a:rPr lang="en-US" sz="4400" b="1" kern="0" dirty="0" smtClean="0">
                <a:solidFill>
                  <a:schemeClr val="tx1"/>
                </a:solidFill>
                <a:latin typeface="Verdana" pitchFamily="34" charset="0"/>
                <a:ea typeface="Verdana" pitchFamily="34" charset="0"/>
                <a:cs typeface="Verdana" pitchFamily="34" charset="0"/>
              </a:rPr>
              <a:t>Production from tooling and equipment  transferred  to different plant site or from an additional plant location.</a:t>
            </a:r>
          </a:p>
          <a:p>
            <a:pPr marL="407988" lvl="1" indent="-171450" eaLnBrk="1" hangingPunct="1">
              <a:lnSpc>
                <a:spcPct val="110000"/>
              </a:lnSpc>
              <a:spcBef>
                <a:spcPct val="30000"/>
              </a:spcBef>
              <a:spcAft>
                <a:spcPct val="30000"/>
              </a:spcAft>
              <a:buClr>
                <a:schemeClr val="tx1"/>
              </a:buClr>
              <a:buSzTx/>
              <a:buFont typeface="Wingdings" pitchFamily="2" charset="2"/>
              <a:buChar char="Ø"/>
            </a:pPr>
            <a:r>
              <a:rPr lang="en-US" sz="4400" b="1" kern="0" dirty="0" smtClean="0">
                <a:solidFill>
                  <a:schemeClr val="tx1"/>
                </a:solidFill>
                <a:latin typeface="Verdana" pitchFamily="34" charset="0"/>
                <a:ea typeface="Verdana" pitchFamily="34" charset="0"/>
                <a:cs typeface="Verdana" pitchFamily="34" charset="0"/>
              </a:rPr>
              <a:t>Change of suppliers for parts, or material source changes or services.</a:t>
            </a:r>
          </a:p>
          <a:p>
            <a:pPr marL="407988" lvl="1" indent="-171450" eaLnBrk="1" hangingPunct="1">
              <a:lnSpc>
                <a:spcPct val="110000"/>
              </a:lnSpc>
              <a:spcBef>
                <a:spcPct val="30000"/>
              </a:spcBef>
              <a:spcAft>
                <a:spcPct val="30000"/>
              </a:spcAft>
              <a:buClr>
                <a:schemeClr val="tx1"/>
              </a:buClr>
              <a:buSzTx/>
              <a:buFont typeface="Wingdings" pitchFamily="2" charset="2"/>
              <a:buChar char="Ø"/>
            </a:pPr>
            <a:r>
              <a:rPr lang="en-US" sz="4400" b="1" kern="0" dirty="0">
                <a:solidFill>
                  <a:schemeClr val="tx1"/>
                </a:solidFill>
                <a:latin typeface="Verdana" pitchFamily="34" charset="0"/>
                <a:ea typeface="Verdana" pitchFamily="34" charset="0"/>
                <a:cs typeface="Verdana" pitchFamily="34" charset="0"/>
              </a:rPr>
              <a:t>Tooling inactive </a:t>
            </a:r>
            <a:r>
              <a:rPr lang="en-US" sz="4400" b="1" kern="0" dirty="0" smtClean="0">
                <a:solidFill>
                  <a:schemeClr val="tx1"/>
                </a:solidFill>
                <a:latin typeface="Verdana" pitchFamily="34" charset="0"/>
                <a:ea typeface="Verdana" pitchFamily="34" charset="0"/>
                <a:cs typeface="Verdana" pitchFamily="34" charset="0"/>
              </a:rPr>
              <a:t>greater than </a:t>
            </a:r>
            <a:r>
              <a:rPr lang="en-US" sz="4400" b="1" kern="0" dirty="0">
                <a:solidFill>
                  <a:schemeClr val="tx1"/>
                </a:solidFill>
                <a:latin typeface="Verdana" pitchFamily="34" charset="0"/>
                <a:ea typeface="Verdana" pitchFamily="34" charset="0"/>
                <a:cs typeface="Verdana" pitchFamily="34" charset="0"/>
              </a:rPr>
              <a:t>one </a:t>
            </a:r>
            <a:r>
              <a:rPr lang="en-US" sz="4400" b="1" kern="0" dirty="0" smtClean="0">
                <a:solidFill>
                  <a:schemeClr val="tx1"/>
                </a:solidFill>
                <a:latin typeface="Verdana" pitchFamily="34" charset="0"/>
                <a:ea typeface="Verdana" pitchFamily="34" charset="0"/>
                <a:cs typeface="Verdana" pitchFamily="34" charset="0"/>
              </a:rPr>
              <a:t>year.</a:t>
            </a:r>
          </a:p>
          <a:p>
            <a:pPr marL="407988" lvl="1" indent="-171450" eaLnBrk="1" hangingPunct="1">
              <a:lnSpc>
                <a:spcPct val="110000"/>
              </a:lnSpc>
              <a:spcBef>
                <a:spcPct val="30000"/>
              </a:spcBef>
              <a:spcAft>
                <a:spcPct val="30000"/>
              </a:spcAft>
              <a:buClr>
                <a:schemeClr val="tx1"/>
              </a:buClr>
              <a:buSzTx/>
              <a:buFont typeface="Wingdings" pitchFamily="2" charset="2"/>
              <a:buChar char="Ø"/>
            </a:pPr>
            <a:r>
              <a:rPr lang="en-US" sz="4400" b="1" kern="0" dirty="0" smtClean="0">
                <a:solidFill>
                  <a:schemeClr val="tx1"/>
                </a:solidFill>
                <a:latin typeface="Verdana" pitchFamily="34" charset="0"/>
                <a:ea typeface="Verdana" pitchFamily="34" charset="0"/>
                <a:cs typeface="Verdana" pitchFamily="34" charset="0"/>
              </a:rPr>
              <a:t>Product &amp; Process changes related to components of the production product manufactured internally or manufactured by suppliers. e.g. (form</a:t>
            </a:r>
            <a:r>
              <a:rPr lang="en-US" sz="4400" b="1" kern="0" dirty="0">
                <a:solidFill>
                  <a:schemeClr val="tx1"/>
                </a:solidFill>
                <a:latin typeface="Verdana" pitchFamily="34" charset="0"/>
                <a:ea typeface="Verdana" pitchFamily="34" charset="0"/>
                <a:cs typeface="Verdana" pitchFamily="34" charset="0"/>
              </a:rPr>
              <a:t>, </a:t>
            </a:r>
            <a:r>
              <a:rPr lang="en-US" sz="4400" b="1" kern="0" dirty="0" smtClean="0">
                <a:solidFill>
                  <a:schemeClr val="tx1"/>
                </a:solidFill>
                <a:latin typeface="Verdana" pitchFamily="34" charset="0"/>
                <a:ea typeface="Verdana" pitchFamily="34" charset="0"/>
                <a:cs typeface="Verdana" pitchFamily="34" charset="0"/>
              </a:rPr>
              <a:t>fit, function, performance, durability).</a:t>
            </a:r>
            <a:endParaRPr lang="en-US" sz="4400" b="1" kern="0" dirty="0">
              <a:solidFill>
                <a:schemeClr val="tx1"/>
              </a:solidFill>
              <a:latin typeface="Verdana" pitchFamily="34" charset="0"/>
              <a:ea typeface="Verdana" pitchFamily="34" charset="0"/>
              <a:cs typeface="Verdana" pitchFamily="34" charset="0"/>
            </a:endParaRPr>
          </a:p>
          <a:p>
            <a:pPr marL="407988" lvl="1" indent="-171450" eaLnBrk="1" hangingPunct="1">
              <a:lnSpc>
                <a:spcPct val="110000"/>
              </a:lnSpc>
              <a:spcBef>
                <a:spcPct val="30000"/>
              </a:spcBef>
              <a:spcAft>
                <a:spcPct val="30000"/>
              </a:spcAft>
              <a:buClr>
                <a:schemeClr val="tx1"/>
              </a:buClr>
              <a:buSzTx/>
              <a:buFont typeface="Wingdings" pitchFamily="2" charset="2"/>
              <a:buChar char="Ø"/>
            </a:pPr>
            <a:r>
              <a:rPr lang="en-US" sz="4400" b="1" kern="0" dirty="0" smtClean="0">
                <a:solidFill>
                  <a:schemeClr val="tx1"/>
                </a:solidFill>
                <a:latin typeface="Verdana" pitchFamily="34" charset="0"/>
                <a:ea typeface="Verdana" pitchFamily="34" charset="0"/>
                <a:cs typeface="Verdana" pitchFamily="34" charset="0"/>
              </a:rPr>
              <a:t>Changes in test/inspection methods – equivalent and  (no affect on acceptance criteria).</a:t>
            </a:r>
          </a:p>
          <a:p>
            <a:pPr marL="407988" lvl="1" indent="-171450" eaLnBrk="1" hangingPunct="1">
              <a:lnSpc>
                <a:spcPct val="110000"/>
              </a:lnSpc>
              <a:spcBef>
                <a:spcPct val="30000"/>
              </a:spcBef>
              <a:spcAft>
                <a:spcPct val="30000"/>
              </a:spcAft>
              <a:buClr>
                <a:schemeClr val="tx1"/>
              </a:buClr>
              <a:buSzTx/>
              <a:buFont typeface="Wingdings" pitchFamily="2" charset="2"/>
              <a:buChar char="Ø"/>
            </a:pPr>
            <a:r>
              <a:rPr lang="en-US" sz="4400" b="1" kern="0" dirty="0" smtClean="0">
                <a:solidFill>
                  <a:schemeClr val="tx1"/>
                </a:solidFill>
                <a:latin typeface="Verdana" pitchFamily="34" charset="0"/>
                <a:ea typeface="Verdana" pitchFamily="34" charset="0"/>
                <a:cs typeface="Verdana" pitchFamily="34" charset="0"/>
              </a:rPr>
              <a:t>Bulk materials – new source of raw materials from new or existing supplier.</a:t>
            </a:r>
          </a:p>
          <a:p>
            <a:pPr marL="407988" lvl="1" indent="-171450" eaLnBrk="1" hangingPunct="1">
              <a:lnSpc>
                <a:spcPct val="110000"/>
              </a:lnSpc>
              <a:spcBef>
                <a:spcPct val="30000"/>
              </a:spcBef>
              <a:spcAft>
                <a:spcPct val="30000"/>
              </a:spcAft>
              <a:buClr>
                <a:schemeClr val="tx1"/>
              </a:buClr>
              <a:buSzTx/>
              <a:buFont typeface="Wingdings" pitchFamily="2" charset="2"/>
              <a:buChar char="Ø"/>
            </a:pPr>
            <a:r>
              <a:rPr lang="en-US" sz="4400" b="1" kern="0" dirty="0" smtClean="0">
                <a:solidFill>
                  <a:schemeClr val="tx1"/>
                </a:solidFill>
                <a:latin typeface="Verdana" pitchFamily="34" charset="0"/>
                <a:ea typeface="Verdana" pitchFamily="34" charset="0"/>
                <a:cs typeface="Verdana" pitchFamily="34" charset="0"/>
              </a:rPr>
              <a:t>Bulk materials -  Change in product appearance attributes.</a:t>
            </a:r>
          </a:p>
          <a:p>
            <a:pPr marL="407988" lvl="1" indent="-171450" eaLnBrk="1" hangingPunct="1">
              <a:lnSpc>
                <a:spcPct val="110000"/>
              </a:lnSpc>
              <a:spcBef>
                <a:spcPct val="30000"/>
              </a:spcBef>
              <a:spcAft>
                <a:spcPct val="30000"/>
              </a:spcAft>
              <a:buClr>
                <a:schemeClr val="tx1"/>
              </a:buClr>
              <a:buSzTx/>
              <a:buFont typeface="Wingdings" pitchFamily="2" charset="2"/>
              <a:buChar char="Ø"/>
            </a:pPr>
            <a:r>
              <a:rPr lang="en-US" sz="4400" b="1" kern="0" dirty="0">
                <a:solidFill>
                  <a:schemeClr val="tx1"/>
                </a:solidFill>
                <a:latin typeface="Verdana" pitchFamily="34" charset="0"/>
                <a:ea typeface="Verdana" pitchFamily="34" charset="0"/>
                <a:cs typeface="Verdana" pitchFamily="34" charset="0"/>
              </a:rPr>
              <a:t>New part or product, or color not previously </a:t>
            </a:r>
            <a:r>
              <a:rPr lang="en-US" sz="4400" b="1" kern="0" dirty="0" smtClean="0">
                <a:solidFill>
                  <a:schemeClr val="tx1"/>
                </a:solidFill>
                <a:latin typeface="Verdana" pitchFamily="34" charset="0"/>
                <a:ea typeface="Verdana" pitchFamily="34" charset="0"/>
                <a:cs typeface="Verdana" pitchFamily="34" charset="0"/>
              </a:rPr>
              <a:t>supplied.</a:t>
            </a:r>
          </a:p>
          <a:p>
            <a:pPr marL="407988" lvl="1" indent="-171450" eaLnBrk="1" hangingPunct="1">
              <a:lnSpc>
                <a:spcPct val="110000"/>
              </a:lnSpc>
              <a:spcBef>
                <a:spcPct val="30000"/>
              </a:spcBef>
              <a:spcAft>
                <a:spcPct val="30000"/>
              </a:spcAft>
              <a:buClr>
                <a:schemeClr val="tx1"/>
              </a:buClr>
              <a:buSzTx/>
              <a:buFont typeface="Wingdings" pitchFamily="2" charset="2"/>
              <a:buChar char="Ø"/>
            </a:pPr>
            <a:r>
              <a:rPr lang="en-US" sz="4400" b="1" kern="0" dirty="0">
                <a:solidFill>
                  <a:schemeClr val="tx1"/>
                </a:solidFill>
                <a:latin typeface="Verdana" pitchFamily="34" charset="0"/>
                <a:ea typeface="Verdana" pitchFamily="34" charset="0"/>
                <a:cs typeface="Verdana" pitchFamily="34" charset="0"/>
              </a:rPr>
              <a:t>Correction of discrepancy </a:t>
            </a:r>
            <a:r>
              <a:rPr lang="en-US" sz="4400" b="1" kern="0" dirty="0" smtClean="0">
                <a:solidFill>
                  <a:schemeClr val="tx1"/>
                </a:solidFill>
                <a:latin typeface="Verdana" pitchFamily="34" charset="0"/>
                <a:ea typeface="Verdana" pitchFamily="34" charset="0"/>
                <a:cs typeface="Verdana" pitchFamily="34" charset="0"/>
              </a:rPr>
              <a:t>on previously submitted parts.</a:t>
            </a:r>
          </a:p>
          <a:p>
            <a:pPr marL="407988" lvl="1" indent="-171450" eaLnBrk="1" hangingPunct="1">
              <a:lnSpc>
                <a:spcPct val="110000"/>
              </a:lnSpc>
              <a:spcBef>
                <a:spcPct val="30000"/>
              </a:spcBef>
              <a:spcAft>
                <a:spcPct val="30000"/>
              </a:spcAft>
              <a:buClr>
                <a:schemeClr val="tx1"/>
              </a:buClr>
              <a:buSzTx/>
              <a:buFont typeface="Wingdings" pitchFamily="2" charset="2"/>
              <a:buChar char="Ø"/>
            </a:pPr>
            <a:r>
              <a:rPr lang="en-US" sz="4400" b="1" kern="0" dirty="0">
                <a:solidFill>
                  <a:schemeClr val="tx1"/>
                </a:solidFill>
                <a:latin typeface="Verdana" pitchFamily="34" charset="0"/>
                <a:ea typeface="Verdana" pitchFamily="34" charset="0"/>
                <a:cs typeface="Verdana" pitchFamily="34" charset="0"/>
              </a:rPr>
              <a:t>Engineering change to design records specifications or materials for production product/part </a:t>
            </a:r>
            <a:r>
              <a:rPr lang="en-US" sz="4400" b="1" kern="0" dirty="0" smtClean="0">
                <a:solidFill>
                  <a:schemeClr val="tx1"/>
                </a:solidFill>
                <a:latin typeface="Verdana" pitchFamily="34" charset="0"/>
                <a:ea typeface="Verdana" pitchFamily="34" charset="0"/>
                <a:cs typeface="Verdana" pitchFamily="34" charset="0"/>
              </a:rPr>
              <a:t>numbers.</a:t>
            </a:r>
          </a:p>
          <a:p>
            <a:pPr marL="407988" lvl="1" indent="-171450" eaLnBrk="1" hangingPunct="1">
              <a:lnSpc>
                <a:spcPct val="110000"/>
              </a:lnSpc>
              <a:spcBef>
                <a:spcPct val="30000"/>
              </a:spcBef>
              <a:spcAft>
                <a:spcPct val="30000"/>
              </a:spcAft>
              <a:buClr>
                <a:schemeClr val="tx1"/>
              </a:buClr>
              <a:buSzTx/>
              <a:buFont typeface="Wingdings" pitchFamily="2" charset="2"/>
              <a:buChar char="Ø"/>
            </a:pPr>
            <a:r>
              <a:rPr lang="en-US" sz="4400" b="1" kern="0" dirty="0" smtClean="0">
                <a:solidFill>
                  <a:schemeClr val="tx1"/>
                </a:solidFill>
                <a:latin typeface="Verdana" pitchFamily="34" charset="0"/>
                <a:ea typeface="Verdana" pitchFamily="34" charset="0"/>
                <a:cs typeface="Verdana" pitchFamily="34" charset="0"/>
              </a:rPr>
              <a:t>New </a:t>
            </a:r>
            <a:r>
              <a:rPr lang="en-US" sz="4400" b="1" kern="0" dirty="0">
                <a:solidFill>
                  <a:schemeClr val="tx1"/>
                </a:solidFill>
                <a:latin typeface="Verdana" pitchFamily="34" charset="0"/>
                <a:ea typeface="Verdana" pitchFamily="34" charset="0"/>
                <a:cs typeface="Verdana" pitchFamily="34" charset="0"/>
              </a:rPr>
              <a:t>process technology new to the organization not previously used for the </a:t>
            </a:r>
            <a:r>
              <a:rPr lang="en-US" sz="4400" b="1" kern="0" dirty="0" smtClean="0">
                <a:solidFill>
                  <a:schemeClr val="tx1"/>
                </a:solidFill>
                <a:latin typeface="Verdana" pitchFamily="34" charset="0"/>
                <a:ea typeface="Verdana" pitchFamily="34" charset="0"/>
                <a:cs typeface="Verdana" pitchFamily="34" charset="0"/>
              </a:rPr>
              <a:t>product (bulk material).</a:t>
            </a:r>
          </a:p>
          <a:p>
            <a:pPr marL="236538" lvl="1" indent="0" eaLnBrk="1" hangingPunct="1">
              <a:lnSpc>
                <a:spcPct val="110000"/>
              </a:lnSpc>
              <a:spcBef>
                <a:spcPct val="30000"/>
              </a:spcBef>
              <a:spcAft>
                <a:spcPct val="30000"/>
              </a:spcAft>
              <a:buClr>
                <a:srgbClr val="A50021"/>
              </a:buClr>
              <a:buSzTx/>
              <a:buNone/>
            </a:pPr>
            <a:r>
              <a:rPr lang="en-US" b="1" kern="0" dirty="0">
                <a:solidFill>
                  <a:schemeClr val="tx1"/>
                </a:solidFill>
                <a:latin typeface="Verdana"/>
                <a:cs typeface="Arial"/>
              </a:rPr>
              <a:t/>
            </a:r>
            <a:br>
              <a:rPr lang="en-US" b="1" kern="0" dirty="0">
                <a:solidFill>
                  <a:schemeClr val="tx1"/>
                </a:solidFill>
                <a:latin typeface="Verdana"/>
                <a:cs typeface="Arial"/>
              </a:rPr>
            </a:br>
            <a:endParaRPr lang="en-US" b="1" kern="0" dirty="0">
              <a:solidFill>
                <a:schemeClr val="tx1"/>
              </a:solidFill>
              <a:latin typeface="Verdana"/>
              <a:cs typeface="Arial"/>
            </a:endParaRPr>
          </a:p>
        </p:txBody>
      </p:sp>
      <p:sp>
        <p:nvSpPr>
          <p:cNvPr id="6" name="Footer Placeholder 5"/>
          <p:cNvSpPr>
            <a:spLocks noGrp="1"/>
          </p:cNvSpPr>
          <p:nvPr>
            <p:ph type="ftr" sz="quarter" idx="11"/>
          </p:nvPr>
        </p:nvSpPr>
        <p:spPr/>
        <p:txBody>
          <a:bodyPr/>
          <a:lstStyle/>
          <a:p>
            <a:pPr>
              <a:defRPr/>
            </a:pPr>
            <a:r>
              <a:rPr lang="en-US" smtClean="0"/>
              <a:t>Business Confidential &amp; Proprietary Information  Rev: 00</a:t>
            </a:r>
            <a:endParaRPr lang="en-US" dirty="0"/>
          </a:p>
        </p:txBody>
      </p:sp>
      <p:sp>
        <p:nvSpPr>
          <p:cNvPr id="4" name="TextBox 3"/>
          <p:cNvSpPr txBox="1"/>
          <p:nvPr/>
        </p:nvSpPr>
        <p:spPr>
          <a:xfrm>
            <a:off x="695324" y="1328840"/>
            <a:ext cx="7743825" cy="646331"/>
          </a:xfrm>
          <a:prstGeom prst="rect">
            <a:avLst/>
          </a:prstGeom>
          <a:noFill/>
        </p:spPr>
        <p:txBody>
          <a:bodyPr wrap="square" rtlCol="0">
            <a:spAutoFit/>
          </a:bodyPr>
          <a:lstStyle/>
          <a:p>
            <a:r>
              <a:rPr lang="en-US" b="1" dirty="0" smtClean="0">
                <a:solidFill>
                  <a:srgbClr val="105CA4"/>
                </a:solidFill>
              </a:rPr>
              <a:t>Supplier notification to Watts is required for any planned changes to the design, process or site</a:t>
            </a:r>
            <a:r>
              <a:rPr lang="en-US" dirty="0" smtClean="0">
                <a:solidFill>
                  <a:srgbClr val="105CA4"/>
                </a:solidFill>
              </a:rPr>
              <a:t>. </a:t>
            </a:r>
            <a:endParaRPr lang="en-US" dirty="0">
              <a:solidFill>
                <a:srgbClr val="105CA4"/>
              </a:solidFill>
            </a:endParaRPr>
          </a:p>
        </p:txBody>
      </p:sp>
    </p:spTree>
    <p:extLst>
      <p:ext uri="{BB962C8B-B14F-4D97-AF65-F5344CB8AC3E}">
        <p14:creationId xmlns:p14="http://schemas.microsoft.com/office/powerpoint/2010/main" val="334030438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Measurement System Analysis (MSA)</a:t>
            </a:r>
          </a:p>
        </p:txBody>
      </p:sp>
      <p:sp>
        <p:nvSpPr>
          <p:cNvPr id="6" name="Footer Placeholder 5"/>
          <p:cNvSpPr>
            <a:spLocks noGrp="1"/>
          </p:cNvSpPr>
          <p:nvPr>
            <p:ph type="ftr" sz="quarter" idx="11"/>
          </p:nvPr>
        </p:nvSpPr>
        <p:spPr/>
        <p:txBody>
          <a:bodyPr/>
          <a:lstStyle/>
          <a:p>
            <a:pPr>
              <a:defRPr/>
            </a:pPr>
            <a:r>
              <a:rPr lang="en-US" smtClean="0"/>
              <a:t>Business Confidential &amp; Proprietary Information  Rev: 00</a:t>
            </a:r>
            <a:endParaRPr lang="en-US" dirty="0"/>
          </a:p>
        </p:txBody>
      </p:sp>
      <p:sp>
        <p:nvSpPr>
          <p:cNvPr id="9" name="Rectangle 12"/>
          <p:cNvSpPr>
            <a:spLocks noGrp="1" noChangeArrowheads="1"/>
          </p:cNvSpPr>
          <p:nvPr>
            <p:ph idx="1"/>
          </p:nvPr>
        </p:nvSpPr>
        <p:spPr bwMode="auto">
          <a:xfrm>
            <a:off x="260350" y="2167269"/>
            <a:ext cx="3736974" cy="289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square" anchor="ctr">
            <a:spAutoFit/>
          </a:bodyPr>
          <a:lstStyle/>
          <a:p>
            <a:pPr marL="0" indent="0" eaLnBrk="0" hangingPunct="0">
              <a:buNone/>
            </a:pPr>
            <a:r>
              <a:rPr lang="en-US" sz="1800" b="1" dirty="0">
                <a:latin typeface="Verdana" pitchFamily="34" charset="0"/>
              </a:rPr>
              <a:t>The </a:t>
            </a:r>
            <a:r>
              <a:rPr lang="en-US" sz="1800" b="1" dirty="0">
                <a:solidFill>
                  <a:srgbClr val="105CA4"/>
                </a:solidFill>
                <a:latin typeface="Verdana" pitchFamily="34" charset="0"/>
              </a:rPr>
              <a:t>observed variation </a:t>
            </a:r>
            <a:r>
              <a:rPr lang="en-US" sz="1800" b="1" dirty="0">
                <a:latin typeface="Verdana" pitchFamily="34" charset="0"/>
              </a:rPr>
              <a:t>in process output measurements is not simply the variation in the process itself; it is the variation in the </a:t>
            </a:r>
            <a:r>
              <a:rPr lang="en-US" sz="1800" b="1" dirty="0">
                <a:solidFill>
                  <a:srgbClr val="105CA4"/>
                </a:solidFill>
                <a:latin typeface="Verdana" pitchFamily="34" charset="0"/>
              </a:rPr>
              <a:t>process</a:t>
            </a:r>
            <a:r>
              <a:rPr lang="en-US" sz="1800" b="1" dirty="0">
                <a:latin typeface="Verdana" pitchFamily="34" charset="0"/>
              </a:rPr>
              <a:t> plus the variation in </a:t>
            </a:r>
            <a:r>
              <a:rPr lang="en-US" sz="1800" b="1" dirty="0">
                <a:solidFill>
                  <a:srgbClr val="105CA4"/>
                </a:solidFill>
                <a:latin typeface="Verdana" pitchFamily="34" charset="0"/>
              </a:rPr>
              <a:t>measurement</a:t>
            </a:r>
            <a:r>
              <a:rPr lang="en-US" sz="1800" b="1" dirty="0">
                <a:latin typeface="Verdana" pitchFamily="34" charset="0"/>
              </a:rPr>
              <a:t> that results from an inadequate measurement system. </a:t>
            </a:r>
            <a:r>
              <a:rPr lang="en-US" b="1" dirty="0">
                <a:latin typeface="Verdana" pitchFamily="34" charset="0"/>
              </a:rPr>
              <a:t>    </a:t>
            </a:r>
          </a:p>
        </p:txBody>
      </p:sp>
      <p:pic>
        <p:nvPicPr>
          <p:cNvPr id="1024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1489" y="1960562"/>
            <a:ext cx="3719512" cy="33428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75410669"/>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Measurement System Analysis (MSA)</a:t>
            </a:r>
          </a:p>
        </p:txBody>
      </p:sp>
      <p:sp>
        <p:nvSpPr>
          <p:cNvPr id="6" name="Footer Placeholder 5"/>
          <p:cNvSpPr>
            <a:spLocks noGrp="1"/>
          </p:cNvSpPr>
          <p:nvPr>
            <p:ph type="ftr" sz="quarter" idx="11"/>
          </p:nvPr>
        </p:nvSpPr>
        <p:spPr/>
        <p:txBody>
          <a:bodyPr/>
          <a:lstStyle/>
          <a:p>
            <a:pPr>
              <a:defRPr/>
            </a:pPr>
            <a:r>
              <a:rPr lang="en-US" smtClean="0"/>
              <a:t>Business Confidential &amp; Proprietary Information  Rev: 00</a:t>
            </a:r>
            <a:endParaRPr lang="en-US" dirty="0"/>
          </a:p>
        </p:txBody>
      </p:sp>
      <p:sp>
        <p:nvSpPr>
          <p:cNvPr id="5" name="Rectangle 15"/>
          <p:cNvSpPr>
            <a:spLocks noGrp="1" noChangeArrowheads="1"/>
          </p:cNvSpPr>
          <p:nvPr>
            <p:ph idx="1"/>
          </p:nvPr>
        </p:nvSpPr>
        <p:spPr bwMode="auto">
          <a:xfrm>
            <a:off x="415925" y="1698625"/>
            <a:ext cx="8299450" cy="405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lnSpc>
                <a:spcPct val="95000"/>
              </a:lnSpc>
              <a:buNone/>
            </a:pPr>
            <a:r>
              <a:rPr lang="en-US" sz="2400" b="1" dirty="0">
                <a:solidFill>
                  <a:srgbClr val="333399"/>
                </a:solidFill>
                <a:latin typeface="Verdana" pitchFamily="34" charset="0"/>
              </a:rPr>
              <a:t>Observed Variation</a:t>
            </a:r>
          </a:p>
        </p:txBody>
      </p:sp>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3237" y="2501900"/>
            <a:ext cx="4548201" cy="3460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7" name="Group 11"/>
          <p:cNvGrpSpPr>
            <a:grpSpLocks/>
          </p:cNvGrpSpPr>
          <p:nvPr/>
        </p:nvGrpSpPr>
        <p:grpSpPr bwMode="auto">
          <a:xfrm>
            <a:off x="5256213" y="4092575"/>
            <a:ext cx="3754437" cy="2122488"/>
            <a:chOff x="3311" y="2818"/>
            <a:chExt cx="2365" cy="1337"/>
          </a:xfrm>
        </p:grpSpPr>
        <p:sp>
          <p:nvSpPr>
            <p:cNvPr id="8" name="Rectangle 12"/>
            <p:cNvSpPr>
              <a:spLocks noChangeArrowheads="1"/>
            </p:cNvSpPr>
            <p:nvPr/>
          </p:nvSpPr>
          <p:spPr bwMode="auto">
            <a:xfrm>
              <a:off x="3389" y="2848"/>
              <a:ext cx="2228" cy="1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p>
              <a:pPr marL="114300" marR="0" lvl="0" indent="-114300" defTabSz="914400" eaLnBrk="0" fontAlgn="auto" latinLnBrk="0" hangingPunct="0">
                <a:lnSpc>
                  <a:spcPct val="100000"/>
                </a:lnSpc>
                <a:spcBef>
                  <a:spcPts val="0"/>
                </a:spcBef>
                <a:spcAft>
                  <a:spcPts val="0"/>
                </a:spcAft>
                <a:buClrTx/>
                <a:buSzTx/>
                <a:buFontTx/>
                <a:buNone/>
                <a:tabLst/>
                <a:defRPr/>
              </a:pPr>
              <a:r>
                <a:rPr kumimoji="0" lang="en-US" sz="1800" b="1" i="0" u="none" strike="noStrike" kern="0" cap="none" spc="0" normalizeH="0" baseline="0" noProof="0" dirty="0" smtClean="0">
                  <a:ln>
                    <a:noFill/>
                  </a:ln>
                  <a:solidFill>
                    <a:sysClr val="windowText" lastClr="000000"/>
                  </a:solidFill>
                  <a:effectLst/>
                  <a:uLnTx/>
                  <a:uFillTx/>
                  <a:latin typeface="Verdana" pitchFamily="34" charset="0"/>
                </a:rPr>
                <a:t>The output of the process </a:t>
              </a:r>
            </a:p>
            <a:p>
              <a:pPr marL="114300" marR="0" lvl="0" indent="-114300" defTabSz="914400" eaLnBrk="0" fontAlgn="auto" latinLnBrk="0" hangingPunct="0">
                <a:lnSpc>
                  <a:spcPct val="100000"/>
                </a:lnSpc>
                <a:spcBef>
                  <a:spcPts val="0"/>
                </a:spcBef>
                <a:spcAft>
                  <a:spcPts val="0"/>
                </a:spcAft>
                <a:buClrTx/>
                <a:buSzTx/>
                <a:buFontTx/>
                <a:buNone/>
                <a:tabLst/>
                <a:defRPr/>
              </a:pPr>
              <a:r>
                <a:rPr kumimoji="0" lang="en-US" sz="1800" b="1" i="0" u="none" strike="noStrike" kern="0" cap="none" spc="0" normalizeH="0" baseline="0" noProof="0" dirty="0" smtClean="0">
                  <a:ln>
                    <a:noFill/>
                  </a:ln>
                  <a:solidFill>
                    <a:sysClr val="windowText" lastClr="000000"/>
                  </a:solidFill>
                  <a:effectLst/>
                  <a:uLnTx/>
                  <a:uFillTx/>
                  <a:latin typeface="Verdana" pitchFamily="34" charset="0"/>
                </a:rPr>
                <a:t>measured by:</a:t>
              </a:r>
            </a:p>
            <a:p>
              <a:pPr marL="114300" marR="0" lvl="0" indent="-114300" defTabSz="914400" eaLnBrk="0" fontAlgn="auto" latinLnBrk="0" hangingPunct="0">
                <a:lnSpc>
                  <a:spcPct val="100000"/>
                </a:lnSpc>
                <a:spcBef>
                  <a:spcPts val="0"/>
                </a:spcBef>
                <a:spcAft>
                  <a:spcPts val="0"/>
                </a:spcAft>
                <a:buClrTx/>
                <a:buSzTx/>
                <a:buFontTx/>
                <a:buNone/>
                <a:tabLst/>
                <a:defRPr/>
              </a:pPr>
              <a:endParaRPr kumimoji="0" lang="en-US" sz="1800" b="1" i="0" u="none" strike="noStrike" kern="0" cap="none" spc="0" normalizeH="0" baseline="0" noProof="0" dirty="0" smtClean="0">
                <a:ln>
                  <a:noFill/>
                </a:ln>
                <a:solidFill>
                  <a:sysClr val="windowText" lastClr="000000"/>
                </a:solidFill>
                <a:effectLst/>
                <a:uLnTx/>
                <a:uFillTx/>
                <a:latin typeface="Verdana" pitchFamily="34" charset="0"/>
              </a:endParaRPr>
            </a:p>
            <a:p>
              <a:pPr marL="114300" marR="0" lvl="0" indent="-114300" defTabSz="914400" eaLnBrk="0" fontAlgn="auto" latinLnBrk="0" hangingPunct="0">
                <a:lnSpc>
                  <a:spcPct val="100000"/>
                </a:lnSpc>
                <a:spcBef>
                  <a:spcPts val="0"/>
                </a:spcBef>
                <a:spcAft>
                  <a:spcPts val="0"/>
                </a:spcAft>
                <a:buClr>
                  <a:srgbClr val="A50021"/>
                </a:buClr>
                <a:buSzTx/>
                <a:buFontTx/>
                <a:buChar char="•"/>
                <a:tabLst/>
                <a:defRPr/>
              </a:pPr>
              <a:r>
                <a:rPr kumimoji="0" lang="en-US" sz="1800" b="1" i="0" u="none" strike="noStrike" kern="0" cap="none" spc="0" normalizeH="0" baseline="0" noProof="0" dirty="0" smtClean="0">
                  <a:ln>
                    <a:noFill/>
                  </a:ln>
                  <a:solidFill>
                    <a:sysClr val="windowText" lastClr="000000"/>
                  </a:solidFill>
                  <a:effectLst/>
                  <a:uLnTx/>
                  <a:uFillTx/>
                  <a:latin typeface="Verdana" pitchFamily="34" charset="0"/>
                </a:rPr>
                <a:t> Cycle time</a:t>
              </a:r>
            </a:p>
            <a:p>
              <a:pPr marL="114300" marR="0" lvl="0" indent="-114300" defTabSz="914400" eaLnBrk="0" fontAlgn="auto" latinLnBrk="0" hangingPunct="0">
                <a:lnSpc>
                  <a:spcPct val="100000"/>
                </a:lnSpc>
                <a:spcBef>
                  <a:spcPts val="0"/>
                </a:spcBef>
                <a:spcAft>
                  <a:spcPts val="0"/>
                </a:spcAft>
                <a:buClr>
                  <a:srgbClr val="A50021"/>
                </a:buClr>
                <a:buSzTx/>
                <a:buFontTx/>
                <a:buChar char="•"/>
                <a:tabLst/>
                <a:defRPr/>
              </a:pPr>
              <a:r>
                <a:rPr kumimoji="0" lang="en-US" sz="1800" b="1" i="0" u="none" strike="noStrike" kern="0" cap="none" spc="0" normalizeH="0" baseline="0" noProof="0" dirty="0" smtClean="0">
                  <a:ln>
                    <a:noFill/>
                  </a:ln>
                  <a:solidFill>
                    <a:sysClr val="windowText" lastClr="000000"/>
                  </a:solidFill>
                  <a:effectLst/>
                  <a:uLnTx/>
                  <a:uFillTx/>
                  <a:latin typeface="Verdana" pitchFamily="34" charset="0"/>
                </a:rPr>
                <a:t> Dimensional data</a:t>
              </a:r>
            </a:p>
            <a:p>
              <a:pPr marL="114300" marR="0" lvl="0" indent="-114300" defTabSz="914400" eaLnBrk="0" fontAlgn="auto" latinLnBrk="0" hangingPunct="0">
                <a:lnSpc>
                  <a:spcPct val="100000"/>
                </a:lnSpc>
                <a:spcBef>
                  <a:spcPts val="0"/>
                </a:spcBef>
                <a:spcAft>
                  <a:spcPts val="0"/>
                </a:spcAft>
                <a:buClr>
                  <a:srgbClr val="A50021"/>
                </a:buClr>
                <a:buSzTx/>
                <a:buFontTx/>
                <a:buChar char="•"/>
                <a:tabLst/>
                <a:defRPr/>
              </a:pPr>
              <a:r>
                <a:rPr kumimoji="0" lang="en-US" sz="1800" b="1" i="0" u="none" strike="noStrike" kern="0" cap="none" spc="0" normalizeH="0" baseline="0" noProof="0" dirty="0" smtClean="0">
                  <a:ln>
                    <a:noFill/>
                  </a:ln>
                  <a:solidFill>
                    <a:sysClr val="windowText" lastClr="000000"/>
                  </a:solidFill>
                  <a:effectLst/>
                  <a:uLnTx/>
                  <a:uFillTx/>
                  <a:latin typeface="Verdana" pitchFamily="34" charset="0"/>
                </a:rPr>
                <a:t> Number of defects </a:t>
              </a:r>
              <a:br>
                <a:rPr kumimoji="0" lang="en-US" sz="1800" b="1" i="0" u="none" strike="noStrike" kern="0" cap="none" spc="0" normalizeH="0" baseline="0" noProof="0" dirty="0" smtClean="0">
                  <a:ln>
                    <a:noFill/>
                  </a:ln>
                  <a:solidFill>
                    <a:sysClr val="windowText" lastClr="000000"/>
                  </a:solidFill>
                  <a:effectLst/>
                  <a:uLnTx/>
                  <a:uFillTx/>
                  <a:latin typeface="Verdana" pitchFamily="34" charset="0"/>
                </a:rPr>
              </a:br>
              <a:r>
                <a:rPr kumimoji="0" lang="en-US" sz="1800" b="1" i="0" u="none" strike="noStrike" kern="0" cap="none" spc="0" normalizeH="0" baseline="0" noProof="0" dirty="0" smtClean="0">
                  <a:ln>
                    <a:noFill/>
                  </a:ln>
                  <a:solidFill>
                    <a:sysClr val="windowText" lastClr="000000"/>
                  </a:solidFill>
                  <a:effectLst/>
                  <a:uLnTx/>
                  <a:uFillTx/>
                  <a:latin typeface="Verdana" pitchFamily="34" charset="0"/>
                </a:rPr>
                <a:t> and others</a:t>
              </a:r>
            </a:p>
          </p:txBody>
        </p:sp>
        <p:sp>
          <p:nvSpPr>
            <p:cNvPr id="9" name="Rectangle 13"/>
            <p:cNvSpPr>
              <a:spLocks noChangeArrowheads="1"/>
            </p:cNvSpPr>
            <p:nvPr/>
          </p:nvSpPr>
          <p:spPr bwMode="auto">
            <a:xfrm>
              <a:off x="3311" y="2818"/>
              <a:ext cx="2365" cy="1337"/>
            </a:xfrm>
            <a:prstGeom prst="rect">
              <a:avLst/>
            </a:prstGeom>
            <a:noFill/>
            <a:ln w="28575" cap="rnd">
              <a:solidFill>
                <a:srgbClr val="163E6F"/>
              </a:solidFill>
              <a:prstDash val="sysDot"/>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sysClr val="windowText" lastClr="000000"/>
                </a:solidFill>
                <a:effectLst/>
                <a:uLnTx/>
                <a:uFillTx/>
              </a:endParaRPr>
            </a:p>
          </p:txBody>
        </p:sp>
      </p:grpSp>
    </p:spTree>
    <p:extLst>
      <p:ext uri="{BB962C8B-B14F-4D97-AF65-F5344CB8AC3E}">
        <p14:creationId xmlns:p14="http://schemas.microsoft.com/office/powerpoint/2010/main" val="330480978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5924" y="76200"/>
            <a:ext cx="8299451" cy="1143000"/>
          </a:xfrm>
        </p:spPr>
        <p:txBody>
          <a:bodyPr/>
          <a:lstStyle/>
          <a:p>
            <a:r>
              <a:rPr lang="en-US" dirty="0"/>
              <a:t>Measurement System Analysis (MSA)</a:t>
            </a:r>
            <a:r>
              <a:rPr lang="en-US" dirty="0">
                <a:latin typeface="Verdana" pitchFamily="34" charset="0"/>
              </a:rPr>
              <a:t/>
            </a:r>
            <a:br>
              <a:rPr lang="en-US" dirty="0">
                <a:latin typeface="Verdana" pitchFamily="34" charset="0"/>
              </a:rPr>
            </a:br>
            <a:endParaRPr lang="en-US" dirty="0"/>
          </a:p>
        </p:txBody>
      </p:sp>
      <p:sp>
        <p:nvSpPr>
          <p:cNvPr id="6" name="Footer Placeholder 5"/>
          <p:cNvSpPr>
            <a:spLocks noGrp="1"/>
          </p:cNvSpPr>
          <p:nvPr>
            <p:ph type="ftr" sz="quarter" idx="11"/>
          </p:nvPr>
        </p:nvSpPr>
        <p:spPr/>
        <p:txBody>
          <a:bodyPr/>
          <a:lstStyle/>
          <a:p>
            <a:pPr>
              <a:defRPr/>
            </a:pPr>
            <a:r>
              <a:rPr lang="en-US" smtClean="0"/>
              <a:t>Business Confidential &amp; Proprietary Information  Rev: 00</a:t>
            </a:r>
            <a:endParaRPr lang="en-US" dirty="0"/>
          </a:p>
        </p:txBody>
      </p:sp>
      <p:pic>
        <p:nvPicPr>
          <p:cNvPr id="12290"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 y="1327057"/>
            <a:ext cx="5010150" cy="654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5"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0350" y="1352908"/>
            <a:ext cx="8166102" cy="40255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 name="AutoShape 6"/>
          <p:cNvSpPr>
            <a:spLocks noChangeArrowheads="1"/>
          </p:cNvSpPr>
          <p:nvPr/>
        </p:nvSpPr>
        <p:spPr bwMode="auto">
          <a:xfrm>
            <a:off x="2089150" y="5378451"/>
            <a:ext cx="1828800" cy="709612"/>
          </a:xfrm>
          <a:prstGeom prst="flowChartAlternateProcess">
            <a:avLst/>
          </a:prstGeom>
          <a:solidFill>
            <a:srgbClr val="FFFFCC"/>
          </a:solidFill>
          <a:ln w="22225">
            <a:solidFill>
              <a:schemeClr val="tx1"/>
            </a:solidFill>
            <a:miter lim="800000"/>
            <a:headEnd/>
            <a:tailEnd/>
          </a:ln>
          <a:effectLst>
            <a:outerShdw dist="63500" dir="3187806" algn="ctr" rotWithShape="0">
              <a:schemeClr val="bg2">
                <a:alpha val="50000"/>
              </a:schemeClr>
            </a:outerShdw>
          </a:effectLst>
        </p:spPr>
        <p:txBody>
          <a:bodyPr anchor="ctr">
            <a:spAutoFit/>
          </a:bodyPr>
          <a:lstStyle/>
          <a:p>
            <a:pPr algn="ctr" eaLnBrk="0" hangingPunct="0"/>
            <a:r>
              <a:rPr lang="en-US" b="1" dirty="0">
                <a:solidFill>
                  <a:schemeClr val="bg1">
                    <a:lumMod val="75000"/>
                  </a:schemeClr>
                </a:solidFill>
                <a:latin typeface="Verdana" pitchFamily="34" charset="0"/>
              </a:rPr>
              <a:t>Process </a:t>
            </a:r>
          </a:p>
          <a:p>
            <a:pPr algn="ctr" eaLnBrk="0" hangingPunct="0"/>
            <a:r>
              <a:rPr lang="en-US" b="1" dirty="0">
                <a:solidFill>
                  <a:schemeClr val="bg1">
                    <a:lumMod val="75000"/>
                  </a:schemeClr>
                </a:solidFill>
                <a:latin typeface="Verdana" pitchFamily="34" charset="0"/>
              </a:rPr>
              <a:t>Variation</a:t>
            </a:r>
          </a:p>
        </p:txBody>
      </p:sp>
      <p:grpSp>
        <p:nvGrpSpPr>
          <p:cNvPr id="20" name="Group 28"/>
          <p:cNvGrpSpPr>
            <a:grpSpLocks/>
          </p:cNvGrpSpPr>
          <p:nvPr/>
        </p:nvGrpSpPr>
        <p:grpSpPr bwMode="auto">
          <a:xfrm>
            <a:off x="4368800" y="5638800"/>
            <a:ext cx="4478338" cy="457200"/>
            <a:chOff x="2840" y="3650"/>
            <a:chExt cx="2821" cy="436"/>
          </a:xfrm>
        </p:grpSpPr>
        <p:sp>
          <p:nvSpPr>
            <p:cNvPr id="21" name="AutoShape 29"/>
            <p:cNvSpPr>
              <a:spLocks noChangeArrowheads="1"/>
            </p:cNvSpPr>
            <p:nvPr/>
          </p:nvSpPr>
          <p:spPr bwMode="gray">
            <a:xfrm>
              <a:off x="2840" y="3650"/>
              <a:ext cx="2821" cy="436"/>
            </a:xfrm>
            <a:prstGeom prst="roundRect">
              <a:avLst>
                <a:gd name="adj" fmla="val 16667"/>
              </a:avLst>
            </a:prstGeom>
            <a:solidFill>
              <a:srgbClr val="105CA4"/>
            </a:solidFill>
            <a:ln w="9525">
              <a:noFill/>
              <a:round/>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Arial" charset="0"/>
                <a:cs typeface="Arial" charset="0"/>
              </a:endParaRPr>
            </a:p>
          </p:txBody>
        </p:sp>
        <p:sp>
          <p:nvSpPr>
            <p:cNvPr id="22" name="Rectangle 30"/>
            <p:cNvSpPr>
              <a:spLocks noChangeArrowheads="1"/>
            </p:cNvSpPr>
            <p:nvPr/>
          </p:nvSpPr>
          <p:spPr bwMode="gray">
            <a:xfrm>
              <a:off x="2903" y="3708"/>
              <a:ext cx="2715" cy="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ctr" defTabSz="914400" eaLnBrk="1" fontAlgn="auto" latinLnBrk="0" hangingPunct="1">
                <a:lnSpc>
                  <a:spcPct val="85000"/>
                </a:lnSpc>
                <a:spcBef>
                  <a:spcPct val="50000"/>
                </a:spcBef>
                <a:spcAft>
                  <a:spcPts val="0"/>
                </a:spcAft>
                <a:buClr>
                  <a:srgbClr val="1F3F5F"/>
                </a:buClr>
                <a:buSzTx/>
                <a:buFontTx/>
                <a:buNone/>
                <a:tabLst/>
                <a:defRPr/>
              </a:pPr>
              <a:r>
                <a:rPr kumimoji="0" lang="en-US" sz="1800" b="1" i="0" u="none" strike="noStrike" kern="0" cap="none" spc="0" normalizeH="0" baseline="0" noProof="0" dirty="0" smtClean="0">
                  <a:ln>
                    <a:noFill/>
                  </a:ln>
                  <a:solidFill>
                    <a:srgbClr val="FFFFFF"/>
                  </a:solidFill>
                  <a:effectLst/>
                  <a:uLnTx/>
                  <a:uFillTx/>
                  <a:latin typeface="Verdana" pitchFamily="34" charset="0"/>
                </a:rPr>
                <a:t>Calibration addresses accuracy</a:t>
              </a:r>
            </a:p>
          </p:txBody>
        </p:sp>
      </p:grpSp>
      <p:pic>
        <p:nvPicPr>
          <p:cNvPr id="24"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66788" y="5013325"/>
            <a:ext cx="865187" cy="901700"/>
          </a:xfrm>
          <a:prstGeom prst="rect">
            <a:avLst/>
          </a:prstGeom>
          <a:noFill/>
          <a:ln>
            <a:noFill/>
          </a:ln>
          <a:effectLst>
            <a:glow>
              <a:schemeClr val="tx1"/>
            </a:glow>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7026228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Measurement System Analysis (MSA)</a:t>
            </a:r>
          </a:p>
        </p:txBody>
      </p:sp>
      <p:sp>
        <p:nvSpPr>
          <p:cNvPr id="6" name="Footer Placeholder 5"/>
          <p:cNvSpPr>
            <a:spLocks noGrp="1"/>
          </p:cNvSpPr>
          <p:nvPr>
            <p:ph type="ftr" sz="quarter" idx="11"/>
          </p:nvPr>
        </p:nvSpPr>
        <p:spPr/>
        <p:txBody>
          <a:bodyPr/>
          <a:lstStyle/>
          <a:p>
            <a:pPr>
              <a:defRPr/>
            </a:pPr>
            <a:r>
              <a:rPr lang="en-US" smtClean="0"/>
              <a:t>Business Confidential &amp; Proprietary Information  Rev: 00</a:t>
            </a:r>
            <a:endParaRPr lang="en-US" dirty="0"/>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6525" y="1219200"/>
            <a:ext cx="5010150" cy="654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4" name="Picture 2"/>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579438" y="1546584"/>
            <a:ext cx="7562850" cy="3372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 name="AutoShape 6"/>
          <p:cNvSpPr>
            <a:spLocks noChangeArrowheads="1"/>
          </p:cNvSpPr>
          <p:nvPr/>
        </p:nvSpPr>
        <p:spPr bwMode="auto">
          <a:xfrm>
            <a:off x="2197100" y="5068892"/>
            <a:ext cx="1828800" cy="709612"/>
          </a:xfrm>
          <a:prstGeom prst="flowChartAlternateProcess">
            <a:avLst/>
          </a:prstGeom>
          <a:solidFill>
            <a:srgbClr val="FFFFCC"/>
          </a:solidFill>
          <a:ln w="22225">
            <a:solidFill>
              <a:schemeClr val="tx1"/>
            </a:solidFill>
            <a:miter lim="800000"/>
            <a:headEnd/>
            <a:tailEnd/>
          </a:ln>
          <a:effectLst>
            <a:outerShdw dist="63500" dir="3187806" algn="ctr" rotWithShape="0">
              <a:schemeClr val="bg2">
                <a:alpha val="50000"/>
              </a:schemeClr>
            </a:outerShdw>
          </a:effectLst>
        </p:spPr>
        <p:txBody>
          <a:bodyPr anchor="ctr">
            <a:spAutoFit/>
          </a:bodyPr>
          <a:lstStyle/>
          <a:p>
            <a:pPr algn="ctr" eaLnBrk="0" hangingPunct="0"/>
            <a:r>
              <a:rPr lang="en-US" b="1" dirty="0">
                <a:solidFill>
                  <a:schemeClr val="bg1">
                    <a:lumMod val="75000"/>
                  </a:schemeClr>
                </a:solidFill>
                <a:latin typeface="Verdana" pitchFamily="34" charset="0"/>
              </a:rPr>
              <a:t>Process </a:t>
            </a:r>
          </a:p>
          <a:p>
            <a:pPr algn="ctr" eaLnBrk="0" hangingPunct="0"/>
            <a:r>
              <a:rPr lang="en-US" b="1" dirty="0">
                <a:solidFill>
                  <a:schemeClr val="bg1">
                    <a:lumMod val="75000"/>
                  </a:schemeClr>
                </a:solidFill>
                <a:latin typeface="Verdana" pitchFamily="34" charset="0"/>
              </a:rPr>
              <a:t>Variation</a:t>
            </a:r>
          </a:p>
        </p:txBody>
      </p:sp>
      <p:pic>
        <p:nvPicPr>
          <p:cNvPr id="23"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95400" y="4992226"/>
            <a:ext cx="736599" cy="767685"/>
          </a:xfrm>
          <a:prstGeom prst="rect">
            <a:avLst/>
          </a:prstGeom>
          <a:noFill/>
          <a:ln>
            <a:noFill/>
          </a:ln>
          <a:effectLst>
            <a:glow>
              <a:schemeClr val="tx1"/>
            </a:glow>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7" name="Oval 4"/>
          <p:cNvSpPr>
            <a:spLocks noChangeArrowheads="1"/>
          </p:cNvSpPr>
          <p:nvPr/>
        </p:nvSpPr>
        <p:spPr bwMode="auto">
          <a:xfrm>
            <a:off x="4025900" y="3204369"/>
            <a:ext cx="4826000" cy="2171700"/>
          </a:xfrm>
          <a:prstGeom prst="ellipse">
            <a:avLst/>
          </a:prstGeom>
          <a:solidFill>
            <a:srgbClr val="808080">
              <a:alpha val="20000"/>
            </a:srgbClr>
          </a:solidFill>
          <a:ln>
            <a:noFill/>
          </a:ln>
          <a:extLst>
            <a:ext uri="{91240B29-F687-4F45-9708-019B960494DF}">
              <a14:hiddenLine xmlns:a14="http://schemas.microsoft.com/office/drawing/2010/main" w="25400">
                <a:solidFill>
                  <a:srgbClr val="000000"/>
                </a:solidFill>
                <a:round/>
                <a:headEnd/>
                <a:tailEnd/>
              </a14:hiddenLine>
            </a:ext>
          </a:extLst>
        </p:spPr>
        <p:txBody>
          <a:bodyPr wrap="none"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sysClr val="windowText" lastClr="000000"/>
              </a:solidFill>
              <a:effectLst/>
              <a:uLnTx/>
              <a:uFillTx/>
            </a:endParaRPr>
          </a:p>
        </p:txBody>
      </p:sp>
      <p:sp>
        <p:nvSpPr>
          <p:cNvPr id="28" name="AutoShape 14"/>
          <p:cNvSpPr>
            <a:spLocks/>
          </p:cNvSpPr>
          <p:nvPr/>
        </p:nvSpPr>
        <p:spPr bwMode="auto">
          <a:xfrm>
            <a:off x="6659563" y="3309938"/>
            <a:ext cx="228600" cy="1981200"/>
          </a:xfrm>
          <a:prstGeom prst="leftBrace">
            <a:avLst>
              <a:gd name="adj1" fmla="val 72222"/>
              <a:gd name="adj2" fmla="val 50000"/>
            </a:avLst>
          </a:prstGeom>
          <a:noFill/>
          <a:ln w="38100">
            <a:solidFill>
              <a:srgbClr val="80808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sysClr val="windowText" lastClr="000000"/>
              </a:solidFill>
              <a:effectLst/>
              <a:uLnTx/>
              <a:uFillTx/>
            </a:endParaRPr>
          </a:p>
        </p:txBody>
      </p:sp>
      <p:sp>
        <p:nvSpPr>
          <p:cNvPr id="29" name="AutoShape 27"/>
          <p:cNvSpPr>
            <a:spLocks noChangeArrowheads="1"/>
          </p:cNvSpPr>
          <p:nvPr/>
        </p:nvSpPr>
        <p:spPr bwMode="auto">
          <a:xfrm>
            <a:off x="4183062" y="3844925"/>
            <a:ext cx="1455737" cy="915988"/>
          </a:xfrm>
          <a:prstGeom prst="flowChartAlternateProcess">
            <a:avLst/>
          </a:prstGeom>
          <a:solidFill>
            <a:schemeClr val="accent6">
              <a:lumMod val="40000"/>
              <a:lumOff val="60000"/>
              <a:alpha val="80000"/>
            </a:schemeClr>
          </a:solidFill>
          <a:ln>
            <a:noFill/>
          </a:ln>
        </p:spPr>
        <p:txBody>
          <a:bodyPr wrap="none" anchor="ct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en-US" sz="1600" b="0" i="0" u="none" strike="noStrike" kern="0" cap="none" spc="0" normalizeH="0" baseline="0" noProof="0" dirty="0" smtClean="0">
                <a:ln>
                  <a:noFill/>
                </a:ln>
                <a:solidFill>
                  <a:srgbClr val="FFFFFF"/>
                </a:solidFill>
                <a:effectLst/>
                <a:uLnTx/>
                <a:uFillTx/>
                <a:latin typeface="Verdana" pitchFamily="34" charset="0"/>
              </a:rPr>
              <a:t>Accuracy</a:t>
            </a:r>
          </a:p>
          <a:p>
            <a:pPr marL="0" marR="0" lvl="0" indent="0" algn="ctr" defTabSz="914400" eaLnBrk="0" fontAlgn="auto" latinLnBrk="0" hangingPunct="0">
              <a:lnSpc>
                <a:spcPct val="100000"/>
              </a:lnSpc>
              <a:spcBef>
                <a:spcPts val="0"/>
              </a:spcBef>
              <a:spcAft>
                <a:spcPts val="0"/>
              </a:spcAft>
              <a:buClrTx/>
              <a:buSzTx/>
              <a:buFontTx/>
              <a:buNone/>
              <a:tabLst/>
              <a:defRPr/>
            </a:pPr>
            <a:r>
              <a:rPr lang="en-US" sz="1600" kern="0" dirty="0" smtClean="0">
                <a:solidFill>
                  <a:srgbClr val="FFFFFF"/>
                </a:solidFill>
                <a:latin typeface="Verdana" pitchFamily="34" charset="0"/>
              </a:rPr>
              <a:t>(Central </a:t>
            </a:r>
          </a:p>
          <a:p>
            <a:pPr marL="0" marR="0" lvl="0" indent="0" algn="ctr" defTabSz="914400" eaLnBrk="0" fontAlgn="auto" latinLnBrk="0" hangingPunct="0">
              <a:lnSpc>
                <a:spcPct val="100000"/>
              </a:lnSpc>
              <a:spcBef>
                <a:spcPts val="0"/>
              </a:spcBef>
              <a:spcAft>
                <a:spcPts val="0"/>
              </a:spcAft>
              <a:buClrTx/>
              <a:buSzTx/>
              <a:buFontTx/>
              <a:buNone/>
              <a:tabLst/>
              <a:defRPr/>
            </a:pPr>
            <a:r>
              <a:rPr kumimoji="0" lang="en-US" sz="1600" b="0" i="0" u="none" strike="noStrike" kern="0" cap="none" spc="0" normalizeH="0" baseline="0" noProof="0" dirty="0" smtClean="0">
                <a:ln>
                  <a:noFill/>
                </a:ln>
                <a:solidFill>
                  <a:srgbClr val="FFFFFF"/>
                </a:solidFill>
                <a:effectLst/>
                <a:uLnTx/>
                <a:uFillTx/>
                <a:latin typeface="Verdana" pitchFamily="34" charset="0"/>
              </a:rPr>
              <a:t>Location)</a:t>
            </a:r>
          </a:p>
        </p:txBody>
      </p:sp>
      <p:sp>
        <p:nvSpPr>
          <p:cNvPr id="30" name="AutoShape 28"/>
          <p:cNvSpPr>
            <a:spLocks noChangeArrowheads="1"/>
          </p:cNvSpPr>
          <p:nvPr/>
        </p:nvSpPr>
        <p:spPr bwMode="auto">
          <a:xfrm>
            <a:off x="6833394" y="3537744"/>
            <a:ext cx="1344612" cy="388937"/>
          </a:xfrm>
          <a:prstGeom prst="flowChartAlternateProcess">
            <a:avLst/>
          </a:prstGeom>
          <a:solidFill>
            <a:schemeClr val="accent1">
              <a:lumMod val="60000"/>
              <a:lumOff val="40000"/>
            </a:schemeClr>
          </a:solidFill>
          <a:ln>
            <a:gradFill>
              <a:gsLst>
                <a:gs pos="0">
                  <a:schemeClr val="accent1">
                    <a:tint val="66000"/>
                    <a:satMod val="160000"/>
                    <a:lumMod val="100000"/>
                  </a:schemeClr>
                </a:gs>
                <a:gs pos="50000">
                  <a:schemeClr val="accent1">
                    <a:tint val="44500"/>
                    <a:satMod val="160000"/>
                  </a:schemeClr>
                </a:gs>
                <a:gs pos="100000">
                  <a:schemeClr val="accent1">
                    <a:tint val="23500"/>
                    <a:satMod val="160000"/>
                  </a:schemeClr>
                </a:gs>
              </a:gsLst>
              <a:lin ang="5400000" scaled="0"/>
            </a:gradFill>
          </a:ln>
          <a:effectLst>
            <a:outerShdw dist="63500" dir="3187806" algn="ctr" rotWithShape="0">
              <a:srgbClr val="808080">
                <a:alpha val="50000"/>
              </a:srgbClr>
            </a:outerShdw>
          </a:effectLst>
        </p:spPr>
        <p:txBody>
          <a:bodyPr wrap="none" anchor="ctr"/>
          <a:lstStyle/>
          <a:p>
            <a:pPr marL="0" marR="0" lvl="0" indent="0" algn="ctr" defTabSz="914400" eaLnBrk="0" fontAlgn="auto" latinLnBrk="0" hangingPunct="0">
              <a:lnSpc>
                <a:spcPct val="100000"/>
              </a:lnSpc>
              <a:spcBef>
                <a:spcPts val="0"/>
              </a:spcBef>
              <a:spcAft>
                <a:spcPts val="0"/>
              </a:spcAft>
              <a:buClrTx/>
              <a:buSzTx/>
              <a:buFontTx/>
              <a:buNone/>
              <a:tabLst/>
              <a:defRPr/>
            </a:pPr>
            <a:r>
              <a:rPr lang="en-US" sz="1600" kern="0" dirty="0" smtClean="0">
                <a:solidFill>
                  <a:srgbClr val="FFFFFF"/>
                </a:solidFill>
                <a:latin typeface="Verdana" pitchFamily="34" charset="0"/>
              </a:rPr>
              <a:t>Linearity</a:t>
            </a:r>
            <a:endParaRPr lang="en-US" sz="1600" kern="0" dirty="0">
              <a:solidFill>
                <a:srgbClr val="FFFFFF"/>
              </a:solidFill>
              <a:latin typeface="Verdana" pitchFamily="34" charset="0"/>
            </a:endParaRPr>
          </a:p>
        </p:txBody>
      </p:sp>
      <p:sp>
        <p:nvSpPr>
          <p:cNvPr id="31" name="AutoShape 29"/>
          <p:cNvSpPr>
            <a:spLocks noChangeArrowheads="1"/>
          </p:cNvSpPr>
          <p:nvPr/>
        </p:nvSpPr>
        <p:spPr bwMode="auto">
          <a:xfrm>
            <a:off x="6869113" y="4095750"/>
            <a:ext cx="746125" cy="388938"/>
          </a:xfrm>
          <a:prstGeom prst="flowChartAlternateProcess">
            <a:avLst/>
          </a:prstGeom>
          <a:solidFill>
            <a:schemeClr val="accent1">
              <a:lumMod val="60000"/>
              <a:lumOff val="40000"/>
            </a:schemeClr>
          </a:solidFill>
          <a:ln>
            <a:noFill/>
          </a:ln>
        </p:spPr>
        <p:txBody>
          <a:bodyPr wrap="none" anchor="ctr"/>
          <a:lstStyle/>
          <a:p>
            <a:pPr marL="0" marR="0" lvl="0" indent="0" algn="ctr" defTabSz="914400" eaLnBrk="0" fontAlgn="auto" latinLnBrk="0" hangingPunct="0">
              <a:lnSpc>
                <a:spcPct val="100000"/>
              </a:lnSpc>
              <a:spcBef>
                <a:spcPts val="0"/>
              </a:spcBef>
              <a:spcAft>
                <a:spcPts val="0"/>
              </a:spcAft>
              <a:buClrTx/>
              <a:buSzTx/>
              <a:buFontTx/>
              <a:buNone/>
              <a:tabLst/>
              <a:defRPr/>
            </a:pPr>
            <a:r>
              <a:rPr lang="en-US" sz="1600" kern="0" dirty="0" smtClean="0">
                <a:solidFill>
                  <a:srgbClr val="FFFFFF"/>
                </a:solidFill>
                <a:latin typeface="Verdana" pitchFamily="34" charset="0"/>
              </a:rPr>
              <a:t>Bias</a:t>
            </a:r>
            <a:endParaRPr lang="en-US" sz="1600" kern="0" dirty="0">
              <a:solidFill>
                <a:srgbClr val="FFFFFF"/>
              </a:solidFill>
              <a:latin typeface="Verdana" pitchFamily="34" charset="0"/>
            </a:endParaRPr>
          </a:p>
        </p:txBody>
      </p:sp>
      <p:sp>
        <p:nvSpPr>
          <p:cNvPr id="32" name="AutoShape 30"/>
          <p:cNvSpPr>
            <a:spLocks noChangeArrowheads="1"/>
          </p:cNvSpPr>
          <p:nvPr/>
        </p:nvSpPr>
        <p:spPr bwMode="auto">
          <a:xfrm>
            <a:off x="6869113" y="4705350"/>
            <a:ext cx="1273175" cy="388938"/>
          </a:xfrm>
          <a:prstGeom prst="flowChartAlternateProcess">
            <a:avLst/>
          </a:prstGeom>
          <a:solidFill>
            <a:schemeClr val="accent1">
              <a:lumMod val="60000"/>
              <a:lumOff val="40000"/>
              <a:alpha val="79999"/>
            </a:schemeClr>
          </a:solidFill>
          <a:ln>
            <a:noFill/>
          </a:ln>
        </p:spPr>
        <p:txBody>
          <a:bodyPr wrap="none" anchor="ctr"/>
          <a:lstStyle/>
          <a:p>
            <a:pPr marL="0" marR="0" lvl="0" indent="0" algn="ctr" defTabSz="914400" eaLnBrk="0" fontAlgn="auto" latinLnBrk="0" hangingPunct="0">
              <a:lnSpc>
                <a:spcPct val="100000"/>
              </a:lnSpc>
              <a:spcBef>
                <a:spcPts val="0"/>
              </a:spcBef>
              <a:spcAft>
                <a:spcPts val="0"/>
              </a:spcAft>
              <a:buClrTx/>
              <a:buSzTx/>
              <a:buFontTx/>
              <a:buNone/>
              <a:tabLst/>
              <a:defRPr/>
            </a:pPr>
            <a:r>
              <a:rPr lang="en-US" sz="1600" kern="0" dirty="0" smtClean="0">
                <a:solidFill>
                  <a:srgbClr val="FFFFFF"/>
                </a:solidFill>
                <a:latin typeface="Verdana" pitchFamily="34" charset="0"/>
              </a:rPr>
              <a:t>Stability</a:t>
            </a:r>
            <a:endParaRPr lang="en-US" sz="1600" kern="0" dirty="0">
              <a:solidFill>
                <a:srgbClr val="FFFFFF"/>
              </a:solidFill>
              <a:latin typeface="Verdana" pitchFamily="34" charset="0"/>
            </a:endParaRPr>
          </a:p>
        </p:txBody>
      </p:sp>
      <p:sp>
        <p:nvSpPr>
          <p:cNvPr id="34" name="AutoShape 10"/>
          <p:cNvSpPr>
            <a:spLocks noChangeArrowheads="1"/>
          </p:cNvSpPr>
          <p:nvPr/>
        </p:nvSpPr>
        <p:spPr bwMode="auto">
          <a:xfrm rot="16200000">
            <a:off x="5902325" y="3883819"/>
            <a:ext cx="533400" cy="838200"/>
          </a:xfrm>
          <a:prstGeom prst="downArrow">
            <a:avLst>
              <a:gd name="adj1" fmla="val 50000"/>
              <a:gd name="adj2" fmla="val 39286"/>
            </a:avLst>
          </a:prstGeom>
          <a:solidFill>
            <a:srgbClr val="C9F8F9"/>
          </a:solidFill>
          <a:ln w="22225">
            <a:noFill/>
            <a:miter lim="800000"/>
            <a:headEnd/>
            <a:tailEnd/>
          </a:ln>
          <a:effectLst>
            <a:outerShdw dist="63500" dir="3187806" algn="ctr" rotWithShape="0">
              <a:schemeClr val="bg2">
                <a:alpha val="50000"/>
              </a:schemeClr>
            </a:outerShdw>
          </a:effectLst>
        </p:spPr>
        <p:txBody>
          <a:bodyPr wrap="none" anchor="ctr"/>
          <a:lstStyle/>
          <a:p>
            <a:pPr>
              <a:defRPr/>
            </a:pPr>
            <a:endParaRPr lang="en-US" dirty="0">
              <a:latin typeface="Arial" charset="0"/>
              <a:cs typeface="Arial" charset="0"/>
            </a:endParaRPr>
          </a:p>
        </p:txBody>
      </p:sp>
      <p:pic>
        <p:nvPicPr>
          <p:cNvPr id="35"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52763" y="3907234"/>
            <a:ext cx="865187" cy="765969"/>
          </a:xfrm>
          <a:prstGeom prst="rect">
            <a:avLst/>
          </a:prstGeom>
          <a:noFill/>
          <a:ln>
            <a:noFill/>
          </a:ln>
          <a:effectLst>
            <a:glow>
              <a:schemeClr val="tx1"/>
            </a:glow>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36" name="Group 34"/>
          <p:cNvGrpSpPr>
            <a:grpSpLocks/>
          </p:cNvGrpSpPr>
          <p:nvPr/>
        </p:nvGrpSpPr>
        <p:grpSpPr bwMode="auto">
          <a:xfrm>
            <a:off x="5561326" y="5534968"/>
            <a:ext cx="3361698" cy="692150"/>
            <a:chOff x="2840" y="3650"/>
            <a:chExt cx="2821" cy="436"/>
          </a:xfrm>
          <a:solidFill>
            <a:srgbClr val="105CA4"/>
          </a:solidFill>
        </p:grpSpPr>
        <p:sp>
          <p:nvSpPr>
            <p:cNvPr id="37" name="AutoShape 35"/>
            <p:cNvSpPr>
              <a:spLocks noChangeArrowheads="1"/>
            </p:cNvSpPr>
            <p:nvPr/>
          </p:nvSpPr>
          <p:spPr bwMode="gray">
            <a:xfrm>
              <a:off x="2840" y="3650"/>
              <a:ext cx="2821" cy="436"/>
            </a:xfrm>
            <a:prstGeom prst="roundRect">
              <a:avLst>
                <a:gd name="adj" fmla="val 16667"/>
              </a:avLst>
            </a:prstGeom>
            <a:grpFill/>
            <a:ln w="9525">
              <a:noFill/>
              <a:round/>
              <a:headEnd/>
              <a:tailEnd/>
            </a:ln>
            <a:effectLst/>
          </p:spPr>
          <p:txBody>
            <a:bodyPr wrap="none" anchor="ctr"/>
            <a:lstStyle/>
            <a:p>
              <a:pPr>
                <a:defRPr/>
              </a:pPr>
              <a:endParaRPr lang="en-US" dirty="0">
                <a:latin typeface="Arial" charset="0"/>
                <a:cs typeface="Arial" charset="0"/>
              </a:endParaRPr>
            </a:p>
          </p:txBody>
        </p:sp>
        <p:sp>
          <p:nvSpPr>
            <p:cNvPr id="38" name="Rectangle 36"/>
            <p:cNvSpPr>
              <a:spLocks noChangeArrowheads="1"/>
            </p:cNvSpPr>
            <p:nvPr/>
          </p:nvSpPr>
          <p:spPr bwMode="gray">
            <a:xfrm>
              <a:off x="2903" y="3707"/>
              <a:ext cx="2715" cy="35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lnSpc>
                  <a:spcPct val="85000"/>
                </a:lnSpc>
                <a:spcBef>
                  <a:spcPct val="50000"/>
                </a:spcBef>
                <a:buClr>
                  <a:srgbClr val="1F3F5F"/>
                </a:buClr>
              </a:pPr>
              <a:r>
                <a:rPr lang="en-US" b="1" dirty="0">
                  <a:solidFill>
                    <a:schemeClr val="bg1"/>
                  </a:solidFill>
                  <a:latin typeface="Verdana" pitchFamily="34" charset="0"/>
                </a:rPr>
                <a:t>Let’s take a closer look at </a:t>
              </a:r>
              <a:r>
                <a:rPr lang="en-US" b="1" dirty="0" smtClean="0">
                  <a:solidFill>
                    <a:schemeClr val="bg1"/>
                  </a:solidFill>
                  <a:latin typeface="Verdana" pitchFamily="34" charset="0"/>
                </a:rPr>
                <a:t>Precision</a:t>
              </a:r>
              <a:endParaRPr lang="en-US" b="1" dirty="0">
                <a:solidFill>
                  <a:schemeClr val="bg1"/>
                </a:solidFill>
                <a:latin typeface="Verdana" pitchFamily="34" charset="0"/>
              </a:endParaRPr>
            </a:p>
          </p:txBody>
        </p:sp>
      </p:grpSp>
    </p:spTree>
    <p:extLst>
      <p:ext uri="{BB962C8B-B14F-4D97-AF65-F5344CB8AC3E}">
        <p14:creationId xmlns:p14="http://schemas.microsoft.com/office/powerpoint/2010/main" val="3557384023"/>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Measurement System Analysis (MSA)</a:t>
            </a:r>
          </a:p>
        </p:txBody>
      </p:sp>
      <p:sp>
        <p:nvSpPr>
          <p:cNvPr id="3" name="Content Placeholder 2"/>
          <p:cNvSpPr>
            <a:spLocks noGrp="1"/>
          </p:cNvSpPr>
          <p:nvPr>
            <p:ph idx="1"/>
          </p:nvPr>
        </p:nvSpPr>
        <p:spPr>
          <a:xfrm>
            <a:off x="415925" y="1698172"/>
            <a:ext cx="8299451" cy="4054927"/>
          </a:xfrm>
        </p:spPr>
        <p:txBody>
          <a:bodyPr>
            <a:normAutofit/>
          </a:bodyPr>
          <a:lstStyle/>
          <a:p>
            <a:pPr marL="0" indent="0">
              <a:buNone/>
            </a:pPr>
            <a:endParaRPr lang="en-US" dirty="0" smtClean="0"/>
          </a:p>
          <a:p>
            <a:pPr marL="0" indent="0">
              <a:buNone/>
            </a:pPr>
            <a:endParaRPr lang="en-US" dirty="0"/>
          </a:p>
          <a:p>
            <a:pPr marL="0" indent="0">
              <a:buNone/>
            </a:pPr>
            <a:endParaRPr lang="en-US" dirty="0"/>
          </a:p>
        </p:txBody>
      </p:sp>
      <p:sp>
        <p:nvSpPr>
          <p:cNvPr id="6" name="Footer Placeholder 5"/>
          <p:cNvSpPr>
            <a:spLocks noGrp="1"/>
          </p:cNvSpPr>
          <p:nvPr>
            <p:ph type="ftr" sz="quarter" idx="11"/>
          </p:nvPr>
        </p:nvSpPr>
        <p:spPr/>
        <p:txBody>
          <a:bodyPr/>
          <a:lstStyle/>
          <a:p>
            <a:pPr>
              <a:defRPr/>
            </a:pPr>
            <a:r>
              <a:rPr lang="en-US" smtClean="0"/>
              <a:t>Business Confidential &amp; Proprietary Information  Rev: 00</a:t>
            </a:r>
            <a:endParaRPr lang="en-US" dirty="0"/>
          </a:p>
        </p:txBody>
      </p:sp>
      <p:sp>
        <p:nvSpPr>
          <p:cNvPr id="5" name="Text Box 5"/>
          <p:cNvSpPr txBox="1">
            <a:spLocks noChangeArrowheads="1"/>
          </p:cNvSpPr>
          <p:nvPr/>
        </p:nvSpPr>
        <p:spPr bwMode="auto">
          <a:xfrm>
            <a:off x="257176" y="1911350"/>
            <a:ext cx="4791074" cy="3200876"/>
          </a:xfrm>
          <a:prstGeom prst="rect">
            <a:avLst/>
          </a:prstGeom>
          <a:solidFill>
            <a:srgbClr val="002163">
              <a:alpha val="20000"/>
            </a:srgbClr>
          </a:solidFill>
          <a:ln w="19050">
            <a:solidFill>
              <a:srgbClr val="002163"/>
            </a:solidFill>
            <a:miter lim="800000"/>
            <a:headEnd/>
            <a:tailEnd/>
          </a:ln>
        </p:spPr>
        <p:txBody>
          <a:bodyPr wrap="square">
            <a:spAutoFit/>
          </a:bodyPr>
          <a:lstStyle>
            <a:lvl1pPr marL="290513"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endParaRPr lang="en-US" b="1" u="sng" dirty="0">
              <a:solidFill>
                <a:srgbClr val="002163"/>
              </a:solidFill>
              <a:latin typeface="Verdana" pitchFamily="34" charset="0"/>
            </a:endParaRPr>
          </a:p>
          <a:p>
            <a:r>
              <a:rPr lang="en-US" sz="2000" b="1" u="sng" dirty="0">
                <a:solidFill>
                  <a:srgbClr val="002163"/>
                </a:solidFill>
                <a:latin typeface="Verdana" pitchFamily="34" charset="0"/>
              </a:rPr>
              <a:t>Error in Resolution</a:t>
            </a:r>
            <a:r>
              <a:rPr lang="en-US" dirty="0">
                <a:solidFill>
                  <a:srgbClr val="000000"/>
                </a:solidFill>
                <a:latin typeface="Verdana" pitchFamily="34" charset="0"/>
              </a:rPr>
              <a:t/>
            </a:r>
            <a:br>
              <a:rPr lang="en-US" dirty="0">
                <a:solidFill>
                  <a:srgbClr val="000000"/>
                </a:solidFill>
                <a:latin typeface="Verdana" pitchFamily="34" charset="0"/>
              </a:rPr>
            </a:br>
            <a:r>
              <a:rPr lang="en-US" b="1" dirty="0">
                <a:solidFill>
                  <a:srgbClr val="000000"/>
                </a:solidFill>
                <a:latin typeface="Verdana" pitchFamily="34" charset="0"/>
              </a:rPr>
              <a:t>T</a:t>
            </a:r>
            <a:r>
              <a:rPr lang="en-US" b="1" dirty="0">
                <a:latin typeface="Verdana" pitchFamily="34" charset="0"/>
              </a:rPr>
              <a:t>he inability to detect small </a:t>
            </a:r>
            <a:r>
              <a:rPr lang="en-US" b="1" dirty="0" smtClean="0">
                <a:latin typeface="Verdana" pitchFamily="34" charset="0"/>
              </a:rPr>
              <a:t>changes.</a:t>
            </a:r>
            <a:endParaRPr lang="en-US" b="1" dirty="0">
              <a:solidFill>
                <a:srgbClr val="000000"/>
              </a:solidFill>
              <a:latin typeface="Verdana" pitchFamily="34" charset="0"/>
            </a:endParaRPr>
          </a:p>
          <a:p>
            <a:endParaRPr lang="en-US" b="1" u="sng" dirty="0" smtClean="0">
              <a:solidFill>
                <a:srgbClr val="002163"/>
              </a:solidFill>
              <a:latin typeface="Verdana" pitchFamily="34" charset="0"/>
            </a:endParaRPr>
          </a:p>
          <a:p>
            <a:endParaRPr lang="en-US" b="1" u="sng" dirty="0">
              <a:solidFill>
                <a:srgbClr val="002163"/>
              </a:solidFill>
              <a:latin typeface="Verdana" pitchFamily="34" charset="0"/>
            </a:endParaRPr>
          </a:p>
          <a:p>
            <a:r>
              <a:rPr lang="en-US" sz="2000" b="1" u="sng" dirty="0">
                <a:solidFill>
                  <a:srgbClr val="002163"/>
                </a:solidFill>
                <a:latin typeface="Verdana" pitchFamily="34" charset="0"/>
              </a:rPr>
              <a:t>Possible Cause</a:t>
            </a:r>
            <a:r>
              <a:rPr lang="en-US" dirty="0">
                <a:latin typeface="Verdana" pitchFamily="34" charset="0"/>
              </a:rPr>
              <a:t> </a:t>
            </a:r>
            <a:br>
              <a:rPr lang="en-US" dirty="0">
                <a:latin typeface="Verdana" pitchFamily="34" charset="0"/>
              </a:rPr>
            </a:br>
            <a:r>
              <a:rPr lang="en-US" b="1" dirty="0">
                <a:latin typeface="Verdana" pitchFamily="34" charset="0"/>
              </a:rPr>
              <a:t>Wrong measurement device selected - divisions on scale not fine enough to detect changes.</a:t>
            </a:r>
          </a:p>
          <a:p>
            <a:endParaRPr lang="en-US" b="1" dirty="0">
              <a:latin typeface="Verdana" pitchFamily="34" charset="0"/>
            </a:endParaRPr>
          </a:p>
        </p:txBody>
      </p:sp>
      <p:sp>
        <p:nvSpPr>
          <p:cNvPr id="7" name="AutoShape 7"/>
          <p:cNvSpPr>
            <a:spLocks noChangeArrowheads="1"/>
          </p:cNvSpPr>
          <p:nvPr/>
        </p:nvSpPr>
        <p:spPr bwMode="auto">
          <a:xfrm>
            <a:off x="257176" y="1469572"/>
            <a:ext cx="2068512" cy="457200"/>
          </a:xfrm>
          <a:prstGeom prst="roundRect">
            <a:avLst>
              <a:gd name="adj" fmla="val 16667"/>
            </a:avLst>
          </a:prstGeom>
          <a:solidFill>
            <a:srgbClr val="002163"/>
          </a:solidFill>
          <a:ln>
            <a:noFill/>
          </a:ln>
          <a:extLst>
            <a:ext uri="{91240B29-F687-4F45-9708-019B960494DF}">
              <a14:hiddenLine xmlns:a14="http://schemas.microsoft.com/office/drawing/2010/main" w="28575" cap="rnd">
                <a:solidFill>
                  <a:srgbClr val="000000"/>
                </a:solidFill>
                <a:round/>
                <a:headEnd type="none" w="sm" len="sm"/>
                <a:tailEnd type="none" w="sm" len="sm"/>
              </a14:hiddenLine>
            </a:ext>
          </a:extLst>
        </p:spPr>
        <p:txBody>
          <a:bodyPr wrap="none" lIns="0" tIns="0" rIns="0" bIns="0" anchor="ctr" anchorCtr="1"/>
          <a:lstStyle/>
          <a:p>
            <a:pPr eaLnBrk="0" hangingPunct="0"/>
            <a:r>
              <a:rPr lang="en-US" sz="2200" dirty="0">
                <a:solidFill>
                  <a:schemeClr val="bg1"/>
                </a:solidFill>
                <a:latin typeface="Verdana" pitchFamily="34" charset="0"/>
              </a:rPr>
              <a:t>Resolution</a:t>
            </a:r>
          </a:p>
        </p:txBody>
      </p:sp>
      <p:pic>
        <p:nvPicPr>
          <p:cNvPr id="8" name="Picture 8" descr="rul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59388" y="1651000"/>
            <a:ext cx="2292350" cy="229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9" descr="measurement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62625" y="3390899"/>
            <a:ext cx="2362200"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24967275"/>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Measurement System Analysis (MSA)</a:t>
            </a:r>
          </a:p>
        </p:txBody>
      </p:sp>
      <p:sp>
        <p:nvSpPr>
          <p:cNvPr id="6" name="Footer Placeholder 5"/>
          <p:cNvSpPr>
            <a:spLocks noGrp="1"/>
          </p:cNvSpPr>
          <p:nvPr>
            <p:ph type="ftr" sz="quarter" idx="11"/>
          </p:nvPr>
        </p:nvSpPr>
        <p:spPr/>
        <p:txBody>
          <a:bodyPr/>
          <a:lstStyle/>
          <a:p>
            <a:pPr>
              <a:defRPr/>
            </a:pPr>
            <a:r>
              <a:rPr lang="en-US" smtClean="0"/>
              <a:t>Business Confidential &amp; Proprietary Information  Rev: 00</a:t>
            </a:r>
            <a:endParaRPr lang="en-US" dirty="0"/>
          </a:p>
        </p:txBody>
      </p:sp>
      <p:pic>
        <p:nvPicPr>
          <p:cNvPr id="1433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0350" y="1450976"/>
            <a:ext cx="2157413" cy="585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8" descr="ruler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84799" y="1904999"/>
            <a:ext cx="1990725" cy="199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descr="compas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48412" y="3119437"/>
            <a:ext cx="2109787" cy="2109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Box 11"/>
          <p:cNvSpPr txBox="1">
            <a:spLocks noChangeArrowheads="1"/>
          </p:cNvSpPr>
          <p:nvPr/>
        </p:nvSpPr>
        <p:spPr bwMode="auto">
          <a:xfrm>
            <a:off x="5703776" y="5465762"/>
            <a:ext cx="3124200" cy="396875"/>
          </a:xfrm>
          <a:prstGeom prst="rect">
            <a:avLst/>
          </a:prstGeom>
          <a:noFill/>
          <a:ln w="9525">
            <a:noFill/>
            <a:miter lim="800000"/>
            <a:headEnd/>
            <a:tailEnd/>
          </a:ln>
          <a:effectLst/>
        </p:spPr>
        <p:txBody>
          <a:bodyPr>
            <a:spAutoFit/>
          </a:bodyPr>
          <a:lstStyle/>
          <a:p>
            <a:pPr>
              <a:spcBef>
                <a:spcPct val="50000"/>
              </a:spcBef>
              <a:defRPr/>
            </a:pPr>
            <a:r>
              <a:rPr lang="en-US" sz="2000" b="1" dirty="0">
                <a:solidFill>
                  <a:srgbClr val="333399"/>
                </a:solidFill>
                <a:effectLst>
                  <a:outerShdw blurRad="38100" dist="38100" dir="2700000" algn="tl">
                    <a:schemeClr val="bg1"/>
                  </a:outerShdw>
                </a:effectLst>
                <a:latin typeface="Verdana" pitchFamily="34" charset="0"/>
                <a:cs typeface="Arial" charset="0"/>
              </a:rPr>
              <a:t>Equipment</a:t>
            </a:r>
            <a:r>
              <a:rPr lang="en-US" sz="2000" b="1" dirty="0">
                <a:solidFill>
                  <a:srgbClr val="333399"/>
                </a:solidFill>
                <a:effectLst>
                  <a:outerShdw blurRad="38100" dist="38100" dir="2700000" algn="tl">
                    <a:srgbClr val="C0C0C0"/>
                  </a:outerShdw>
                </a:effectLst>
                <a:latin typeface="Verdana" pitchFamily="34" charset="0"/>
                <a:cs typeface="Arial" charset="0"/>
              </a:rPr>
              <a:t> </a:t>
            </a:r>
            <a:r>
              <a:rPr lang="en-US" sz="2000" b="1" dirty="0">
                <a:solidFill>
                  <a:srgbClr val="333399"/>
                </a:solidFill>
                <a:effectLst>
                  <a:outerShdw blurRad="38100" dist="38100" dir="2700000" algn="tl">
                    <a:schemeClr val="bg1"/>
                  </a:outerShdw>
                </a:effectLst>
                <a:latin typeface="Verdana" pitchFamily="34" charset="0"/>
                <a:cs typeface="Arial" charset="0"/>
              </a:rPr>
              <a:t>Variation</a:t>
            </a:r>
          </a:p>
        </p:txBody>
      </p:sp>
      <p:sp>
        <p:nvSpPr>
          <p:cNvPr id="14" name="Text Box 5"/>
          <p:cNvSpPr txBox="1">
            <a:spLocks noGrp="1" noChangeArrowheads="1"/>
          </p:cNvSpPr>
          <p:nvPr>
            <p:ph idx="1"/>
          </p:nvPr>
        </p:nvSpPr>
        <p:spPr bwMode="auto">
          <a:xfrm>
            <a:off x="304801" y="1904998"/>
            <a:ext cx="4603748" cy="4031873"/>
          </a:xfrm>
          <a:prstGeom prst="rect">
            <a:avLst/>
          </a:prstGeom>
          <a:solidFill>
            <a:srgbClr val="009999">
              <a:alpha val="20000"/>
            </a:srgbClr>
          </a:solidFill>
          <a:ln w="19050">
            <a:solidFill>
              <a:srgbClr val="009999"/>
            </a:solidFill>
            <a:miter lim="800000"/>
            <a:headEnd/>
            <a:tailEnd/>
          </a:ln>
        </p:spPr>
        <p:txBody>
          <a:bodyPr wrap="square">
            <a:spAutoFit/>
          </a:bodyPr>
          <a:lstStyle>
            <a:lvl1pPr marL="290513"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290513" marR="0" lvl="0" indent="0" defTabSz="914400" eaLnBrk="0" fontAlgn="auto" latinLnBrk="0" hangingPunct="0">
              <a:lnSpc>
                <a:spcPct val="100000"/>
              </a:lnSpc>
              <a:spcBef>
                <a:spcPts val="0"/>
              </a:spcBef>
              <a:spcAft>
                <a:spcPts val="0"/>
              </a:spcAft>
              <a:buClrTx/>
              <a:buSzTx/>
              <a:buFontTx/>
              <a:buNone/>
              <a:tabLst/>
              <a:defRPr/>
            </a:pPr>
            <a:endParaRPr kumimoji="0" lang="en-US" sz="1800" b="1" i="0" u="sng" strike="noStrike" kern="0" cap="none" spc="0" normalizeH="0" baseline="0" noProof="0" dirty="0" smtClean="0">
              <a:ln>
                <a:noFill/>
              </a:ln>
              <a:solidFill>
                <a:srgbClr val="002163"/>
              </a:solidFill>
              <a:effectLst/>
              <a:uLnTx/>
              <a:uFillTx/>
              <a:latin typeface="Verdana" pitchFamily="34" charset="0"/>
              <a:cs typeface="Arial" pitchFamily="34" charset="0"/>
            </a:endParaRPr>
          </a:p>
          <a:p>
            <a:pPr marL="290513" marR="0" lvl="0" indent="0" defTabSz="914400" eaLnBrk="0" fontAlgn="auto" latinLnBrk="0" hangingPunct="0">
              <a:lnSpc>
                <a:spcPct val="100000"/>
              </a:lnSpc>
              <a:spcBef>
                <a:spcPts val="0"/>
              </a:spcBef>
              <a:spcAft>
                <a:spcPts val="0"/>
              </a:spcAft>
              <a:buClrTx/>
              <a:buSzTx/>
              <a:buFontTx/>
              <a:buNone/>
              <a:tabLst/>
              <a:defRPr/>
            </a:pPr>
            <a:r>
              <a:rPr kumimoji="0" lang="en-US" sz="2000" b="1" i="0" u="sng" strike="noStrike" kern="0" cap="none" spc="0" normalizeH="0" baseline="0" noProof="0" dirty="0" smtClean="0">
                <a:ln>
                  <a:noFill/>
                </a:ln>
                <a:solidFill>
                  <a:srgbClr val="000000"/>
                </a:solidFill>
                <a:effectLst/>
                <a:uLnTx/>
                <a:uFillTx/>
                <a:latin typeface="Verdana" pitchFamily="34" charset="0"/>
                <a:cs typeface="Arial" pitchFamily="34" charset="0"/>
              </a:rPr>
              <a:t>Error in Repeatability</a:t>
            </a:r>
            <a:r>
              <a:rPr kumimoji="0" lang="en-US" sz="1800" b="0" i="0" u="none" strike="noStrike" kern="0" cap="none" spc="0" normalizeH="0" baseline="0" noProof="0" dirty="0" smtClean="0">
                <a:ln>
                  <a:noFill/>
                </a:ln>
                <a:solidFill>
                  <a:srgbClr val="000000"/>
                </a:solidFill>
                <a:effectLst/>
                <a:uLnTx/>
                <a:uFillTx/>
                <a:latin typeface="Verdana" pitchFamily="34" charset="0"/>
                <a:cs typeface="Arial" pitchFamily="34" charset="0"/>
              </a:rPr>
              <a:t/>
            </a:r>
            <a:br>
              <a:rPr kumimoji="0" lang="en-US" sz="1800" b="0" i="0" u="none" strike="noStrike" kern="0" cap="none" spc="0" normalizeH="0" baseline="0" noProof="0" dirty="0" smtClean="0">
                <a:ln>
                  <a:noFill/>
                </a:ln>
                <a:solidFill>
                  <a:srgbClr val="000000"/>
                </a:solidFill>
                <a:effectLst/>
                <a:uLnTx/>
                <a:uFillTx/>
                <a:latin typeface="Verdana" pitchFamily="34" charset="0"/>
                <a:cs typeface="Arial" pitchFamily="34" charset="0"/>
              </a:rPr>
            </a:br>
            <a:r>
              <a:rPr kumimoji="0" lang="en-US" sz="1800" b="1" i="0" u="none" strike="noStrike" kern="0" cap="none" spc="0" normalizeH="0" baseline="0" noProof="0" dirty="0" smtClean="0">
                <a:ln>
                  <a:noFill/>
                </a:ln>
                <a:solidFill>
                  <a:srgbClr val="000000"/>
                </a:solidFill>
                <a:effectLst/>
                <a:uLnTx/>
                <a:uFillTx/>
                <a:latin typeface="Verdana" pitchFamily="34" charset="0"/>
                <a:cs typeface="Arial" pitchFamily="34" charset="0"/>
              </a:rPr>
              <a:t>The inability to get the same answer from repeated measurements made of the same item under absolutely identical conditions.</a:t>
            </a:r>
          </a:p>
          <a:p>
            <a:pPr marL="290513" marR="0" lvl="0" indent="0" defTabSz="914400" eaLnBrk="0" fontAlgn="auto" latinLnBrk="0" hangingPunct="0">
              <a:lnSpc>
                <a:spcPct val="100000"/>
              </a:lnSpc>
              <a:spcBef>
                <a:spcPts val="0"/>
              </a:spcBef>
              <a:spcAft>
                <a:spcPts val="0"/>
              </a:spcAft>
              <a:buClrTx/>
              <a:buSzTx/>
              <a:buFontTx/>
              <a:buNone/>
              <a:tabLst/>
              <a:defRPr/>
            </a:pPr>
            <a:endParaRPr kumimoji="0" lang="en-US" sz="1800" b="1" i="0" u="sng" strike="noStrike" kern="0" cap="none" spc="0" normalizeH="0" baseline="0" noProof="0" dirty="0" smtClean="0">
              <a:ln>
                <a:noFill/>
              </a:ln>
              <a:solidFill>
                <a:srgbClr val="002163"/>
              </a:solidFill>
              <a:effectLst/>
              <a:uLnTx/>
              <a:uFillTx/>
              <a:latin typeface="Verdana" pitchFamily="34" charset="0"/>
              <a:cs typeface="Arial" pitchFamily="34" charset="0"/>
            </a:endParaRPr>
          </a:p>
          <a:p>
            <a:pPr marL="290513" marR="0" lvl="0" indent="0" defTabSz="914400" eaLnBrk="0" fontAlgn="auto" latinLnBrk="0" hangingPunct="0">
              <a:lnSpc>
                <a:spcPct val="100000"/>
              </a:lnSpc>
              <a:spcBef>
                <a:spcPts val="0"/>
              </a:spcBef>
              <a:spcAft>
                <a:spcPts val="0"/>
              </a:spcAft>
              <a:buClrTx/>
              <a:buSzTx/>
              <a:buFontTx/>
              <a:buNone/>
              <a:tabLst/>
              <a:defRPr/>
            </a:pPr>
            <a:r>
              <a:rPr kumimoji="0" lang="en-US" sz="2000" b="1" i="0" u="sng" strike="noStrike" kern="0" cap="none" spc="0" normalizeH="0" baseline="0" noProof="0" dirty="0" smtClean="0">
                <a:ln>
                  <a:noFill/>
                </a:ln>
                <a:solidFill>
                  <a:srgbClr val="000000"/>
                </a:solidFill>
                <a:effectLst/>
                <a:uLnTx/>
                <a:uFillTx/>
                <a:latin typeface="Verdana" pitchFamily="34" charset="0"/>
                <a:cs typeface="Arial" pitchFamily="34" charset="0"/>
              </a:rPr>
              <a:t>Possible Cause</a:t>
            </a:r>
            <a:r>
              <a:rPr kumimoji="0" lang="en-US" sz="1800" b="0" i="0" u="none" strike="noStrike" kern="0" cap="none" spc="0" normalizeH="0" baseline="0" noProof="0" dirty="0" smtClean="0">
                <a:ln>
                  <a:noFill/>
                </a:ln>
                <a:solidFill>
                  <a:srgbClr val="000000"/>
                </a:solidFill>
                <a:effectLst/>
                <a:uLnTx/>
                <a:uFillTx/>
                <a:latin typeface="Verdana" pitchFamily="34" charset="0"/>
                <a:cs typeface="Arial" pitchFamily="34" charset="0"/>
              </a:rPr>
              <a:t> </a:t>
            </a:r>
            <a:br>
              <a:rPr kumimoji="0" lang="en-US" sz="1800" b="0" i="0" u="none" strike="noStrike" kern="0" cap="none" spc="0" normalizeH="0" baseline="0" noProof="0" dirty="0" smtClean="0">
                <a:ln>
                  <a:noFill/>
                </a:ln>
                <a:solidFill>
                  <a:srgbClr val="000000"/>
                </a:solidFill>
                <a:effectLst/>
                <a:uLnTx/>
                <a:uFillTx/>
                <a:latin typeface="Verdana" pitchFamily="34" charset="0"/>
                <a:cs typeface="Arial" pitchFamily="34" charset="0"/>
              </a:rPr>
            </a:br>
            <a:r>
              <a:rPr kumimoji="0" lang="en-US" sz="1800" b="1" i="0" u="none" strike="noStrike" kern="0" cap="none" spc="0" normalizeH="0" baseline="0" noProof="0" dirty="0" smtClean="0">
                <a:ln>
                  <a:noFill/>
                </a:ln>
                <a:solidFill>
                  <a:srgbClr val="000000"/>
                </a:solidFill>
                <a:effectLst/>
                <a:uLnTx/>
                <a:uFillTx/>
                <a:latin typeface="Verdana" pitchFamily="34" charset="0"/>
                <a:cs typeface="Arial" pitchFamily="34" charset="0"/>
              </a:rPr>
              <a:t>Lack of standard operating procedures (SOP), lack of training, measuring system variability.</a:t>
            </a:r>
          </a:p>
          <a:p>
            <a:pPr marL="290513" marR="0" lvl="0" indent="0" defTabSz="914400" eaLnBrk="0" fontAlgn="auto" latinLnBrk="0" hangingPunct="0">
              <a:lnSpc>
                <a:spcPct val="100000"/>
              </a:lnSpc>
              <a:spcBef>
                <a:spcPts val="0"/>
              </a:spcBef>
              <a:spcAft>
                <a:spcPts val="0"/>
              </a:spcAft>
              <a:buClrTx/>
              <a:buSzTx/>
              <a:buFontTx/>
              <a:buNone/>
              <a:tabLst/>
              <a:defRPr/>
            </a:pPr>
            <a:endParaRPr kumimoji="0" lang="en-US" sz="1800" b="1" i="0" u="none" strike="noStrike" kern="0" cap="none" spc="0" normalizeH="0" baseline="0" noProof="0" dirty="0" smtClean="0">
              <a:ln>
                <a:noFill/>
              </a:ln>
              <a:solidFill>
                <a:srgbClr val="000000"/>
              </a:solidFill>
              <a:effectLst/>
              <a:uLnTx/>
              <a:uFillTx/>
              <a:latin typeface="Verdana" pitchFamily="34" charset="0"/>
              <a:cs typeface="Arial" pitchFamily="34" charset="0"/>
            </a:endParaRPr>
          </a:p>
        </p:txBody>
      </p:sp>
    </p:spTree>
    <p:extLst>
      <p:ext uri="{BB962C8B-B14F-4D97-AF65-F5344CB8AC3E}">
        <p14:creationId xmlns:p14="http://schemas.microsoft.com/office/powerpoint/2010/main" val="363203222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Measurement System Analysis (MSA)</a:t>
            </a:r>
          </a:p>
        </p:txBody>
      </p:sp>
      <p:sp>
        <p:nvSpPr>
          <p:cNvPr id="6" name="Footer Placeholder 5"/>
          <p:cNvSpPr>
            <a:spLocks noGrp="1"/>
          </p:cNvSpPr>
          <p:nvPr>
            <p:ph type="ftr" sz="quarter" idx="11"/>
          </p:nvPr>
        </p:nvSpPr>
        <p:spPr/>
        <p:txBody>
          <a:bodyPr/>
          <a:lstStyle/>
          <a:p>
            <a:pPr>
              <a:defRPr/>
            </a:pPr>
            <a:r>
              <a:rPr lang="en-US" smtClean="0"/>
              <a:t>Business Confidential &amp; Proprietary Information  Rev: 00</a:t>
            </a:r>
            <a:endParaRPr lang="en-US" dirty="0"/>
          </a:p>
        </p:txBody>
      </p:sp>
      <p:sp>
        <p:nvSpPr>
          <p:cNvPr id="9" name="Text Box 7"/>
          <p:cNvSpPr txBox="1">
            <a:spLocks noGrp="1" noChangeArrowheads="1"/>
          </p:cNvSpPr>
          <p:nvPr>
            <p:ph idx="1"/>
          </p:nvPr>
        </p:nvSpPr>
        <p:spPr bwMode="auto">
          <a:xfrm>
            <a:off x="415926" y="1892301"/>
            <a:ext cx="4413249" cy="3939540"/>
          </a:xfrm>
          <a:prstGeom prst="rect">
            <a:avLst/>
          </a:prstGeom>
          <a:solidFill>
            <a:schemeClr val="accent1">
              <a:lumMod val="50000"/>
              <a:alpha val="18039"/>
            </a:schemeClr>
          </a:solidFill>
          <a:ln w="19050">
            <a:solidFill>
              <a:schemeClr val="accent1">
                <a:lumMod val="50000"/>
              </a:schemeClr>
            </a:solidFill>
            <a:miter lim="800000"/>
            <a:headEnd/>
            <a:tailEnd/>
          </a:ln>
        </p:spPr>
        <p:txBody>
          <a:bodyPr wrap="square">
            <a:spAutoFit/>
          </a:bodyPr>
          <a:lstStyle>
            <a:lvl1pPr marL="290513"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61913" indent="0">
              <a:buNone/>
            </a:pPr>
            <a:r>
              <a:rPr lang="en-US" sz="2000" b="1" u="sng" dirty="0" smtClean="0">
                <a:latin typeface="Verdana" pitchFamily="34" charset="0"/>
              </a:rPr>
              <a:t>Error </a:t>
            </a:r>
            <a:r>
              <a:rPr lang="en-US" sz="2000" b="1" u="sng" dirty="0">
                <a:latin typeface="Verdana" pitchFamily="34" charset="0"/>
              </a:rPr>
              <a:t>in Reproducibility</a:t>
            </a:r>
            <a:r>
              <a:rPr lang="en-US" dirty="0">
                <a:solidFill>
                  <a:srgbClr val="000000"/>
                </a:solidFill>
                <a:latin typeface="Verdana" pitchFamily="34" charset="0"/>
              </a:rPr>
              <a:t/>
            </a:r>
            <a:br>
              <a:rPr lang="en-US" dirty="0">
                <a:solidFill>
                  <a:srgbClr val="000000"/>
                </a:solidFill>
                <a:latin typeface="Verdana" pitchFamily="34" charset="0"/>
              </a:rPr>
            </a:br>
            <a:r>
              <a:rPr lang="en-US" b="1" dirty="0">
                <a:latin typeface="Verdana" pitchFamily="34" charset="0"/>
              </a:rPr>
              <a:t>The inability to get the same answer from repeated measurements made under various conditions from different </a:t>
            </a:r>
            <a:r>
              <a:rPr lang="en-US" b="1" dirty="0" smtClean="0">
                <a:latin typeface="Verdana" pitchFamily="34" charset="0"/>
              </a:rPr>
              <a:t>inspectors.</a:t>
            </a:r>
            <a:endParaRPr lang="en-US" sz="2000" b="1" u="sng" dirty="0">
              <a:latin typeface="Verdana" pitchFamily="34" charset="0"/>
            </a:endParaRPr>
          </a:p>
          <a:p>
            <a:pPr marL="61913" indent="0">
              <a:buNone/>
            </a:pPr>
            <a:endParaRPr lang="en-US" sz="2000" b="1" u="sng" dirty="0" smtClean="0">
              <a:latin typeface="Verdana" pitchFamily="34" charset="0"/>
            </a:endParaRPr>
          </a:p>
          <a:p>
            <a:pPr marL="61913" indent="0">
              <a:buNone/>
            </a:pPr>
            <a:r>
              <a:rPr lang="en-US" sz="2000" b="1" u="sng" dirty="0" smtClean="0">
                <a:latin typeface="Verdana" pitchFamily="34" charset="0"/>
              </a:rPr>
              <a:t>Possible </a:t>
            </a:r>
            <a:r>
              <a:rPr lang="en-US" sz="2000" b="1" u="sng" dirty="0">
                <a:latin typeface="Verdana" pitchFamily="34" charset="0"/>
              </a:rPr>
              <a:t>Cause</a:t>
            </a:r>
            <a:r>
              <a:rPr lang="en-US" dirty="0">
                <a:latin typeface="Verdana" pitchFamily="34" charset="0"/>
              </a:rPr>
              <a:t> </a:t>
            </a:r>
            <a:br>
              <a:rPr lang="en-US" dirty="0">
                <a:latin typeface="Verdana" pitchFamily="34" charset="0"/>
              </a:rPr>
            </a:br>
            <a:r>
              <a:rPr lang="en-US" b="1" dirty="0">
                <a:latin typeface="Verdana" pitchFamily="34" charset="0"/>
              </a:rPr>
              <a:t>Lack of SOP, lack of training.</a:t>
            </a:r>
          </a:p>
          <a:p>
            <a:pPr marL="61913" indent="0">
              <a:buNone/>
            </a:pPr>
            <a:endParaRPr lang="en-US" b="1" dirty="0">
              <a:latin typeface="Verdana" pitchFamily="34" charset="0"/>
            </a:endParaRPr>
          </a:p>
        </p:txBody>
      </p:sp>
      <p:sp>
        <p:nvSpPr>
          <p:cNvPr id="10" name="AutoShape 9"/>
          <p:cNvSpPr>
            <a:spLocks noChangeArrowheads="1"/>
          </p:cNvSpPr>
          <p:nvPr/>
        </p:nvSpPr>
        <p:spPr bwMode="auto">
          <a:xfrm>
            <a:off x="363536" y="1435101"/>
            <a:ext cx="2185987" cy="457200"/>
          </a:xfrm>
          <a:prstGeom prst="roundRect">
            <a:avLst>
              <a:gd name="adj" fmla="val 16667"/>
            </a:avLst>
          </a:prstGeom>
          <a:solidFill>
            <a:schemeClr val="accent1">
              <a:lumMod val="50000"/>
            </a:schemeClr>
          </a:solidFill>
          <a:ln>
            <a:noFill/>
          </a:ln>
          <a:extLst/>
        </p:spPr>
        <p:txBody>
          <a:bodyPr wrap="none" lIns="0" tIns="0" rIns="0" bIns="0" anchor="ctr" anchorCtr="1"/>
          <a:lstStyle/>
          <a:p>
            <a:pPr eaLnBrk="0" hangingPunct="0"/>
            <a:r>
              <a:rPr lang="en-US" sz="2200" dirty="0">
                <a:solidFill>
                  <a:schemeClr val="bg1"/>
                </a:solidFill>
                <a:latin typeface="Verdana" pitchFamily="34" charset="0"/>
              </a:rPr>
              <a:t>Reproducibility</a:t>
            </a:r>
          </a:p>
        </p:txBody>
      </p:sp>
      <p:pic>
        <p:nvPicPr>
          <p:cNvPr id="11" name="Picture 10" descr="rulers2"/>
          <p:cNvPicPr>
            <a:picLocks noChangeAspect="1" noChangeArrowheads="1"/>
          </p:cNvPicPr>
          <p:nvPr/>
        </p:nvPicPr>
        <p:blipFill>
          <a:blip r:embed="rId3">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5360987" y="1901824"/>
            <a:ext cx="2270125" cy="227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descr="compass2"/>
          <p:cNvPicPr>
            <a:picLocks noChangeAspect="1" noChangeArrowheads="1"/>
          </p:cNvPicPr>
          <p:nvPr/>
        </p:nvPicPr>
        <p:blipFill>
          <a:blip r:embed="rId5">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6416674" y="2873374"/>
            <a:ext cx="2270125" cy="227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 Box 13"/>
          <p:cNvSpPr txBox="1">
            <a:spLocks noChangeArrowheads="1"/>
          </p:cNvSpPr>
          <p:nvPr/>
        </p:nvSpPr>
        <p:spPr bwMode="auto">
          <a:xfrm>
            <a:off x="5714999" y="5434966"/>
            <a:ext cx="2971800" cy="396875"/>
          </a:xfrm>
          <a:prstGeom prst="rect">
            <a:avLst/>
          </a:prstGeom>
          <a:noFill/>
          <a:ln w="9525">
            <a:noFill/>
            <a:miter lim="800000"/>
            <a:headEnd/>
            <a:tailEnd/>
          </a:ln>
          <a:effectLst/>
        </p:spPr>
        <p:txBody>
          <a:bodyPr>
            <a:spAutoFit/>
          </a:bodyPr>
          <a:lstStyle/>
          <a:p>
            <a:pPr>
              <a:spcBef>
                <a:spcPct val="50000"/>
              </a:spcBef>
              <a:defRPr/>
            </a:pPr>
            <a:r>
              <a:rPr lang="en-US" sz="2000" b="1" dirty="0">
                <a:solidFill>
                  <a:srgbClr val="333399"/>
                </a:solidFill>
                <a:effectLst>
                  <a:outerShdw blurRad="38100" dist="38100" dir="2700000" algn="tl">
                    <a:schemeClr val="bg1"/>
                  </a:outerShdw>
                </a:effectLst>
                <a:latin typeface="Verdana" pitchFamily="34" charset="0"/>
                <a:cs typeface="Arial" charset="0"/>
              </a:rPr>
              <a:t>Appraiser</a:t>
            </a:r>
            <a:r>
              <a:rPr lang="en-US" sz="2000" b="1" dirty="0">
                <a:solidFill>
                  <a:srgbClr val="333399"/>
                </a:solidFill>
                <a:effectLst>
                  <a:outerShdw blurRad="38100" dist="38100" dir="2700000" algn="tl">
                    <a:srgbClr val="C0C0C0"/>
                  </a:outerShdw>
                </a:effectLst>
                <a:latin typeface="Verdana" pitchFamily="34" charset="0"/>
                <a:cs typeface="Arial" charset="0"/>
              </a:rPr>
              <a:t> </a:t>
            </a:r>
            <a:r>
              <a:rPr lang="en-US" sz="2000" b="1" dirty="0">
                <a:solidFill>
                  <a:srgbClr val="333399"/>
                </a:solidFill>
                <a:effectLst>
                  <a:outerShdw blurRad="38100" dist="38100" dir="2700000" algn="tl">
                    <a:schemeClr val="bg1"/>
                  </a:outerShdw>
                </a:effectLst>
                <a:latin typeface="Verdana" pitchFamily="34" charset="0"/>
                <a:cs typeface="Arial" charset="0"/>
              </a:rPr>
              <a:t>Variation</a:t>
            </a:r>
          </a:p>
        </p:txBody>
      </p:sp>
    </p:spTree>
    <p:extLst>
      <p:ext uri="{BB962C8B-B14F-4D97-AF65-F5344CB8AC3E}">
        <p14:creationId xmlns:p14="http://schemas.microsoft.com/office/powerpoint/2010/main" val="2545027715"/>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Variable MSA – Gage R&amp;R Study</a:t>
            </a:r>
          </a:p>
        </p:txBody>
      </p:sp>
      <p:sp>
        <p:nvSpPr>
          <p:cNvPr id="6" name="Footer Placeholder 5"/>
          <p:cNvSpPr>
            <a:spLocks noGrp="1"/>
          </p:cNvSpPr>
          <p:nvPr>
            <p:ph type="ftr" sz="quarter" idx="11"/>
          </p:nvPr>
        </p:nvSpPr>
        <p:spPr/>
        <p:txBody>
          <a:bodyPr/>
          <a:lstStyle/>
          <a:p>
            <a:pPr>
              <a:defRPr/>
            </a:pPr>
            <a:r>
              <a:rPr lang="en-US" smtClean="0"/>
              <a:t>Business Confidential &amp; Proprietary Information  Rev: 00</a:t>
            </a:r>
            <a:endParaRPr lang="en-US" dirty="0"/>
          </a:p>
        </p:txBody>
      </p:sp>
      <p:sp>
        <p:nvSpPr>
          <p:cNvPr id="5" name="Rectangle 3"/>
          <p:cNvSpPr>
            <a:spLocks noGrp="1" noChangeArrowheads="1"/>
          </p:cNvSpPr>
          <p:nvPr>
            <p:ph idx="1"/>
          </p:nvPr>
        </p:nvSpPr>
        <p:spPr>
          <a:xfrm>
            <a:off x="415925" y="1709258"/>
            <a:ext cx="8299450" cy="4054475"/>
          </a:xfrm>
        </p:spPr>
        <p:txBody>
          <a:bodyPr/>
          <a:lstStyle/>
          <a:p>
            <a:pPr eaLnBrk="1" hangingPunct="1">
              <a:buClr>
                <a:schemeClr val="tx1"/>
              </a:buClr>
              <a:buSzPct val="100000"/>
              <a:buFontTx/>
              <a:buChar char="•"/>
              <a:defRPr/>
            </a:pPr>
            <a:r>
              <a:rPr lang="en-US" b="1" dirty="0" smtClean="0">
                <a:latin typeface="Verdana" pitchFamily="34" charset="0"/>
                <a:ea typeface="Verdana" pitchFamily="34" charset="0"/>
                <a:cs typeface="Verdana" pitchFamily="34" charset="0"/>
              </a:rPr>
              <a:t>Gage R&amp;R is the combined estimate of measurement system </a:t>
            </a:r>
            <a:r>
              <a:rPr lang="en-US" b="1" dirty="0" smtClean="0">
                <a:solidFill>
                  <a:srgbClr val="105CA4"/>
                </a:solidFill>
                <a:effectLst>
                  <a:outerShdw blurRad="38100" dist="38100" dir="2700000" algn="tl">
                    <a:schemeClr val="bg1"/>
                  </a:outerShdw>
                </a:effectLst>
                <a:latin typeface="Verdana" pitchFamily="34" charset="0"/>
                <a:ea typeface="Verdana" pitchFamily="34" charset="0"/>
                <a:cs typeface="Verdana" pitchFamily="34" charset="0"/>
              </a:rPr>
              <a:t>Repeatability</a:t>
            </a:r>
            <a:r>
              <a:rPr lang="en-US" b="1" dirty="0" smtClean="0">
                <a:latin typeface="Verdana" pitchFamily="34" charset="0"/>
                <a:ea typeface="Verdana" pitchFamily="34" charset="0"/>
                <a:cs typeface="Verdana" pitchFamily="34" charset="0"/>
              </a:rPr>
              <a:t> and </a:t>
            </a:r>
            <a:r>
              <a:rPr lang="en-US" b="1" dirty="0" smtClean="0">
                <a:solidFill>
                  <a:srgbClr val="105CA4"/>
                </a:solidFill>
                <a:effectLst>
                  <a:outerShdw blurRad="38100" dist="38100" dir="2700000" algn="tl">
                    <a:schemeClr val="bg1"/>
                  </a:outerShdw>
                </a:effectLst>
                <a:latin typeface="Verdana" pitchFamily="34" charset="0"/>
                <a:ea typeface="Verdana" pitchFamily="34" charset="0"/>
                <a:cs typeface="Verdana" pitchFamily="34" charset="0"/>
              </a:rPr>
              <a:t>Reproducibility.</a:t>
            </a:r>
          </a:p>
          <a:p>
            <a:pPr eaLnBrk="1" hangingPunct="1">
              <a:buClr>
                <a:schemeClr val="tx1"/>
              </a:buClr>
              <a:buSzPct val="100000"/>
              <a:buFontTx/>
              <a:buChar char="•"/>
              <a:defRPr/>
            </a:pPr>
            <a:r>
              <a:rPr lang="en-US" b="1" dirty="0" smtClean="0">
                <a:solidFill>
                  <a:schemeClr val="tx1"/>
                </a:solidFill>
                <a:latin typeface="Verdana" pitchFamily="34" charset="0"/>
                <a:ea typeface="Verdana" pitchFamily="34" charset="0"/>
                <a:cs typeface="Verdana" pitchFamily="34" charset="0"/>
              </a:rPr>
              <a:t>Typically, a 3-person study is performed</a:t>
            </a:r>
          </a:p>
          <a:p>
            <a:pPr lvl="1" eaLnBrk="1" hangingPunct="1">
              <a:buClr>
                <a:schemeClr val="tx1"/>
              </a:buClr>
              <a:buFont typeface="Wingdings" pitchFamily="2" charset="2"/>
              <a:buChar char="Ø"/>
              <a:defRPr/>
            </a:pPr>
            <a:r>
              <a:rPr lang="en-US" sz="2000" b="1" dirty="0" smtClean="0">
                <a:solidFill>
                  <a:schemeClr val="tx1"/>
                </a:solidFill>
                <a:latin typeface="Verdana" pitchFamily="34" charset="0"/>
                <a:ea typeface="Verdana" pitchFamily="34" charset="0"/>
                <a:cs typeface="Verdana" pitchFamily="34" charset="0"/>
              </a:rPr>
              <a:t>Each person randomly measures 10 marked parts per trial.</a:t>
            </a:r>
          </a:p>
          <a:p>
            <a:pPr lvl="1" eaLnBrk="1" hangingPunct="1">
              <a:buClr>
                <a:schemeClr val="tx1"/>
              </a:buClr>
              <a:buFont typeface="Wingdings" pitchFamily="2" charset="2"/>
              <a:buChar char="Ø"/>
              <a:defRPr/>
            </a:pPr>
            <a:r>
              <a:rPr lang="en-US" sz="2000" b="1" dirty="0" smtClean="0">
                <a:solidFill>
                  <a:schemeClr val="tx1"/>
                </a:solidFill>
                <a:latin typeface="Verdana" pitchFamily="34" charset="0"/>
                <a:ea typeface="Verdana" pitchFamily="34" charset="0"/>
                <a:cs typeface="Verdana" pitchFamily="34" charset="0"/>
              </a:rPr>
              <a:t>Each person can perform up to 3 trials.</a:t>
            </a:r>
          </a:p>
          <a:p>
            <a:pPr eaLnBrk="1" hangingPunct="1">
              <a:buClr>
                <a:schemeClr val="tx1"/>
              </a:buClr>
              <a:buSzPct val="100000"/>
              <a:buFontTx/>
              <a:buChar char="•"/>
              <a:defRPr/>
            </a:pPr>
            <a:r>
              <a:rPr lang="en-US" b="1" dirty="0" smtClean="0">
                <a:solidFill>
                  <a:schemeClr val="tx1"/>
                </a:solidFill>
                <a:latin typeface="Verdana" pitchFamily="34" charset="0"/>
                <a:ea typeface="Verdana" pitchFamily="34" charset="0"/>
                <a:cs typeface="Verdana" pitchFamily="34" charset="0"/>
              </a:rPr>
              <a:t>There are 3 key indicators:</a:t>
            </a:r>
          </a:p>
          <a:p>
            <a:pPr lvl="1" eaLnBrk="1" hangingPunct="1">
              <a:buClr>
                <a:schemeClr val="tx1"/>
              </a:buClr>
              <a:buFont typeface="Wingdings" pitchFamily="2" charset="2"/>
              <a:buChar char="Ø"/>
              <a:defRPr/>
            </a:pPr>
            <a:r>
              <a:rPr lang="en-US" sz="2000" b="1" dirty="0" smtClean="0">
                <a:solidFill>
                  <a:srgbClr val="105CA4"/>
                </a:solidFill>
                <a:effectLst>
                  <a:outerShdw blurRad="38100" dist="38100" dir="2700000" algn="tl">
                    <a:schemeClr val="bg1"/>
                  </a:outerShdw>
                </a:effectLst>
                <a:latin typeface="Verdana" pitchFamily="34" charset="0"/>
                <a:ea typeface="Verdana" pitchFamily="34" charset="0"/>
                <a:cs typeface="Verdana" pitchFamily="34" charset="0"/>
              </a:rPr>
              <a:t>EV</a:t>
            </a:r>
            <a:r>
              <a:rPr lang="en-US" sz="2000" b="1" dirty="0" smtClean="0">
                <a:solidFill>
                  <a:schemeClr val="tx1"/>
                </a:solidFill>
                <a:latin typeface="Verdana" pitchFamily="34" charset="0"/>
                <a:ea typeface="Verdana" pitchFamily="34" charset="0"/>
                <a:cs typeface="Verdana" pitchFamily="34" charset="0"/>
              </a:rPr>
              <a:t> or Equipment Variation </a:t>
            </a:r>
          </a:p>
          <a:p>
            <a:pPr lvl="1" eaLnBrk="1" hangingPunct="1">
              <a:buClr>
                <a:schemeClr val="tx1"/>
              </a:buClr>
              <a:buFont typeface="Wingdings" pitchFamily="2" charset="2"/>
              <a:buChar char="Ø"/>
              <a:defRPr/>
            </a:pPr>
            <a:r>
              <a:rPr lang="en-US" sz="2000" b="1" dirty="0" smtClean="0">
                <a:solidFill>
                  <a:srgbClr val="105CA4"/>
                </a:solidFill>
                <a:effectLst>
                  <a:outerShdw blurRad="38100" dist="38100" dir="2700000" algn="tl">
                    <a:schemeClr val="bg1"/>
                  </a:outerShdw>
                </a:effectLst>
                <a:latin typeface="Verdana" pitchFamily="34" charset="0"/>
                <a:ea typeface="Verdana" pitchFamily="34" charset="0"/>
                <a:cs typeface="Verdana" pitchFamily="34" charset="0"/>
              </a:rPr>
              <a:t>AV</a:t>
            </a:r>
            <a:r>
              <a:rPr lang="en-US" sz="2000" b="1" dirty="0" smtClean="0">
                <a:solidFill>
                  <a:schemeClr val="tx1"/>
                </a:solidFill>
                <a:latin typeface="Verdana" pitchFamily="34" charset="0"/>
                <a:ea typeface="Verdana" pitchFamily="34" charset="0"/>
                <a:cs typeface="Verdana" pitchFamily="34" charset="0"/>
              </a:rPr>
              <a:t> or Appraiser Variation</a:t>
            </a:r>
          </a:p>
          <a:p>
            <a:pPr lvl="1" eaLnBrk="1" hangingPunct="1">
              <a:buClr>
                <a:schemeClr val="tx1"/>
              </a:buClr>
              <a:buFont typeface="Wingdings" pitchFamily="2" charset="2"/>
              <a:buChar char="Ø"/>
              <a:defRPr/>
            </a:pPr>
            <a:r>
              <a:rPr lang="en-US" sz="2000" b="1" dirty="0" smtClean="0">
                <a:solidFill>
                  <a:schemeClr val="tx1"/>
                </a:solidFill>
                <a:latin typeface="Verdana" pitchFamily="34" charset="0"/>
                <a:ea typeface="Verdana" pitchFamily="34" charset="0"/>
                <a:cs typeface="Verdana" pitchFamily="34" charset="0"/>
              </a:rPr>
              <a:t>Overall </a:t>
            </a:r>
            <a:r>
              <a:rPr lang="en-US" sz="2000" b="1" dirty="0" smtClean="0">
                <a:solidFill>
                  <a:srgbClr val="105CA4"/>
                </a:solidFill>
                <a:effectLst>
                  <a:outerShdw blurRad="38100" dist="38100" dir="2700000" algn="tl">
                    <a:schemeClr val="bg1"/>
                  </a:outerShdw>
                </a:effectLst>
                <a:latin typeface="Verdana" pitchFamily="34" charset="0"/>
                <a:ea typeface="Verdana" pitchFamily="34" charset="0"/>
                <a:cs typeface="Verdana" pitchFamily="34" charset="0"/>
              </a:rPr>
              <a:t>% GRR</a:t>
            </a:r>
          </a:p>
          <a:p>
            <a:pPr eaLnBrk="1" hangingPunct="1">
              <a:buClr>
                <a:srgbClr val="A50021"/>
              </a:buClr>
              <a:buFontTx/>
              <a:buChar char="•"/>
              <a:defRPr/>
            </a:pPr>
            <a:endParaRPr lang="en-US" sz="1800" b="1" dirty="0" smtClean="0">
              <a:solidFill>
                <a:srgbClr val="A50021"/>
              </a:solidFill>
              <a:effectLst>
                <a:outerShdw blurRad="38100" dist="38100" dir="2700000" algn="tl">
                  <a:srgbClr val="C0C0C0"/>
                </a:outerShdw>
              </a:effectLst>
            </a:endParaRPr>
          </a:p>
        </p:txBody>
      </p:sp>
    </p:spTree>
    <p:extLst>
      <p:ext uri="{BB962C8B-B14F-4D97-AF65-F5344CB8AC3E}">
        <p14:creationId xmlns:p14="http://schemas.microsoft.com/office/powerpoint/2010/main" val="744934104"/>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Variable MSA – </a:t>
            </a:r>
            <a:r>
              <a:rPr lang="en-US" dirty="0" smtClean="0"/>
              <a:t>Example </a:t>
            </a:r>
            <a:r>
              <a:rPr lang="en-US" dirty="0"/>
              <a:t>Gage R&amp;R Form</a:t>
            </a:r>
          </a:p>
        </p:txBody>
      </p:sp>
      <p:sp>
        <p:nvSpPr>
          <p:cNvPr id="6" name="Footer Placeholder 5"/>
          <p:cNvSpPr>
            <a:spLocks noGrp="1"/>
          </p:cNvSpPr>
          <p:nvPr>
            <p:ph type="ftr" sz="quarter" idx="11"/>
          </p:nvPr>
        </p:nvSpPr>
        <p:spPr/>
        <p:txBody>
          <a:bodyPr/>
          <a:lstStyle/>
          <a:p>
            <a:pPr>
              <a:defRPr/>
            </a:pPr>
            <a:r>
              <a:rPr lang="en-US" smtClean="0"/>
              <a:t>Business Confidential &amp; Proprietary Information  Rev: 00</a:t>
            </a:r>
            <a:endParaRPr lang="en-US" dirty="0"/>
          </a:p>
        </p:txBody>
      </p:sp>
      <p:pic>
        <p:nvPicPr>
          <p:cNvPr id="163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00574" y="1390650"/>
            <a:ext cx="4114802" cy="48979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 Box 5"/>
          <p:cNvSpPr txBox="1">
            <a:spLocks noChangeArrowheads="1"/>
          </p:cNvSpPr>
          <p:nvPr/>
        </p:nvSpPr>
        <p:spPr bwMode="auto">
          <a:xfrm>
            <a:off x="107949" y="1522406"/>
            <a:ext cx="4492625"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2000" dirty="0" smtClean="0">
                <a:latin typeface="Verdana" pitchFamily="34" charset="0"/>
                <a:ea typeface="Verdana" pitchFamily="34" charset="0"/>
                <a:cs typeface="Verdana" pitchFamily="34" charset="0"/>
              </a:rPr>
              <a:t>Suppliers shall use their own Gage R &amp; R  forms to address the requirements for Measurement System Analysis (MSA).</a:t>
            </a:r>
            <a:endParaRPr lang="en-US" sz="2000" dirty="0">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3857138190"/>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a:ea typeface="SimSun" pitchFamily="2" charset="-122"/>
              </a:rPr>
              <a:t>Variable MSA – Gage R&amp;R Steps</a:t>
            </a:r>
            <a:endParaRPr lang="en-US" dirty="0"/>
          </a:p>
        </p:txBody>
      </p:sp>
      <p:sp>
        <p:nvSpPr>
          <p:cNvPr id="6" name="Footer Placeholder 5"/>
          <p:cNvSpPr>
            <a:spLocks noGrp="1"/>
          </p:cNvSpPr>
          <p:nvPr>
            <p:ph type="ftr" sz="quarter" idx="11"/>
          </p:nvPr>
        </p:nvSpPr>
        <p:spPr>
          <a:xfrm>
            <a:off x="260350" y="6443128"/>
            <a:ext cx="3657600" cy="228600"/>
          </a:xfrm>
        </p:spPr>
        <p:txBody>
          <a:bodyPr/>
          <a:lstStyle/>
          <a:p>
            <a:pPr>
              <a:defRPr/>
            </a:pPr>
            <a:r>
              <a:rPr lang="en-US" smtClean="0"/>
              <a:t>Business Confidential &amp; Proprietary Information  Rev: 00</a:t>
            </a:r>
            <a:endParaRPr lang="en-US" dirty="0"/>
          </a:p>
        </p:txBody>
      </p:sp>
      <p:grpSp>
        <p:nvGrpSpPr>
          <p:cNvPr id="35" name="Group 4"/>
          <p:cNvGrpSpPr>
            <a:grpSpLocks/>
          </p:cNvGrpSpPr>
          <p:nvPr/>
        </p:nvGrpSpPr>
        <p:grpSpPr bwMode="auto">
          <a:xfrm>
            <a:off x="193675" y="1332253"/>
            <a:ext cx="996950" cy="731837"/>
            <a:chOff x="143" y="1216"/>
            <a:chExt cx="628" cy="461"/>
          </a:xfrm>
        </p:grpSpPr>
        <p:sp>
          <p:nvSpPr>
            <p:cNvPr id="36" name="AutoShape 5"/>
            <p:cNvSpPr>
              <a:spLocks noChangeArrowheads="1"/>
            </p:cNvSpPr>
            <p:nvPr/>
          </p:nvSpPr>
          <p:spPr bwMode="gray">
            <a:xfrm>
              <a:off x="143" y="1216"/>
              <a:ext cx="628" cy="461"/>
            </a:xfrm>
            <a:prstGeom prst="chevron">
              <a:avLst>
                <a:gd name="adj" fmla="val 26980"/>
              </a:avLst>
            </a:prstGeom>
            <a:gradFill rotWithShape="1">
              <a:gsLst>
                <a:gs pos="0">
                  <a:schemeClr val="accent1"/>
                </a:gs>
                <a:gs pos="100000">
                  <a:schemeClr val="accent1">
                    <a:gamma/>
                    <a:tint val="39216"/>
                    <a:invGamma/>
                  </a:schemeClr>
                </a:gs>
              </a:gsLst>
              <a:lin ang="0" scaled="1"/>
            </a:gradFill>
            <a:ln w="9525" algn="ctr">
              <a:noFill/>
              <a:miter lim="800000"/>
              <a:headEnd/>
              <a:tailEnd/>
            </a:ln>
            <a:effectLst/>
            <a:scene3d>
              <a:camera prst="legacyObliqueBottom"/>
              <a:lightRig rig="legacyFlat3" dir="b"/>
            </a:scene3d>
            <a:sp3d extrusionH="100000" prstMaterial="legacyMatte">
              <a:bevelT w="13500" h="13500" prst="angle"/>
              <a:bevelB w="13500" h="13500" prst="angle"/>
              <a:extrusionClr>
                <a:schemeClr val="accent1"/>
              </a:extrusionClr>
            </a:sp3d>
          </p:spPr>
          <p:txBody>
            <a:bodyPr wrap="none" anchor="ctr">
              <a:flatTx/>
            </a:bodyPr>
            <a:lstStyle/>
            <a:p>
              <a:pPr algn="ctr" eaLnBrk="0" hangingPunct="0">
                <a:defRPr/>
              </a:pPr>
              <a:endParaRPr lang="en-US" sz="1400" b="1" dirty="0">
                <a:latin typeface="Verdana" pitchFamily="34" charset="0"/>
                <a:cs typeface="Arial" charset="0"/>
              </a:endParaRPr>
            </a:p>
          </p:txBody>
        </p:sp>
        <p:sp>
          <p:nvSpPr>
            <p:cNvPr id="37" name="Text Box 6"/>
            <p:cNvSpPr txBox="1">
              <a:spLocks noChangeArrowheads="1"/>
            </p:cNvSpPr>
            <p:nvPr/>
          </p:nvSpPr>
          <p:spPr bwMode="auto">
            <a:xfrm>
              <a:off x="239" y="1357"/>
              <a:ext cx="517"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en-US" sz="1400" b="1" dirty="0">
                  <a:latin typeface="Verdana" pitchFamily="34" charset="0"/>
                </a:rPr>
                <a:t>Step 1</a:t>
              </a:r>
            </a:p>
          </p:txBody>
        </p:sp>
      </p:grpSp>
      <p:grpSp>
        <p:nvGrpSpPr>
          <p:cNvPr id="38" name="Group 7"/>
          <p:cNvGrpSpPr>
            <a:grpSpLocks/>
          </p:cNvGrpSpPr>
          <p:nvPr/>
        </p:nvGrpSpPr>
        <p:grpSpPr bwMode="auto">
          <a:xfrm>
            <a:off x="1919288" y="1346540"/>
            <a:ext cx="996950" cy="731838"/>
            <a:chOff x="1301" y="1152"/>
            <a:chExt cx="715" cy="525"/>
          </a:xfrm>
        </p:grpSpPr>
        <p:sp>
          <p:nvSpPr>
            <p:cNvPr id="39" name="AutoShape 8"/>
            <p:cNvSpPr>
              <a:spLocks noChangeArrowheads="1"/>
            </p:cNvSpPr>
            <p:nvPr/>
          </p:nvSpPr>
          <p:spPr bwMode="gray">
            <a:xfrm>
              <a:off x="1301" y="1152"/>
              <a:ext cx="715" cy="525"/>
            </a:xfrm>
            <a:prstGeom prst="chevron">
              <a:avLst>
                <a:gd name="adj" fmla="val 26973"/>
              </a:avLst>
            </a:prstGeom>
            <a:gradFill rotWithShape="1">
              <a:gsLst>
                <a:gs pos="0">
                  <a:schemeClr val="hlink"/>
                </a:gs>
                <a:gs pos="100000">
                  <a:schemeClr val="hlink">
                    <a:gamma/>
                    <a:tint val="69804"/>
                    <a:invGamma/>
                  </a:schemeClr>
                </a:gs>
              </a:gsLst>
              <a:lin ang="5400000" scaled="1"/>
            </a:gradFill>
            <a:ln w="9525" algn="ctr">
              <a:noFill/>
              <a:miter lim="800000"/>
              <a:headEnd/>
              <a:tailEnd/>
            </a:ln>
            <a:effectLst/>
            <a:scene3d>
              <a:camera prst="legacyObliqueBottom"/>
              <a:lightRig rig="legacyFlat3" dir="b"/>
            </a:scene3d>
            <a:sp3d extrusionH="100000" prstMaterial="legacyMatte">
              <a:bevelT w="13500" h="13500" prst="angle"/>
              <a:bevelB w="13500" h="13500" prst="angle"/>
              <a:extrusionClr>
                <a:schemeClr val="hlink"/>
              </a:extrusionClr>
            </a:sp3d>
          </p:spPr>
          <p:txBody>
            <a:bodyPr wrap="none" anchor="ctr">
              <a:flatTx/>
            </a:bodyPr>
            <a:lstStyle/>
            <a:p>
              <a:pPr algn="ctr" eaLnBrk="0" hangingPunct="0">
                <a:defRPr/>
              </a:pPr>
              <a:endParaRPr lang="en-US" sz="1400" b="1" dirty="0">
                <a:latin typeface="Verdana" pitchFamily="34" charset="0"/>
                <a:cs typeface="Arial" charset="0"/>
              </a:endParaRPr>
            </a:p>
          </p:txBody>
        </p:sp>
        <p:sp>
          <p:nvSpPr>
            <p:cNvPr id="40" name="Text Box 9"/>
            <p:cNvSpPr txBox="1">
              <a:spLocks noChangeArrowheads="1"/>
            </p:cNvSpPr>
            <p:nvPr/>
          </p:nvSpPr>
          <p:spPr bwMode="auto">
            <a:xfrm>
              <a:off x="1386" y="1314"/>
              <a:ext cx="589" cy="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en-US" sz="1400" b="1" dirty="0">
                  <a:latin typeface="Verdana" pitchFamily="34" charset="0"/>
                </a:rPr>
                <a:t>Step 3</a:t>
              </a:r>
            </a:p>
          </p:txBody>
        </p:sp>
      </p:grpSp>
      <p:grpSp>
        <p:nvGrpSpPr>
          <p:cNvPr id="41" name="Group 10"/>
          <p:cNvGrpSpPr>
            <a:grpSpLocks/>
          </p:cNvGrpSpPr>
          <p:nvPr/>
        </p:nvGrpSpPr>
        <p:grpSpPr bwMode="auto">
          <a:xfrm>
            <a:off x="2782888" y="1344953"/>
            <a:ext cx="1006475" cy="731837"/>
            <a:chOff x="1925" y="1152"/>
            <a:chExt cx="722" cy="525"/>
          </a:xfrm>
        </p:grpSpPr>
        <p:sp>
          <p:nvSpPr>
            <p:cNvPr id="42" name="AutoShape 11"/>
            <p:cNvSpPr>
              <a:spLocks noChangeArrowheads="1"/>
            </p:cNvSpPr>
            <p:nvPr/>
          </p:nvSpPr>
          <p:spPr bwMode="gray">
            <a:xfrm>
              <a:off x="1925" y="1152"/>
              <a:ext cx="715" cy="525"/>
            </a:xfrm>
            <a:prstGeom prst="chevron">
              <a:avLst>
                <a:gd name="adj" fmla="val 26973"/>
              </a:avLst>
            </a:prstGeom>
            <a:gradFill rotWithShape="1">
              <a:gsLst>
                <a:gs pos="0">
                  <a:schemeClr val="folHlink"/>
                </a:gs>
                <a:gs pos="100000">
                  <a:schemeClr val="folHlink">
                    <a:gamma/>
                    <a:tint val="69804"/>
                    <a:invGamma/>
                  </a:schemeClr>
                </a:gs>
              </a:gsLst>
              <a:lin ang="5400000" scaled="1"/>
            </a:gradFill>
            <a:ln w="9525" algn="ctr">
              <a:noFill/>
              <a:miter lim="800000"/>
              <a:headEnd/>
              <a:tailEnd/>
            </a:ln>
            <a:effectLst/>
            <a:scene3d>
              <a:camera prst="legacyObliqueBottom"/>
              <a:lightRig rig="legacyFlat3" dir="b"/>
            </a:scene3d>
            <a:sp3d extrusionH="100000" prstMaterial="legacyMatte">
              <a:bevelT w="13500" h="13500" prst="angle"/>
              <a:bevelB w="13500" h="13500" prst="angle"/>
              <a:extrusionClr>
                <a:schemeClr val="folHlink"/>
              </a:extrusionClr>
            </a:sp3d>
          </p:spPr>
          <p:txBody>
            <a:bodyPr wrap="none" anchor="ctr">
              <a:flatTx/>
            </a:bodyPr>
            <a:lstStyle/>
            <a:p>
              <a:pPr algn="ctr" eaLnBrk="0" hangingPunct="0">
                <a:defRPr/>
              </a:pPr>
              <a:endParaRPr lang="en-US" sz="1400" b="1" dirty="0">
                <a:latin typeface="Verdana" pitchFamily="34" charset="0"/>
                <a:cs typeface="Arial" charset="0"/>
              </a:endParaRPr>
            </a:p>
          </p:txBody>
        </p:sp>
        <p:sp>
          <p:nvSpPr>
            <p:cNvPr id="43" name="Text Box 12"/>
            <p:cNvSpPr txBox="1">
              <a:spLocks noChangeArrowheads="1"/>
            </p:cNvSpPr>
            <p:nvPr/>
          </p:nvSpPr>
          <p:spPr bwMode="auto">
            <a:xfrm>
              <a:off x="2058" y="1314"/>
              <a:ext cx="589" cy="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en-US" sz="1400" b="1" dirty="0">
                  <a:solidFill>
                    <a:schemeClr val="bg1"/>
                  </a:solidFill>
                  <a:latin typeface="Verdana" pitchFamily="34" charset="0"/>
                </a:rPr>
                <a:t>Step 4</a:t>
              </a:r>
            </a:p>
          </p:txBody>
        </p:sp>
      </p:grpSp>
      <p:grpSp>
        <p:nvGrpSpPr>
          <p:cNvPr id="44" name="Group 13"/>
          <p:cNvGrpSpPr>
            <a:grpSpLocks/>
          </p:cNvGrpSpPr>
          <p:nvPr/>
        </p:nvGrpSpPr>
        <p:grpSpPr bwMode="auto">
          <a:xfrm>
            <a:off x="3654425" y="1348128"/>
            <a:ext cx="1004888" cy="731837"/>
            <a:chOff x="2549" y="1152"/>
            <a:chExt cx="721" cy="525"/>
          </a:xfrm>
        </p:grpSpPr>
        <p:sp>
          <p:nvSpPr>
            <p:cNvPr id="45" name="AutoShape 14"/>
            <p:cNvSpPr>
              <a:spLocks noChangeArrowheads="1"/>
            </p:cNvSpPr>
            <p:nvPr/>
          </p:nvSpPr>
          <p:spPr bwMode="gray">
            <a:xfrm>
              <a:off x="2549" y="1152"/>
              <a:ext cx="715" cy="525"/>
            </a:xfrm>
            <a:prstGeom prst="chevron">
              <a:avLst>
                <a:gd name="adj" fmla="val 26973"/>
              </a:avLst>
            </a:prstGeom>
            <a:gradFill rotWithShape="1">
              <a:gsLst>
                <a:gs pos="0">
                  <a:srgbClr val="002163"/>
                </a:gs>
                <a:gs pos="100000">
                  <a:srgbClr val="5D729C"/>
                </a:gs>
              </a:gsLst>
              <a:lin ang="5400000" scaled="1"/>
            </a:gradFill>
            <a:ln w="9525">
              <a:miter lim="800000"/>
              <a:headEnd/>
              <a:tailEnd/>
            </a:ln>
            <a:scene3d>
              <a:camera prst="legacyObliqueBottom"/>
              <a:lightRig rig="legacyFlat3" dir="b"/>
            </a:scene3d>
            <a:sp3d extrusionH="100000" prstMaterial="legacyMatte">
              <a:bevelT w="13500" h="13500" prst="angle"/>
              <a:bevelB w="13500" h="13500" prst="angle"/>
              <a:extrusionClr>
                <a:srgbClr val="002163"/>
              </a:extrusionClr>
            </a:sp3d>
          </p:spPr>
          <p:txBody>
            <a:bodyPr wrap="none" anchor="ctr">
              <a:flatTx/>
            </a:bodyPr>
            <a:lstStyle/>
            <a:p>
              <a:pPr algn="ctr" eaLnBrk="0" hangingPunct="0"/>
              <a:endParaRPr lang="en-US" sz="1400" b="1" dirty="0">
                <a:latin typeface="Verdana" pitchFamily="34" charset="0"/>
              </a:endParaRPr>
            </a:p>
          </p:txBody>
        </p:sp>
        <p:sp>
          <p:nvSpPr>
            <p:cNvPr id="46" name="Text Box 15"/>
            <p:cNvSpPr txBox="1">
              <a:spLocks noChangeArrowheads="1"/>
            </p:cNvSpPr>
            <p:nvPr/>
          </p:nvSpPr>
          <p:spPr bwMode="auto">
            <a:xfrm>
              <a:off x="2681" y="1314"/>
              <a:ext cx="589" cy="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en-US" sz="1400" b="1" dirty="0">
                  <a:solidFill>
                    <a:schemeClr val="bg1"/>
                  </a:solidFill>
                  <a:latin typeface="Verdana" pitchFamily="34" charset="0"/>
                </a:rPr>
                <a:t>Step 5</a:t>
              </a:r>
            </a:p>
          </p:txBody>
        </p:sp>
      </p:grpSp>
      <p:grpSp>
        <p:nvGrpSpPr>
          <p:cNvPr id="47" name="Group 16"/>
          <p:cNvGrpSpPr>
            <a:grpSpLocks/>
          </p:cNvGrpSpPr>
          <p:nvPr/>
        </p:nvGrpSpPr>
        <p:grpSpPr bwMode="auto">
          <a:xfrm>
            <a:off x="4525963" y="1346540"/>
            <a:ext cx="1006475" cy="731838"/>
            <a:chOff x="3173" y="1152"/>
            <a:chExt cx="722" cy="525"/>
          </a:xfrm>
        </p:grpSpPr>
        <p:sp>
          <p:nvSpPr>
            <p:cNvPr id="48" name="AutoShape 17"/>
            <p:cNvSpPr>
              <a:spLocks noChangeArrowheads="1"/>
            </p:cNvSpPr>
            <p:nvPr/>
          </p:nvSpPr>
          <p:spPr bwMode="gray">
            <a:xfrm>
              <a:off x="3173" y="1152"/>
              <a:ext cx="715" cy="525"/>
            </a:xfrm>
            <a:prstGeom prst="chevron">
              <a:avLst>
                <a:gd name="adj" fmla="val 26973"/>
              </a:avLst>
            </a:prstGeom>
            <a:gradFill rotWithShape="1">
              <a:gsLst>
                <a:gs pos="0">
                  <a:srgbClr val="424263"/>
                </a:gs>
                <a:gs pos="100000">
                  <a:srgbClr val="87879C"/>
                </a:gs>
              </a:gsLst>
              <a:lin ang="5400000" scaled="1"/>
            </a:gradFill>
            <a:ln w="9525">
              <a:miter lim="800000"/>
              <a:headEnd/>
              <a:tailEnd/>
            </a:ln>
            <a:scene3d>
              <a:camera prst="legacyObliqueBottom"/>
              <a:lightRig rig="legacyFlat3" dir="b"/>
            </a:scene3d>
            <a:sp3d extrusionH="100000" prstMaterial="legacyMatte">
              <a:bevelT w="13500" h="13500" prst="angle"/>
              <a:bevelB w="13500" h="13500" prst="angle"/>
              <a:extrusionClr>
                <a:srgbClr val="424263"/>
              </a:extrusionClr>
            </a:sp3d>
          </p:spPr>
          <p:txBody>
            <a:bodyPr wrap="none" anchor="ctr">
              <a:flatTx/>
            </a:bodyPr>
            <a:lstStyle/>
            <a:p>
              <a:pPr algn="ctr" eaLnBrk="0" hangingPunct="0"/>
              <a:endParaRPr lang="en-US" sz="1400" b="1" dirty="0">
                <a:latin typeface="Verdana" pitchFamily="34" charset="0"/>
              </a:endParaRPr>
            </a:p>
          </p:txBody>
        </p:sp>
        <p:sp>
          <p:nvSpPr>
            <p:cNvPr id="49" name="Text Box 18"/>
            <p:cNvSpPr txBox="1">
              <a:spLocks noChangeArrowheads="1"/>
            </p:cNvSpPr>
            <p:nvPr/>
          </p:nvSpPr>
          <p:spPr bwMode="auto">
            <a:xfrm>
              <a:off x="3306" y="1314"/>
              <a:ext cx="589" cy="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en-US" sz="1400" b="1" dirty="0">
                  <a:solidFill>
                    <a:schemeClr val="bg1"/>
                  </a:solidFill>
                  <a:latin typeface="Verdana" pitchFamily="34" charset="0"/>
                </a:rPr>
                <a:t>Step 6</a:t>
              </a:r>
            </a:p>
          </p:txBody>
        </p:sp>
      </p:grpSp>
      <p:grpSp>
        <p:nvGrpSpPr>
          <p:cNvPr id="50" name="Group 19"/>
          <p:cNvGrpSpPr>
            <a:grpSpLocks/>
          </p:cNvGrpSpPr>
          <p:nvPr/>
        </p:nvGrpSpPr>
        <p:grpSpPr bwMode="auto">
          <a:xfrm>
            <a:off x="5397500" y="1346540"/>
            <a:ext cx="1004888" cy="731838"/>
            <a:chOff x="3797" y="1152"/>
            <a:chExt cx="721" cy="525"/>
          </a:xfrm>
        </p:grpSpPr>
        <p:sp>
          <p:nvSpPr>
            <p:cNvPr id="51" name="AutoShape 20"/>
            <p:cNvSpPr>
              <a:spLocks noChangeArrowheads="1"/>
            </p:cNvSpPr>
            <p:nvPr/>
          </p:nvSpPr>
          <p:spPr bwMode="gray">
            <a:xfrm>
              <a:off x="3797" y="1152"/>
              <a:ext cx="715" cy="525"/>
            </a:xfrm>
            <a:prstGeom prst="chevron">
              <a:avLst>
                <a:gd name="adj" fmla="val 26973"/>
              </a:avLst>
            </a:prstGeom>
            <a:gradFill rotWithShape="1">
              <a:gsLst>
                <a:gs pos="0">
                  <a:schemeClr val="bg2"/>
                </a:gs>
                <a:gs pos="100000">
                  <a:schemeClr val="bg2">
                    <a:gamma/>
                    <a:tint val="72941"/>
                    <a:invGamma/>
                  </a:schemeClr>
                </a:gs>
              </a:gsLst>
              <a:lin ang="5400000" scaled="1"/>
            </a:gradFill>
            <a:ln w="9525" algn="ctr">
              <a:noFill/>
              <a:miter lim="800000"/>
              <a:headEnd/>
              <a:tailEnd/>
            </a:ln>
            <a:effectLst/>
            <a:scene3d>
              <a:camera prst="legacyObliqueBottom"/>
              <a:lightRig rig="legacyFlat3" dir="b"/>
            </a:scene3d>
            <a:sp3d extrusionH="100000" prstMaterial="legacyMatte">
              <a:bevelT w="13500" h="13500" prst="angle"/>
              <a:bevelB w="13500" h="13500" prst="angle"/>
              <a:extrusionClr>
                <a:schemeClr val="bg2"/>
              </a:extrusionClr>
            </a:sp3d>
          </p:spPr>
          <p:txBody>
            <a:bodyPr wrap="none" anchor="ctr">
              <a:flatTx/>
            </a:bodyPr>
            <a:lstStyle/>
            <a:p>
              <a:pPr algn="ctr" eaLnBrk="0" hangingPunct="0">
                <a:defRPr/>
              </a:pPr>
              <a:endParaRPr lang="en-US" sz="1400" b="1" dirty="0">
                <a:latin typeface="Verdana" pitchFamily="34" charset="0"/>
                <a:cs typeface="Arial" charset="0"/>
              </a:endParaRPr>
            </a:p>
          </p:txBody>
        </p:sp>
        <p:sp>
          <p:nvSpPr>
            <p:cNvPr id="52" name="Text Box 21"/>
            <p:cNvSpPr txBox="1">
              <a:spLocks noChangeArrowheads="1"/>
            </p:cNvSpPr>
            <p:nvPr/>
          </p:nvSpPr>
          <p:spPr bwMode="auto">
            <a:xfrm>
              <a:off x="3929" y="1314"/>
              <a:ext cx="589" cy="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en-US" sz="1400" b="1" dirty="0">
                  <a:solidFill>
                    <a:schemeClr val="bg1"/>
                  </a:solidFill>
                  <a:latin typeface="Verdana" pitchFamily="34" charset="0"/>
                </a:rPr>
                <a:t>Step 7</a:t>
              </a:r>
            </a:p>
          </p:txBody>
        </p:sp>
      </p:grpSp>
      <p:grpSp>
        <p:nvGrpSpPr>
          <p:cNvPr id="53" name="Group 22"/>
          <p:cNvGrpSpPr>
            <a:grpSpLocks/>
          </p:cNvGrpSpPr>
          <p:nvPr/>
        </p:nvGrpSpPr>
        <p:grpSpPr bwMode="auto">
          <a:xfrm>
            <a:off x="6269038" y="1346540"/>
            <a:ext cx="1014412" cy="731838"/>
            <a:chOff x="4416" y="1152"/>
            <a:chExt cx="727" cy="525"/>
          </a:xfrm>
        </p:grpSpPr>
        <p:sp>
          <p:nvSpPr>
            <p:cNvPr id="54" name="AutoShape 23"/>
            <p:cNvSpPr>
              <a:spLocks noChangeArrowheads="1"/>
            </p:cNvSpPr>
            <p:nvPr/>
          </p:nvSpPr>
          <p:spPr bwMode="gray">
            <a:xfrm>
              <a:off x="4416" y="1152"/>
              <a:ext cx="715" cy="525"/>
            </a:xfrm>
            <a:prstGeom prst="chevron">
              <a:avLst>
                <a:gd name="adj" fmla="val 26973"/>
              </a:avLst>
            </a:prstGeom>
            <a:gradFill rotWithShape="1">
              <a:gsLst>
                <a:gs pos="0">
                  <a:srgbClr val="005B52"/>
                </a:gs>
                <a:gs pos="100000">
                  <a:srgbClr val="8EB6B2"/>
                </a:gs>
              </a:gsLst>
              <a:lin ang="5400000" scaled="1"/>
            </a:gradFill>
            <a:ln w="9525">
              <a:miter lim="800000"/>
              <a:headEnd/>
              <a:tailEnd/>
            </a:ln>
            <a:scene3d>
              <a:camera prst="legacyObliqueBottom"/>
              <a:lightRig rig="legacyFlat3" dir="b"/>
            </a:scene3d>
            <a:sp3d extrusionH="100000" prstMaterial="legacyMatte">
              <a:bevelT w="13500" h="13500" prst="angle"/>
              <a:bevelB w="13500" h="13500" prst="angle"/>
              <a:extrusionClr>
                <a:srgbClr val="005B52"/>
              </a:extrusionClr>
            </a:sp3d>
          </p:spPr>
          <p:txBody>
            <a:bodyPr wrap="none" anchor="ctr">
              <a:flatTx/>
            </a:bodyPr>
            <a:lstStyle/>
            <a:p>
              <a:pPr algn="ctr" eaLnBrk="0" hangingPunct="0"/>
              <a:endParaRPr lang="en-US" sz="1400" b="1" dirty="0">
                <a:latin typeface="Verdana" pitchFamily="34" charset="0"/>
              </a:endParaRPr>
            </a:p>
          </p:txBody>
        </p:sp>
        <p:sp>
          <p:nvSpPr>
            <p:cNvPr id="55" name="Text Box 24"/>
            <p:cNvSpPr txBox="1">
              <a:spLocks noChangeArrowheads="1"/>
            </p:cNvSpPr>
            <p:nvPr/>
          </p:nvSpPr>
          <p:spPr bwMode="auto">
            <a:xfrm>
              <a:off x="4555" y="1314"/>
              <a:ext cx="588" cy="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en-US" sz="1400" b="1" dirty="0">
                  <a:solidFill>
                    <a:schemeClr val="bg1"/>
                  </a:solidFill>
                  <a:latin typeface="Verdana" pitchFamily="34" charset="0"/>
                </a:rPr>
                <a:t>Step 8</a:t>
              </a:r>
            </a:p>
          </p:txBody>
        </p:sp>
      </p:grpSp>
      <p:grpSp>
        <p:nvGrpSpPr>
          <p:cNvPr id="56" name="Group 25"/>
          <p:cNvGrpSpPr>
            <a:grpSpLocks/>
          </p:cNvGrpSpPr>
          <p:nvPr/>
        </p:nvGrpSpPr>
        <p:grpSpPr bwMode="auto">
          <a:xfrm>
            <a:off x="7148513" y="1346540"/>
            <a:ext cx="1011237" cy="731838"/>
            <a:chOff x="5045" y="1152"/>
            <a:chExt cx="719" cy="525"/>
          </a:xfrm>
        </p:grpSpPr>
        <p:sp>
          <p:nvSpPr>
            <p:cNvPr id="57" name="AutoShape 26"/>
            <p:cNvSpPr>
              <a:spLocks noChangeArrowheads="1"/>
            </p:cNvSpPr>
            <p:nvPr/>
          </p:nvSpPr>
          <p:spPr bwMode="gray">
            <a:xfrm>
              <a:off x="5045" y="1152"/>
              <a:ext cx="715" cy="525"/>
            </a:xfrm>
            <a:prstGeom prst="chevron">
              <a:avLst>
                <a:gd name="adj" fmla="val 26973"/>
              </a:avLst>
            </a:prstGeom>
            <a:gradFill rotWithShape="1">
              <a:gsLst>
                <a:gs pos="0">
                  <a:srgbClr val="FF9900"/>
                </a:gs>
                <a:gs pos="100000">
                  <a:srgbClr val="FFB84D"/>
                </a:gs>
              </a:gsLst>
              <a:lin ang="5400000" scaled="1"/>
            </a:gradFill>
            <a:ln w="9525">
              <a:miter lim="800000"/>
              <a:headEnd/>
              <a:tailEnd/>
            </a:ln>
            <a:scene3d>
              <a:camera prst="legacyObliqueBottom"/>
              <a:lightRig rig="legacyFlat3" dir="b"/>
            </a:scene3d>
            <a:sp3d extrusionH="100000" prstMaterial="legacyMatte">
              <a:bevelT w="13500" h="13500" prst="angle"/>
              <a:bevelB w="13500" h="13500" prst="angle"/>
              <a:extrusionClr>
                <a:srgbClr val="FF9900"/>
              </a:extrusionClr>
            </a:sp3d>
          </p:spPr>
          <p:txBody>
            <a:bodyPr wrap="none" anchor="ctr">
              <a:flatTx/>
            </a:bodyPr>
            <a:lstStyle/>
            <a:p>
              <a:pPr algn="ctr" eaLnBrk="0" hangingPunct="0"/>
              <a:endParaRPr lang="en-US" sz="1400" b="1" dirty="0">
                <a:latin typeface="Verdana" pitchFamily="34" charset="0"/>
              </a:endParaRPr>
            </a:p>
          </p:txBody>
        </p:sp>
        <p:sp>
          <p:nvSpPr>
            <p:cNvPr id="58" name="Text Box 27"/>
            <p:cNvSpPr txBox="1">
              <a:spLocks noChangeArrowheads="1"/>
            </p:cNvSpPr>
            <p:nvPr/>
          </p:nvSpPr>
          <p:spPr bwMode="auto">
            <a:xfrm>
              <a:off x="5180" y="1314"/>
              <a:ext cx="584" cy="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en-US" sz="1400" b="1" dirty="0">
                  <a:solidFill>
                    <a:schemeClr val="bg1"/>
                  </a:solidFill>
                  <a:latin typeface="Verdana" pitchFamily="34" charset="0"/>
                </a:rPr>
                <a:t>Step 9</a:t>
              </a:r>
            </a:p>
          </p:txBody>
        </p:sp>
      </p:grpSp>
      <p:grpSp>
        <p:nvGrpSpPr>
          <p:cNvPr id="59" name="Group 28"/>
          <p:cNvGrpSpPr>
            <a:grpSpLocks/>
          </p:cNvGrpSpPr>
          <p:nvPr/>
        </p:nvGrpSpPr>
        <p:grpSpPr bwMode="auto">
          <a:xfrm>
            <a:off x="8024813" y="1356065"/>
            <a:ext cx="1052512" cy="731838"/>
            <a:chOff x="4931" y="1962"/>
            <a:chExt cx="663" cy="461"/>
          </a:xfrm>
        </p:grpSpPr>
        <p:sp>
          <p:nvSpPr>
            <p:cNvPr id="60" name="AutoShape 29"/>
            <p:cNvSpPr>
              <a:spLocks noChangeArrowheads="1"/>
            </p:cNvSpPr>
            <p:nvPr/>
          </p:nvSpPr>
          <p:spPr bwMode="gray">
            <a:xfrm>
              <a:off x="4931" y="1962"/>
              <a:ext cx="633" cy="461"/>
            </a:xfrm>
            <a:prstGeom prst="chevron">
              <a:avLst>
                <a:gd name="adj" fmla="val 27195"/>
              </a:avLst>
            </a:prstGeom>
            <a:gradFill rotWithShape="1">
              <a:gsLst>
                <a:gs pos="0">
                  <a:srgbClr val="3399FF"/>
                </a:gs>
                <a:gs pos="100000">
                  <a:srgbClr val="71B8FF"/>
                </a:gs>
              </a:gsLst>
              <a:lin ang="5400000" scaled="1"/>
            </a:gradFill>
            <a:ln w="9525">
              <a:miter lim="800000"/>
              <a:headEnd/>
              <a:tailEnd/>
            </a:ln>
            <a:scene3d>
              <a:camera prst="legacyObliqueBottom"/>
              <a:lightRig rig="legacyFlat3" dir="b"/>
            </a:scene3d>
            <a:sp3d extrusionH="100000" prstMaterial="legacyMatte">
              <a:bevelT w="13500" h="13500" prst="angle"/>
              <a:bevelB w="13500" h="13500" prst="angle"/>
              <a:extrusionClr>
                <a:srgbClr val="3399FF"/>
              </a:extrusionClr>
            </a:sp3d>
          </p:spPr>
          <p:txBody>
            <a:bodyPr wrap="none" anchor="ctr">
              <a:flatTx/>
            </a:bodyPr>
            <a:lstStyle/>
            <a:p>
              <a:pPr algn="ctr" eaLnBrk="0" hangingPunct="0"/>
              <a:endParaRPr lang="en-US" sz="1400" b="1" dirty="0">
                <a:latin typeface="Verdana" pitchFamily="34" charset="0"/>
              </a:endParaRPr>
            </a:p>
          </p:txBody>
        </p:sp>
        <p:sp>
          <p:nvSpPr>
            <p:cNvPr id="61" name="Text Box 30"/>
            <p:cNvSpPr txBox="1">
              <a:spLocks noChangeArrowheads="1"/>
            </p:cNvSpPr>
            <p:nvPr/>
          </p:nvSpPr>
          <p:spPr bwMode="auto">
            <a:xfrm>
              <a:off x="4997" y="2113"/>
              <a:ext cx="597"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en-US" sz="1400" b="1" dirty="0">
                  <a:solidFill>
                    <a:schemeClr val="bg1"/>
                  </a:solidFill>
                  <a:latin typeface="Verdana" pitchFamily="34" charset="0"/>
                </a:rPr>
                <a:t>Step 10</a:t>
              </a:r>
            </a:p>
          </p:txBody>
        </p:sp>
      </p:grpSp>
      <p:grpSp>
        <p:nvGrpSpPr>
          <p:cNvPr id="62" name="Group 31"/>
          <p:cNvGrpSpPr>
            <a:grpSpLocks/>
          </p:cNvGrpSpPr>
          <p:nvPr/>
        </p:nvGrpSpPr>
        <p:grpSpPr bwMode="auto">
          <a:xfrm>
            <a:off x="1057275" y="1340190"/>
            <a:ext cx="996950" cy="731838"/>
            <a:chOff x="0" y="1851"/>
            <a:chExt cx="628" cy="461"/>
          </a:xfrm>
        </p:grpSpPr>
        <p:sp>
          <p:nvSpPr>
            <p:cNvPr id="63" name="AutoShape 32"/>
            <p:cNvSpPr>
              <a:spLocks noChangeArrowheads="1"/>
            </p:cNvSpPr>
            <p:nvPr/>
          </p:nvSpPr>
          <p:spPr bwMode="gray">
            <a:xfrm>
              <a:off x="0" y="1851"/>
              <a:ext cx="628" cy="461"/>
            </a:xfrm>
            <a:prstGeom prst="chevron">
              <a:avLst>
                <a:gd name="adj" fmla="val 26980"/>
              </a:avLst>
            </a:prstGeom>
            <a:gradFill rotWithShape="1">
              <a:gsLst>
                <a:gs pos="0">
                  <a:srgbClr val="009999"/>
                </a:gs>
                <a:gs pos="100000">
                  <a:srgbClr val="45B5B5"/>
                </a:gs>
              </a:gsLst>
              <a:lin ang="5400000" scaled="1"/>
            </a:gradFill>
            <a:ln w="9525">
              <a:miter lim="800000"/>
              <a:headEnd/>
              <a:tailEnd/>
            </a:ln>
            <a:scene3d>
              <a:camera prst="legacyObliqueBottom"/>
              <a:lightRig rig="legacyFlat3" dir="b"/>
            </a:scene3d>
            <a:sp3d extrusionH="100000" prstMaterial="legacyMatte">
              <a:bevelT w="13500" h="13500" prst="angle"/>
              <a:bevelB w="13500" h="13500" prst="angle"/>
              <a:extrusionClr>
                <a:srgbClr val="009999"/>
              </a:extrusionClr>
            </a:sp3d>
          </p:spPr>
          <p:txBody>
            <a:bodyPr wrap="none" anchor="ctr">
              <a:flatTx/>
            </a:bodyPr>
            <a:lstStyle/>
            <a:p>
              <a:pPr algn="ctr" eaLnBrk="0" hangingPunct="0"/>
              <a:endParaRPr lang="en-US" sz="1400" b="1" dirty="0">
                <a:latin typeface="Verdana" pitchFamily="34" charset="0"/>
              </a:endParaRPr>
            </a:p>
          </p:txBody>
        </p:sp>
        <p:sp>
          <p:nvSpPr>
            <p:cNvPr id="64" name="Text Box 33"/>
            <p:cNvSpPr txBox="1">
              <a:spLocks noChangeArrowheads="1"/>
            </p:cNvSpPr>
            <p:nvPr/>
          </p:nvSpPr>
          <p:spPr bwMode="auto">
            <a:xfrm>
              <a:off x="90" y="1993"/>
              <a:ext cx="517"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en-US" sz="1400" b="1" dirty="0">
                  <a:solidFill>
                    <a:schemeClr val="bg1"/>
                  </a:solidFill>
                  <a:latin typeface="Verdana" pitchFamily="34" charset="0"/>
                </a:rPr>
                <a:t>Step 2</a:t>
              </a:r>
            </a:p>
          </p:txBody>
        </p:sp>
      </p:grpSp>
      <p:sp>
        <p:nvSpPr>
          <p:cNvPr id="65" name="Rectangle 2"/>
          <p:cNvSpPr>
            <a:spLocks noGrp="1" noChangeArrowheads="1"/>
          </p:cNvSpPr>
          <p:nvPr>
            <p:ph idx="1"/>
          </p:nvPr>
        </p:nvSpPr>
        <p:spPr>
          <a:xfrm>
            <a:off x="415925" y="2331046"/>
            <a:ext cx="8299450" cy="4054475"/>
          </a:xfrm>
          <a:prstGeom prst="rect">
            <a:avLst/>
          </a:prstGeom>
          <a:noFill/>
        </p:spPr>
        <p:txBody>
          <a:bodyPr lIns="90488" tIns="44450" rIns="90488" bIns="44450">
            <a:normAutofit fontScale="92500" lnSpcReduction="10000"/>
          </a:bodyPr>
          <a:lstStyle/>
          <a:p>
            <a:pPr marL="457200" marR="0" lvl="0" indent="-457200" defTabSz="914400" eaLnBrk="1" fontAlgn="auto" latinLnBrk="0" hangingPunct="1">
              <a:lnSpc>
                <a:spcPct val="100000"/>
              </a:lnSpc>
              <a:spcBef>
                <a:spcPts val="0"/>
              </a:spcBef>
              <a:spcAft>
                <a:spcPts val="0"/>
              </a:spcAft>
              <a:buClr>
                <a:schemeClr val="tx1"/>
              </a:buClr>
              <a:buSzTx/>
              <a:buFont typeface="Monotype Sorts"/>
              <a:buAutoNum type="arabicPeriod"/>
              <a:tabLst/>
              <a:defRPr/>
            </a:pPr>
            <a:r>
              <a:rPr kumimoji="0" lang="en-US" sz="1400" b="1" i="0" u="none" strike="noStrike" kern="0" cap="none" spc="0" normalizeH="0" baseline="0" noProof="0" dirty="0" smtClean="0">
                <a:ln>
                  <a:noFill/>
                </a:ln>
                <a:solidFill>
                  <a:sysClr val="windowText" lastClr="000000"/>
                </a:solidFill>
                <a:effectLst/>
                <a:uLnTx/>
                <a:uFillTx/>
                <a:latin typeface="Verdana" pitchFamily="34" charset="0"/>
                <a:ea typeface="Verdana" pitchFamily="34" charset="0"/>
                <a:cs typeface="Verdana" pitchFamily="34" charset="0"/>
              </a:rPr>
              <a:t>Select </a:t>
            </a:r>
            <a:r>
              <a:rPr kumimoji="0" lang="en-US" sz="1400" b="1" i="0" u="none" strike="noStrike" kern="0" cap="none" spc="0" normalizeH="0" baseline="0" noProof="0" dirty="0" smtClean="0">
                <a:ln>
                  <a:noFill/>
                </a:ln>
                <a:solidFill>
                  <a:srgbClr val="000000"/>
                </a:solidFill>
                <a:effectLst/>
                <a:uLnTx/>
                <a:uFillTx/>
                <a:latin typeface="Verdana" pitchFamily="34" charset="0"/>
                <a:ea typeface="Verdana" pitchFamily="34" charset="0"/>
                <a:cs typeface="Verdana" pitchFamily="34" charset="0"/>
              </a:rPr>
              <a:t>10 </a:t>
            </a:r>
            <a:r>
              <a:rPr kumimoji="0" lang="en-US" sz="1400" b="1" i="0" u="none" strike="noStrike" kern="0" cap="none" spc="0" normalizeH="0" baseline="0" noProof="0" dirty="0" smtClean="0">
                <a:ln>
                  <a:noFill/>
                </a:ln>
                <a:solidFill>
                  <a:sysClr val="windowText" lastClr="000000"/>
                </a:solidFill>
                <a:effectLst/>
                <a:uLnTx/>
                <a:uFillTx/>
                <a:latin typeface="Verdana" pitchFamily="34" charset="0"/>
                <a:ea typeface="Verdana" pitchFamily="34" charset="0"/>
                <a:cs typeface="Verdana" pitchFamily="34" charset="0"/>
              </a:rPr>
              <a:t>items that represent the full range of long-term process variation.</a:t>
            </a:r>
          </a:p>
          <a:p>
            <a:pPr marL="457200" marR="0" lvl="0" indent="-457200" defTabSz="914400" eaLnBrk="1" fontAlgn="auto" latinLnBrk="0" hangingPunct="1">
              <a:lnSpc>
                <a:spcPct val="100000"/>
              </a:lnSpc>
              <a:spcBef>
                <a:spcPts val="0"/>
              </a:spcBef>
              <a:spcAft>
                <a:spcPts val="0"/>
              </a:spcAft>
              <a:buClr>
                <a:srgbClr val="A50021"/>
              </a:buClr>
              <a:buSzTx/>
              <a:buFont typeface="Monotype Sorts"/>
              <a:buAutoNum type="arabicPeriod"/>
              <a:tabLst/>
              <a:defRPr/>
            </a:pPr>
            <a:endParaRPr kumimoji="0" lang="en-US" altLang="zh-CN" sz="1400" b="1" i="0" u="none" strike="noStrike" kern="0" cap="none" spc="0" normalizeH="0" baseline="0" noProof="0" dirty="0" smtClean="0">
              <a:ln>
                <a:noFill/>
              </a:ln>
              <a:solidFill>
                <a:sysClr val="windowText" lastClr="000000"/>
              </a:solidFill>
              <a:effectLst/>
              <a:uLnTx/>
              <a:uFillTx/>
              <a:latin typeface="Verdana" pitchFamily="34" charset="0"/>
              <a:ea typeface="Verdana" pitchFamily="34" charset="0"/>
              <a:cs typeface="Verdana" pitchFamily="34" charset="0"/>
            </a:endParaRPr>
          </a:p>
          <a:p>
            <a:pPr marL="457200" marR="0" lvl="0" indent="-457200" defTabSz="914400" eaLnBrk="1" fontAlgn="auto" latinLnBrk="0" hangingPunct="1">
              <a:lnSpc>
                <a:spcPct val="100000"/>
              </a:lnSpc>
              <a:spcBef>
                <a:spcPts val="0"/>
              </a:spcBef>
              <a:spcAft>
                <a:spcPts val="0"/>
              </a:spcAft>
              <a:buClr>
                <a:schemeClr val="tx1"/>
              </a:buClr>
              <a:buSzTx/>
              <a:buFont typeface="Monotype Sorts"/>
              <a:buAutoNum type="arabicPeriod"/>
              <a:tabLst/>
              <a:defRPr/>
            </a:pPr>
            <a:r>
              <a:rPr kumimoji="0" lang="en-US" sz="1400" b="1" i="0" u="none" strike="noStrike" kern="0" cap="none" spc="0" normalizeH="0" baseline="0" noProof="0" dirty="0" smtClean="0">
                <a:ln>
                  <a:noFill/>
                </a:ln>
                <a:solidFill>
                  <a:sysClr val="windowText" lastClr="000000"/>
                </a:solidFill>
                <a:effectLst/>
                <a:uLnTx/>
                <a:uFillTx/>
                <a:latin typeface="Verdana" pitchFamily="34" charset="0"/>
                <a:ea typeface="Verdana" pitchFamily="34" charset="0"/>
                <a:cs typeface="Verdana" pitchFamily="34" charset="0"/>
              </a:rPr>
              <a:t>Identify the appraisers.</a:t>
            </a:r>
          </a:p>
          <a:p>
            <a:pPr marL="457200" marR="0" lvl="0" indent="-457200" defTabSz="914400" eaLnBrk="1" fontAlgn="auto" latinLnBrk="0" hangingPunct="1">
              <a:lnSpc>
                <a:spcPct val="100000"/>
              </a:lnSpc>
              <a:spcBef>
                <a:spcPts val="0"/>
              </a:spcBef>
              <a:spcAft>
                <a:spcPts val="0"/>
              </a:spcAft>
              <a:buClr>
                <a:srgbClr val="A50021"/>
              </a:buClr>
              <a:buSzTx/>
              <a:buFont typeface="Monotype Sorts"/>
              <a:buAutoNum type="arabicPeriod"/>
              <a:tabLst/>
              <a:defRPr/>
            </a:pPr>
            <a:endParaRPr kumimoji="0" lang="en-US" altLang="zh-CN" sz="1400" b="1" i="0" u="none" strike="noStrike" kern="0" cap="none" spc="0" normalizeH="0" baseline="0" noProof="0" dirty="0" smtClean="0">
              <a:ln>
                <a:noFill/>
              </a:ln>
              <a:solidFill>
                <a:sysClr val="windowText" lastClr="000000"/>
              </a:solidFill>
              <a:effectLst/>
              <a:uLnTx/>
              <a:uFillTx/>
              <a:latin typeface="Verdana" pitchFamily="34" charset="0"/>
              <a:ea typeface="Verdana" pitchFamily="34" charset="0"/>
              <a:cs typeface="Verdana" pitchFamily="34" charset="0"/>
            </a:endParaRPr>
          </a:p>
          <a:p>
            <a:pPr marL="457200" marR="0" lvl="0" indent="-457200" defTabSz="914400" eaLnBrk="1" fontAlgn="auto" latinLnBrk="0" hangingPunct="1">
              <a:lnSpc>
                <a:spcPct val="100000"/>
              </a:lnSpc>
              <a:spcBef>
                <a:spcPts val="0"/>
              </a:spcBef>
              <a:spcAft>
                <a:spcPts val="0"/>
              </a:spcAft>
              <a:buClr>
                <a:schemeClr val="tx1"/>
              </a:buClr>
              <a:buSzTx/>
              <a:buFont typeface="+mj-lt"/>
              <a:buAutoNum type="arabicPeriod"/>
              <a:tabLst/>
              <a:defRPr/>
            </a:pPr>
            <a:r>
              <a:rPr kumimoji="0" lang="en-US" sz="1400" b="1" i="0" u="none" strike="noStrike" kern="0" cap="none" spc="0" normalizeH="0" baseline="0" noProof="0" dirty="0" smtClean="0">
                <a:ln>
                  <a:noFill/>
                </a:ln>
                <a:solidFill>
                  <a:sysClr val="windowText" lastClr="000000"/>
                </a:solidFill>
                <a:effectLst/>
                <a:uLnTx/>
                <a:uFillTx/>
                <a:latin typeface="Verdana" pitchFamily="34" charset="0"/>
                <a:ea typeface="Verdana" pitchFamily="34" charset="0"/>
                <a:cs typeface="Verdana" pitchFamily="34" charset="0"/>
              </a:rPr>
              <a:t>If appropriate, calibrate the gage or verify that the last calibration date is valid</a:t>
            </a:r>
          </a:p>
          <a:p>
            <a:pPr marL="0" marR="0" lvl="0" indent="0" defTabSz="914400" eaLnBrk="1" fontAlgn="auto" latinLnBrk="0" hangingPunct="1">
              <a:lnSpc>
                <a:spcPct val="100000"/>
              </a:lnSpc>
              <a:spcBef>
                <a:spcPts val="0"/>
              </a:spcBef>
              <a:spcAft>
                <a:spcPts val="0"/>
              </a:spcAft>
              <a:buClr>
                <a:srgbClr val="A50021"/>
              </a:buClr>
              <a:buSzTx/>
              <a:buNone/>
              <a:tabLst/>
              <a:defRPr/>
            </a:pPr>
            <a:endParaRPr kumimoji="0" lang="en-US" sz="1400" b="1" i="0" u="none" strike="noStrike" kern="0" cap="none" spc="0" normalizeH="0" baseline="0" noProof="0" dirty="0" smtClean="0">
              <a:ln>
                <a:noFill/>
              </a:ln>
              <a:solidFill>
                <a:sysClr val="windowText" lastClr="000000"/>
              </a:solidFill>
              <a:effectLst/>
              <a:uLnTx/>
              <a:uFillTx/>
              <a:latin typeface="Verdana" pitchFamily="34" charset="0"/>
              <a:ea typeface="Verdana" pitchFamily="34" charset="0"/>
              <a:cs typeface="Verdana" pitchFamily="34" charset="0"/>
            </a:endParaRPr>
          </a:p>
          <a:p>
            <a:pPr marL="0" marR="0" lvl="0" indent="0" defTabSz="914400" eaLnBrk="1" fontAlgn="auto" latinLnBrk="0" hangingPunct="1">
              <a:lnSpc>
                <a:spcPct val="100000"/>
              </a:lnSpc>
              <a:spcBef>
                <a:spcPts val="0"/>
              </a:spcBef>
              <a:spcAft>
                <a:spcPts val="0"/>
              </a:spcAft>
              <a:buClr>
                <a:srgbClr val="A50021"/>
              </a:buClr>
              <a:buSzTx/>
              <a:buNone/>
              <a:tabLst/>
              <a:defRPr/>
            </a:pPr>
            <a:r>
              <a:rPr lang="en-US" sz="1400" b="1" kern="0" noProof="0" dirty="0" smtClean="0">
                <a:solidFill>
                  <a:schemeClr val="tx1"/>
                </a:solidFill>
                <a:latin typeface="Verdana" pitchFamily="34" charset="0"/>
                <a:ea typeface="Verdana" pitchFamily="34" charset="0"/>
                <a:cs typeface="Verdana" pitchFamily="34" charset="0"/>
              </a:rPr>
              <a:t>4.</a:t>
            </a:r>
            <a:r>
              <a:rPr kumimoji="0" lang="en-US" sz="1400" b="1" i="0" u="none" strike="noStrike" kern="0" cap="none" spc="0" normalizeH="0" baseline="0" noProof="0" dirty="0" smtClean="0">
                <a:ln>
                  <a:noFill/>
                </a:ln>
                <a:solidFill>
                  <a:schemeClr val="tx1"/>
                </a:solidFill>
                <a:effectLst/>
                <a:uLnTx/>
                <a:uFillTx/>
                <a:latin typeface="Verdana" pitchFamily="34" charset="0"/>
                <a:ea typeface="Verdana" pitchFamily="34" charset="0"/>
                <a:cs typeface="Verdana" pitchFamily="34" charset="0"/>
              </a:rPr>
              <a:t>     </a:t>
            </a:r>
            <a:r>
              <a:rPr lang="en-US" sz="1400" b="1" kern="0" dirty="0" smtClean="0">
                <a:solidFill>
                  <a:sysClr val="windowText" lastClr="000000"/>
                </a:solidFill>
                <a:latin typeface="Verdana" pitchFamily="34" charset="0"/>
                <a:ea typeface="Verdana" pitchFamily="34" charset="0"/>
                <a:cs typeface="Verdana" pitchFamily="34" charset="0"/>
              </a:rPr>
              <a:t>Have your Gage R &amp; R form available to record data.</a:t>
            </a:r>
            <a:r>
              <a:rPr kumimoji="0" lang="en-US" sz="1400" b="1" i="0" u="none" strike="noStrike" kern="0" cap="none" spc="0" normalizeH="0" baseline="0" noProof="0" dirty="0" smtClean="0">
                <a:ln>
                  <a:noFill/>
                </a:ln>
                <a:solidFill>
                  <a:sysClr val="windowText" lastClr="000000"/>
                </a:solidFill>
                <a:effectLst/>
                <a:uLnTx/>
                <a:uFillTx/>
                <a:latin typeface="Verdana" pitchFamily="34" charset="0"/>
                <a:ea typeface="Verdana" pitchFamily="34" charset="0"/>
                <a:cs typeface="Verdana" pitchFamily="34" charset="0"/>
              </a:rPr>
              <a:t> </a:t>
            </a:r>
          </a:p>
          <a:p>
            <a:pPr marL="457200" marR="0" lvl="0" indent="-457200" defTabSz="914400" eaLnBrk="1" fontAlgn="auto" latinLnBrk="0" hangingPunct="1">
              <a:lnSpc>
                <a:spcPct val="100000"/>
              </a:lnSpc>
              <a:spcBef>
                <a:spcPts val="0"/>
              </a:spcBef>
              <a:spcAft>
                <a:spcPts val="0"/>
              </a:spcAft>
              <a:buClr>
                <a:srgbClr val="A50021"/>
              </a:buClr>
              <a:buSzTx/>
              <a:buFont typeface="Monotype Sorts"/>
              <a:buAutoNum type="arabicPeriod"/>
              <a:tabLst/>
              <a:defRPr/>
            </a:pPr>
            <a:endParaRPr kumimoji="0" lang="en-US" sz="1400" b="1" i="0" u="none" strike="noStrike" kern="0" cap="none" spc="0" normalizeH="0" baseline="0" noProof="0" dirty="0" smtClean="0">
              <a:ln>
                <a:noFill/>
              </a:ln>
              <a:solidFill>
                <a:sysClr val="windowText" lastClr="000000"/>
              </a:solidFill>
              <a:effectLst/>
              <a:uLnTx/>
              <a:uFillTx/>
              <a:latin typeface="Verdana" pitchFamily="34" charset="0"/>
              <a:ea typeface="Verdana" pitchFamily="34" charset="0"/>
              <a:cs typeface="Verdana" pitchFamily="34" charset="0"/>
            </a:endParaRPr>
          </a:p>
          <a:p>
            <a:pPr marL="457200" lvl="0" indent="-457200" eaLnBrk="1" hangingPunct="1">
              <a:spcBef>
                <a:spcPct val="30000"/>
              </a:spcBef>
              <a:spcAft>
                <a:spcPct val="30000"/>
              </a:spcAft>
              <a:buClr>
                <a:schemeClr val="tx1"/>
              </a:buClr>
              <a:buSzTx/>
              <a:buFont typeface="+mj-lt"/>
              <a:buAutoNum type="arabicPeriod" startAt="5"/>
            </a:pPr>
            <a:r>
              <a:rPr lang="en-US" sz="1400" b="1" kern="0" dirty="0" smtClean="0">
                <a:solidFill>
                  <a:srgbClr val="232323"/>
                </a:solidFill>
                <a:latin typeface="Verdana"/>
                <a:ea typeface="+mn-ea"/>
                <a:cs typeface="Arial"/>
              </a:rPr>
              <a:t>Have </a:t>
            </a:r>
            <a:r>
              <a:rPr lang="en-US" sz="1400" b="1" u="sng" kern="0" dirty="0">
                <a:solidFill>
                  <a:srgbClr val="232323"/>
                </a:solidFill>
                <a:latin typeface="Verdana"/>
                <a:ea typeface="+mn-ea"/>
                <a:cs typeface="Arial"/>
              </a:rPr>
              <a:t>each</a:t>
            </a:r>
            <a:r>
              <a:rPr lang="en-US" sz="1400" b="1" kern="0" dirty="0">
                <a:solidFill>
                  <a:srgbClr val="232323"/>
                </a:solidFill>
                <a:latin typeface="Verdana"/>
                <a:ea typeface="+mn-ea"/>
                <a:cs typeface="Arial"/>
              </a:rPr>
              <a:t> appraiser assess </a:t>
            </a:r>
            <a:r>
              <a:rPr lang="en-US" sz="1400" b="1" u="sng" kern="0" dirty="0">
                <a:solidFill>
                  <a:srgbClr val="232323"/>
                </a:solidFill>
                <a:latin typeface="Verdana"/>
                <a:ea typeface="+mn-ea"/>
                <a:cs typeface="Arial"/>
              </a:rPr>
              <a:t>each</a:t>
            </a:r>
            <a:r>
              <a:rPr lang="en-US" sz="1400" b="1" kern="0" dirty="0">
                <a:solidFill>
                  <a:srgbClr val="232323"/>
                </a:solidFill>
                <a:latin typeface="Verdana"/>
                <a:ea typeface="+mn-ea"/>
                <a:cs typeface="Arial"/>
              </a:rPr>
              <a:t> part 3 times (trials – first in order, second in reverse order, third random).</a:t>
            </a:r>
          </a:p>
          <a:p>
            <a:pPr marL="0" marR="0" lvl="0" indent="0" defTabSz="914400" eaLnBrk="1" fontAlgn="auto" latinLnBrk="0" hangingPunct="1">
              <a:lnSpc>
                <a:spcPct val="100000"/>
              </a:lnSpc>
              <a:spcBef>
                <a:spcPts val="0"/>
              </a:spcBef>
              <a:spcAft>
                <a:spcPts val="0"/>
              </a:spcAft>
              <a:buClr>
                <a:srgbClr val="A50021"/>
              </a:buClr>
              <a:buSzTx/>
              <a:buNone/>
              <a:tabLst/>
              <a:defRPr/>
            </a:pPr>
            <a:endParaRPr kumimoji="0" lang="en-US" sz="1400" b="1" i="0" u="none" strike="noStrike" kern="0" cap="none" spc="0" normalizeH="0" baseline="0" noProof="0" dirty="0" smtClean="0">
              <a:ln>
                <a:noFill/>
              </a:ln>
              <a:solidFill>
                <a:sysClr val="windowText" lastClr="000000"/>
              </a:solidFill>
              <a:effectLst/>
              <a:uLnTx/>
              <a:uFillTx/>
              <a:latin typeface="Verdana" pitchFamily="34" charset="0"/>
              <a:ea typeface="Verdana" pitchFamily="34" charset="0"/>
              <a:cs typeface="Verdana" pitchFamily="34" charset="0"/>
            </a:endParaRPr>
          </a:p>
          <a:p>
            <a:pPr marL="342900" marR="0" lvl="0" indent="-342900" defTabSz="914400" eaLnBrk="1" fontAlgn="auto" latinLnBrk="0" hangingPunct="1">
              <a:lnSpc>
                <a:spcPct val="100000"/>
              </a:lnSpc>
              <a:spcBef>
                <a:spcPts val="0"/>
              </a:spcBef>
              <a:spcAft>
                <a:spcPts val="0"/>
              </a:spcAft>
              <a:buClr>
                <a:schemeClr val="tx1"/>
              </a:buClr>
              <a:buSzTx/>
              <a:buAutoNum type="arabicPeriod" startAt="6"/>
              <a:tabLst/>
              <a:defRPr/>
            </a:pPr>
            <a:r>
              <a:rPr kumimoji="0" lang="en-US" sz="1400" b="1" i="0" u="none" strike="noStrike" kern="0" cap="none" spc="0" normalizeH="0" baseline="0" noProof="0" dirty="0" smtClean="0">
                <a:ln>
                  <a:noFill/>
                </a:ln>
                <a:solidFill>
                  <a:sysClr val="windowText" lastClr="000000"/>
                </a:solidFill>
                <a:effectLst/>
                <a:uLnTx/>
                <a:uFillTx/>
                <a:latin typeface="Verdana" pitchFamily="34" charset="0"/>
                <a:ea typeface="Verdana" pitchFamily="34" charset="0"/>
                <a:cs typeface="Verdana" pitchFamily="34" charset="0"/>
              </a:rPr>
              <a:t>  Input data into the Gage R&amp;R worksheet.</a:t>
            </a:r>
          </a:p>
          <a:p>
            <a:pPr marL="342900" marR="0" lvl="0" indent="-342900" defTabSz="914400" eaLnBrk="1" fontAlgn="auto" latinLnBrk="0" hangingPunct="1">
              <a:lnSpc>
                <a:spcPct val="100000"/>
              </a:lnSpc>
              <a:spcBef>
                <a:spcPts val="0"/>
              </a:spcBef>
              <a:spcAft>
                <a:spcPts val="0"/>
              </a:spcAft>
              <a:buClr>
                <a:srgbClr val="A50021"/>
              </a:buClr>
              <a:buSzTx/>
              <a:buAutoNum type="arabicPeriod" startAt="6"/>
              <a:tabLst/>
              <a:defRPr/>
            </a:pPr>
            <a:endParaRPr lang="en-US" sz="1400" b="1" kern="0" dirty="0">
              <a:solidFill>
                <a:sysClr val="windowText" lastClr="000000"/>
              </a:solidFill>
              <a:latin typeface="Verdana" pitchFamily="34" charset="0"/>
              <a:ea typeface="Verdana" pitchFamily="34" charset="0"/>
              <a:cs typeface="Verdana" pitchFamily="34" charset="0"/>
            </a:endParaRPr>
          </a:p>
          <a:p>
            <a:pPr marL="342900" marR="0" lvl="0" indent="-342900" defTabSz="914400" eaLnBrk="1" fontAlgn="auto" latinLnBrk="0" hangingPunct="1">
              <a:lnSpc>
                <a:spcPct val="100000"/>
              </a:lnSpc>
              <a:spcBef>
                <a:spcPts val="0"/>
              </a:spcBef>
              <a:spcAft>
                <a:spcPts val="0"/>
              </a:spcAft>
              <a:buClr>
                <a:schemeClr val="tx1"/>
              </a:buClr>
              <a:buSzTx/>
              <a:buAutoNum type="arabicPeriod" startAt="6"/>
              <a:tabLst/>
              <a:defRPr/>
            </a:pPr>
            <a:r>
              <a:rPr lang="en-US" sz="1400" b="1" kern="0" dirty="0">
                <a:solidFill>
                  <a:schemeClr val="accent4"/>
                </a:solidFill>
                <a:latin typeface="Verdana" pitchFamily="34" charset="0"/>
                <a:ea typeface="Verdana" pitchFamily="34" charset="0"/>
                <a:cs typeface="Verdana" pitchFamily="34" charset="0"/>
              </a:rPr>
              <a:t> </a:t>
            </a:r>
            <a:r>
              <a:rPr lang="en-US" sz="1400" b="1" kern="0" dirty="0" smtClean="0">
                <a:solidFill>
                  <a:schemeClr val="accent4"/>
                </a:solidFill>
                <a:latin typeface="Verdana" pitchFamily="34" charset="0"/>
                <a:ea typeface="Verdana" pitchFamily="34" charset="0"/>
                <a:cs typeface="Verdana" pitchFamily="34" charset="0"/>
              </a:rPr>
              <a:t> </a:t>
            </a:r>
            <a:r>
              <a:rPr kumimoji="0" lang="en-US" sz="1400" b="1" i="0" u="none" strike="noStrike" kern="0" cap="none" spc="0" normalizeH="0" baseline="0" noProof="0" dirty="0" smtClean="0">
                <a:ln>
                  <a:noFill/>
                </a:ln>
                <a:solidFill>
                  <a:sysClr val="windowText" lastClr="000000"/>
                </a:solidFill>
                <a:effectLst/>
                <a:uLnTx/>
                <a:uFillTx/>
                <a:latin typeface="Verdana" pitchFamily="34" charset="0"/>
                <a:ea typeface="Verdana" pitchFamily="34" charset="0"/>
                <a:cs typeface="Verdana" pitchFamily="34" charset="0"/>
              </a:rPr>
              <a:t>Enter the number of operators, trials, samples and specification limits</a:t>
            </a:r>
          </a:p>
          <a:p>
            <a:pPr marL="0" marR="0" lvl="0" indent="0" defTabSz="914400" eaLnBrk="1" fontAlgn="auto" latinLnBrk="0" hangingPunct="1">
              <a:lnSpc>
                <a:spcPct val="100000"/>
              </a:lnSpc>
              <a:spcBef>
                <a:spcPts val="0"/>
              </a:spcBef>
              <a:spcAft>
                <a:spcPts val="0"/>
              </a:spcAft>
              <a:buClr>
                <a:srgbClr val="A50021"/>
              </a:buClr>
              <a:buSzTx/>
              <a:buNone/>
              <a:tabLst/>
              <a:defRPr/>
            </a:pPr>
            <a:endParaRPr lang="en-US" sz="1400" kern="0" dirty="0">
              <a:solidFill>
                <a:schemeClr val="tx1"/>
              </a:solidFill>
              <a:latin typeface="Verdana" pitchFamily="34" charset="0"/>
              <a:ea typeface="Verdana" pitchFamily="34" charset="0"/>
              <a:cs typeface="Verdana" pitchFamily="34" charset="0"/>
            </a:endParaRPr>
          </a:p>
          <a:p>
            <a:pPr marL="0" marR="0" lvl="0" indent="0" defTabSz="914400" eaLnBrk="1" fontAlgn="auto" latinLnBrk="0" hangingPunct="1">
              <a:lnSpc>
                <a:spcPct val="100000"/>
              </a:lnSpc>
              <a:spcBef>
                <a:spcPts val="0"/>
              </a:spcBef>
              <a:spcAft>
                <a:spcPts val="0"/>
              </a:spcAft>
              <a:buClr>
                <a:srgbClr val="A50021"/>
              </a:buClr>
              <a:buSzTx/>
              <a:buNone/>
              <a:tabLst/>
              <a:defRPr/>
            </a:pPr>
            <a:r>
              <a:rPr kumimoji="0" lang="en-US" sz="1400" b="1" i="0" u="none" strike="noStrike" kern="0" cap="none" spc="0" normalizeH="0" baseline="0" noProof="0" dirty="0" smtClean="0">
                <a:ln>
                  <a:noFill/>
                </a:ln>
                <a:solidFill>
                  <a:schemeClr val="tx1"/>
                </a:solidFill>
                <a:effectLst/>
                <a:uLnTx/>
                <a:uFillTx/>
                <a:latin typeface="Verdana" pitchFamily="34" charset="0"/>
                <a:ea typeface="Verdana" pitchFamily="34" charset="0"/>
                <a:cs typeface="Verdana" pitchFamily="34" charset="0"/>
              </a:rPr>
              <a:t>8.</a:t>
            </a:r>
            <a:r>
              <a:rPr kumimoji="0" lang="en-US" sz="1400" b="1" i="0" u="none" strike="noStrike" kern="0" cap="none" spc="0" normalizeH="0" noProof="0" dirty="0" smtClean="0">
                <a:ln>
                  <a:noFill/>
                </a:ln>
                <a:solidFill>
                  <a:schemeClr val="tx1"/>
                </a:solidFill>
                <a:effectLst/>
                <a:uLnTx/>
                <a:uFillTx/>
                <a:latin typeface="Verdana" pitchFamily="34" charset="0"/>
                <a:ea typeface="Verdana" pitchFamily="34" charset="0"/>
                <a:cs typeface="Verdana" pitchFamily="34" charset="0"/>
              </a:rPr>
              <a:t>      </a:t>
            </a:r>
            <a:r>
              <a:rPr kumimoji="0" lang="en-US" sz="1400" b="1" i="0" u="none" strike="noStrike" kern="0" cap="none" spc="0" normalizeH="0" baseline="0" noProof="0" dirty="0" smtClean="0">
                <a:ln>
                  <a:noFill/>
                </a:ln>
                <a:solidFill>
                  <a:sysClr val="windowText" lastClr="000000"/>
                </a:solidFill>
                <a:effectLst/>
                <a:uLnTx/>
                <a:uFillTx/>
                <a:latin typeface="Verdana" pitchFamily="34" charset="0"/>
                <a:ea typeface="Verdana" pitchFamily="34" charset="0"/>
                <a:cs typeface="Verdana" pitchFamily="34" charset="0"/>
              </a:rPr>
              <a:t>Analyze data in the Gage R&amp;R worksheet.</a:t>
            </a:r>
          </a:p>
          <a:p>
            <a:pPr marL="0" marR="0" lvl="0" indent="0" defTabSz="914400" eaLnBrk="1" fontAlgn="auto" latinLnBrk="0" hangingPunct="1">
              <a:lnSpc>
                <a:spcPct val="100000"/>
              </a:lnSpc>
              <a:spcBef>
                <a:spcPts val="0"/>
              </a:spcBef>
              <a:spcAft>
                <a:spcPts val="0"/>
              </a:spcAft>
              <a:buClr>
                <a:srgbClr val="A50021"/>
              </a:buClr>
              <a:buSzTx/>
              <a:buNone/>
              <a:tabLst/>
              <a:defRPr/>
            </a:pPr>
            <a:endParaRPr lang="en-US" sz="1400" b="1" kern="0" dirty="0">
              <a:solidFill>
                <a:sysClr val="windowText" lastClr="000000"/>
              </a:solidFill>
              <a:latin typeface="Verdana" pitchFamily="34" charset="0"/>
              <a:ea typeface="Verdana" pitchFamily="34" charset="0"/>
              <a:cs typeface="Verdana" pitchFamily="34" charset="0"/>
            </a:endParaRPr>
          </a:p>
          <a:p>
            <a:pPr marL="0" marR="0" lvl="0" indent="0" defTabSz="914400" eaLnBrk="1" fontAlgn="auto" latinLnBrk="0" hangingPunct="1">
              <a:lnSpc>
                <a:spcPct val="100000"/>
              </a:lnSpc>
              <a:spcBef>
                <a:spcPts val="0"/>
              </a:spcBef>
              <a:spcAft>
                <a:spcPts val="0"/>
              </a:spcAft>
              <a:buClr>
                <a:srgbClr val="A50021"/>
              </a:buClr>
              <a:buSzTx/>
              <a:buNone/>
              <a:tabLst/>
              <a:defRPr/>
            </a:pPr>
            <a:r>
              <a:rPr kumimoji="0" lang="en-US" sz="1400" b="1" i="0" u="none" strike="noStrike" kern="0" cap="none" spc="0" normalizeH="0" baseline="0" noProof="0" dirty="0" smtClean="0">
                <a:ln>
                  <a:noFill/>
                </a:ln>
                <a:solidFill>
                  <a:schemeClr val="tx1"/>
                </a:solidFill>
                <a:effectLst/>
                <a:uLnTx/>
                <a:uFillTx/>
                <a:latin typeface="Verdana" pitchFamily="34" charset="0"/>
                <a:ea typeface="Verdana" pitchFamily="34" charset="0"/>
                <a:cs typeface="Verdana" pitchFamily="34" charset="0"/>
              </a:rPr>
              <a:t>9.</a:t>
            </a:r>
            <a:r>
              <a:rPr kumimoji="0" lang="en-US" sz="1400" b="1" i="0" u="none" strike="noStrike" kern="0" cap="none" spc="0" normalizeH="0" noProof="0" dirty="0" smtClean="0">
                <a:ln>
                  <a:noFill/>
                </a:ln>
                <a:solidFill>
                  <a:schemeClr val="tx1"/>
                </a:solidFill>
                <a:effectLst/>
                <a:uLnTx/>
                <a:uFillTx/>
                <a:latin typeface="Verdana" pitchFamily="34" charset="0"/>
                <a:ea typeface="Verdana" pitchFamily="34" charset="0"/>
                <a:cs typeface="Verdana" pitchFamily="34" charset="0"/>
              </a:rPr>
              <a:t>      </a:t>
            </a:r>
            <a:r>
              <a:rPr kumimoji="0" lang="en-US" sz="1400" b="1" i="0" u="none" strike="noStrike" kern="0" cap="none" spc="0" normalizeH="0" baseline="0" noProof="0" dirty="0" smtClean="0">
                <a:ln>
                  <a:noFill/>
                </a:ln>
                <a:solidFill>
                  <a:sysClr val="windowText" lastClr="000000"/>
                </a:solidFill>
                <a:effectLst/>
                <a:uLnTx/>
                <a:uFillTx/>
                <a:latin typeface="Verdana" pitchFamily="34" charset="0"/>
                <a:ea typeface="Verdana" pitchFamily="34" charset="0"/>
                <a:cs typeface="Verdana" pitchFamily="34" charset="0"/>
              </a:rPr>
              <a:t>Assess MSA trust level.  ( &gt; 30%</a:t>
            </a:r>
            <a:r>
              <a:rPr kumimoji="0" lang="en-US" sz="1400" b="1" i="0" u="none" strike="noStrike" kern="0" cap="none" spc="0" normalizeH="0" noProof="0" dirty="0" smtClean="0">
                <a:ln>
                  <a:noFill/>
                </a:ln>
                <a:solidFill>
                  <a:sysClr val="windowText" lastClr="000000"/>
                </a:solidFill>
                <a:effectLst/>
                <a:uLnTx/>
                <a:uFillTx/>
                <a:latin typeface="Verdana" pitchFamily="34" charset="0"/>
                <a:ea typeface="Verdana" pitchFamily="34" charset="0"/>
                <a:cs typeface="Verdana" pitchFamily="34" charset="0"/>
              </a:rPr>
              <a:t> fail)  (10-30% marginal)  ( &lt;10% pass)</a:t>
            </a:r>
            <a:endParaRPr kumimoji="0" lang="en-US" sz="1400" b="1" i="0" u="none" strike="noStrike" kern="0" cap="none" spc="0" normalizeH="0" baseline="0" noProof="0" dirty="0" smtClean="0">
              <a:ln>
                <a:noFill/>
              </a:ln>
              <a:solidFill>
                <a:sysClr val="windowText" lastClr="000000"/>
              </a:solidFill>
              <a:effectLst/>
              <a:uLnTx/>
              <a:uFillTx/>
              <a:latin typeface="Verdana" pitchFamily="34" charset="0"/>
              <a:ea typeface="Verdana" pitchFamily="34" charset="0"/>
              <a:cs typeface="Verdana" pitchFamily="34" charset="0"/>
            </a:endParaRPr>
          </a:p>
          <a:p>
            <a:pPr marL="457200" marR="0" lvl="0" indent="-457200" defTabSz="914400" eaLnBrk="1" fontAlgn="auto" latinLnBrk="0" hangingPunct="1">
              <a:lnSpc>
                <a:spcPct val="100000"/>
              </a:lnSpc>
              <a:spcBef>
                <a:spcPts val="0"/>
              </a:spcBef>
              <a:spcAft>
                <a:spcPts val="0"/>
              </a:spcAft>
              <a:buClr>
                <a:srgbClr val="A50021"/>
              </a:buClr>
              <a:buSzTx/>
              <a:buFont typeface="Monotype Sorts"/>
              <a:buAutoNum type="arabicPeriod"/>
              <a:tabLst/>
              <a:defRPr/>
            </a:pPr>
            <a:endParaRPr kumimoji="0" lang="en-US" sz="1400" b="1" i="0" u="none" strike="noStrike" kern="0" cap="none" spc="0" normalizeH="0" baseline="0" noProof="0" dirty="0" smtClean="0">
              <a:ln>
                <a:noFill/>
              </a:ln>
              <a:solidFill>
                <a:sysClr val="windowText" lastClr="000000"/>
              </a:solidFill>
              <a:effectLst/>
              <a:uLnTx/>
              <a:uFillTx/>
              <a:latin typeface="Verdana" pitchFamily="34" charset="0"/>
              <a:ea typeface="Verdana" pitchFamily="34" charset="0"/>
              <a:cs typeface="Verdana" pitchFamily="34" charset="0"/>
            </a:endParaRPr>
          </a:p>
          <a:p>
            <a:pPr marL="0" marR="0" lvl="0" indent="0" defTabSz="914400" eaLnBrk="1" fontAlgn="auto" latinLnBrk="0" hangingPunct="1">
              <a:lnSpc>
                <a:spcPct val="100000"/>
              </a:lnSpc>
              <a:spcBef>
                <a:spcPts val="0"/>
              </a:spcBef>
              <a:spcAft>
                <a:spcPts val="0"/>
              </a:spcAft>
              <a:buClr>
                <a:srgbClr val="A50021"/>
              </a:buClr>
              <a:buSzTx/>
              <a:buNone/>
              <a:tabLst/>
              <a:defRPr/>
            </a:pPr>
            <a:r>
              <a:rPr kumimoji="0" lang="en-US" sz="1400" b="1" i="0" u="none" strike="noStrike" kern="0" cap="none" spc="0" normalizeH="0" baseline="0" noProof="0" dirty="0" smtClean="0">
                <a:ln>
                  <a:noFill/>
                </a:ln>
                <a:solidFill>
                  <a:schemeClr val="tx1"/>
                </a:solidFill>
                <a:effectLst/>
                <a:uLnTx/>
                <a:uFillTx/>
                <a:latin typeface="Verdana" pitchFamily="34" charset="0"/>
                <a:ea typeface="Verdana" pitchFamily="34" charset="0"/>
                <a:cs typeface="Verdana" pitchFamily="34" charset="0"/>
              </a:rPr>
              <a:t>10.    </a:t>
            </a:r>
            <a:r>
              <a:rPr kumimoji="0" lang="en-US" sz="1400" b="1" i="0" u="none" strike="noStrike" kern="0" cap="none" spc="0" normalizeH="0" baseline="0" noProof="0" dirty="0" smtClean="0">
                <a:ln>
                  <a:noFill/>
                </a:ln>
                <a:solidFill>
                  <a:sysClr val="windowText" lastClr="000000"/>
                </a:solidFill>
                <a:effectLst/>
                <a:uLnTx/>
                <a:uFillTx/>
                <a:latin typeface="Verdana" pitchFamily="34" charset="0"/>
                <a:ea typeface="Verdana" pitchFamily="34" charset="0"/>
                <a:cs typeface="Verdana" pitchFamily="34" charset="0"/>
              </a:rPr>
              <a:t>Take actions for improvement if necessary.</a:t>
            </a:r>
            <a:endParaRPr kumimoji="0" lang="en-US" altLang="zh-CN" sz="1400" b="1" i="0" u="none" strike="noStrike" kern="0" cap="none" spc="0" normalizeH="0" baseline="0" noProof="0" dirty="0" smtClean="0">
              <a:ln>
                <a:noFill/>
              </a:ln>
              <a:solidFill>
                <a:sysClr val="windowText" lastClr="000000"/>
              </a:solidFill>
              <a:effectLst/>
              <a:uLnTx/>
              <a:uFillTx/>
              <a:latin typeface="Verdana" pitchFamily="34" charset="0"/>
              <a:ea typeface="Verdana" pitchFamily="34" charset="0"/>
              <a:cs typeface="Verdana" pitchFamily="34" charset="0"/>
            </a:endParaRPr>
          </a:p>
          <a:p>
            <a:pPr marL="457200" marR="0" lvl="0" indent="-457200" algn="ctr" defTabSz="914400" eaLnBrk="1" fontAlgn="auto" latinLnBrk="0" hangingPunct="1">
              <a:lnSpc>
                <a:spcPct val="75000"/>
              </a:lnSpc>
              <a:spcBef>
                <a:spcPts val="0"/>
              </a:spcBef>
              <a:spcAft>
                <a:spcPts val="0"/>
              </a:spcAft>
              <a:buClr>
                <a:srgbClr val="A50021"/>
              </a:buClr>
              <a:buSzTx/>
              <a:buFont typeface="Verdana" pitchFamily="34" charset="0"/>
              <a:buAutoNum type="arabicPeriod"/>
              <a:tabLst/>
              <a:defRPr/>
            </a:pPr>
            <a:endParaRPr kumimoji="0" lang="en-US" altLang="zh-CN" sz="1400" b="1" i="0" u="none" strike="noStrike" kern="0" cap="none" spc="0" normalizeH="0" baseline="0" noProof="0" dirty="0" smtClean="0">
              <a:ln>
                <a:noFill/>
              </a:ln>
              <a:solidFill>
                <a:sysClr val="windowText" lastClr="000000"/>
              </a:solidFill>
              <a:effectLst/>
              <a:uLnTx/>
              <a:uFillTx/>
              <a:ea typeface="SimSun" pitchFamily="2" charset="-122"/>
            </a:endParaRPr>
          </a:p>
        </p:txBody>
      </p:sp>
    </p:spTree>
    <p:extLst>
      <p:ext uri="{BB962C8B-B14F-4D97-AF65-F5344CB8AC3E}">
        <p14:creationId xmlns:p14="http://schemas.microsoft.com/office/powerpoint/2010/main" val="26546784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Benefits of PPAP Submissions</a:t>
            </a:r>
          </a:p>
        </p:txBody>
      </p:sp>
      <p:sp>
        <p:nvSpPr>
          <p:cNvPr id="3" name="Content Placeholder 2"/>
          <p:cNvSpPr>
            <a:spLocks noGrp="1"/>
          </p:cNvSpPr>
          <p:nvPr>
            <p:ph idx="1"/>
          </p:nvPr>
        </p:nvSpPr>
        <p:spPr>
          <a:xfrm>
            <a:off x="441326" y="1793422"/>
            <a:ext cx="8299451" cy="4054927"/>
          </a:xfrm>
        </p:spPr>
        <p:txBody>
          <a:bodyPr>
            <a:normAutofit/>
          </a:bodyPr>
          <a:lstStyle/>
          <a:p>
            <a:pPr lvl="0" eaLnBrk="1" hangingPunct="1">
              <a:lnSpc>
                <a:spcPct val="110000"/>
              </a:lnSpc>
              <a:spcBef>
                <a:spcPct val="30000"/>
              </a:spcBef>
              <a:spcAft>
                <a:spcPct val="30000"/>
              </a:spcAft>
              <a:buClr>
                <a:schemeClr val="tx1"/>
              </a:buClr>
              <a:buSzTx/>
              <a:buFont typeface="Verdana" pitchFamily="34" charset="0"/>
              <a:buChar char="•"/>
            </a:pPr>
            <a:r>
              <a:rPr lang="en-US" b="1" kern="0" dirty="0">
                <a:solidFill>
                  <a:srgbClr val="232323"/>
                </a:solidFill>
                <a:latin typeface="Trebuchet MS" pitchFamily="34" charset="0"/>
                <a:ea typeface="+mn-ea"/>
                <a:cs typeface="Arial"/>
              </a:rPr>
              <a:t>Helps to maintain design </a:t>
            </a:r>
            <a:r>
              <a:rPr lang="en-US" b="1" kern="0" dirty="0" smtClean="0">
                <a:solidFill>
                  <a:srgbClr val="232323"/>
                </a:solidFill>
                <a:latin typeface="Trebuchet MS" pitchFamily="34" charset="0"/>
                <a:ea typeface="+mn-ea"/>
                <a:cs typeface="Arial"/>
              </a:rPr>
              <a:t>integrity</a:t>
            </a:r>
          </a:p>
          <a:p>
            <a:pPr lvl="0" eaLnBrk="1" hangingPunct="1">
              <a:lnSpc>
                <a:spcPct val="110000"/>
              </a:lnSpc>
              <a:spcBef>
                <a:spcPct val="30000"/>
              </a:spcBef>
              <a:spcAft>
                <a:spcPct val="30000"/>
              </a:spcAft>
              <a:buClr>
                <a:schemeClr val="tx1"/>
              </a:buClr>
              <a:buSzTx/>
              <a:buFont typeface="Verdana" pitchFamily="34" charset="0"/>
              <a:buChar char="•"/>
            </a:pPr>
            <a:r>
              <a:rPr lang="en-US" b="1" kern="0" dirty="0" smtClean="0">
                <a:solidFill>
                  <a:srgbClr val="232323"/>
                </a:solidFill>
                <a:latin typeface="Trebuchet MS" pitchFamily="34" charset="0"/>
                <a:ea typeface="+mn-ea"/>
                <a:cs typeface="Arial"/>
              </a:rPr>
              <a:t>Identifies issues early for resolution</a:t>
            </a:r>
          </a:p>
          <a:p>
            <a:pPr lvl="0" eaLnBrk="1" hangingPunct="1">
              <a:lnSpc>
                <a:spcPct val="110000"/>
              </a:lnSpc>
              <a:spcBef>
                <a:spcPct val="30000"/>
              </a:spcBef>
              <a:spcAft>
                <a:spcPct val="30000"/>
              </a:spcAft>
              <a:buClr>
                <a:schemeClr val="tx1"/>
              </a:buClr>
              <a:buSzTx/>
              <a:buFont typeface="Verdana" pitchFamily="34" charset="0"/>
              <a:buChar char="•"/>
            </a:pPr>
            <a:r>
              <a:rPr lang="en-US" b="1" kern="0" dirty="0" smtClean="0">
                <a:solidFill>
                  <a:srgbClr val="232323"/>
                </a:solidFill>
                <a:latin typeface="Trebuchet MS" pitchFamily="34" charset="0"/>
                <a:ea typeface="+mn-ea"/>
                <a:cs typeface="Arial"/>
              </a:rPr>
              <a:t>Reduces </a:t>
            </a:r>
            <a:r>
              <a:rPr lang="en-US" b="1" kern="0" dirty="0">
                <a:solidFill>
                  <a:srgbClr val="232323"/>
                </a:solidFill>
                <a:latin typeface="Trebuchet MS" pitchFamily="34" charset="0"/>
                <a:ea typeface="+mn-ea"/>
                <a:cs typeface="Arial"/>
              </a:rPr>
              <a:t>warranty charges and prevents cost of poor quality</a:t>
            </a:r>
          </a:p>
          <a:p>
            <a:pPr lvl="0" eaLnBrk="1" hangingPunct="1">
              <a:lnSpc>
                <a:spcPct val="110000"/>
              </a:lnSpc>
              <a:spcBef>
                <a:spcPct val="30000"/>
              </a:spcBef>
              <a:spcAft>
                <a:spcPct val="30000"/>
              </a:spcAft>
              <a:buClr>
                <a:schemeClr val="tx1"/>
              </a:buClr>
              <a:buSzTx/>
              <a:buFont typeface="Verdana" pitchFamily="34" charset="0"/>
              <a:buChar char="•"/>
            </a:pPr>
            <a:r>
              <a:rPr lang="en-US" b="1" kern="0" dirty="0" smtClean="0">
                <a:solidFill>
                  <a:schemeClr val="tx1"/>
                </a:solidFill>
                <a:latin typeface="Trebuchet MS" pitchFamily="34" charset="0"/>
                <a:ea typeface="+mn-ea"/>
                <a:cs typeface="Arial"/>
              </a:rPr>
              <a:t>Assists with </a:t>
            </a:r>
            <a:r>
              <a:rPr lang="en-US" b="1" kern="0" dirty="0" smtClean="0">
                <a:solidFill>
                  <a:srgbClr val="232323"/>
                </a:solidFill>
                <a:latin typeface="Trebuchet MS" pitchFamily="34" charset="0"/>
                <a:ea typeface="+mn-ea"/>
                <a:cs typeface="Arial"/>
              </a:rPr>
              <a:t>managing supplier changes</a:t>
            </a:r>
          </a:p>
          <a:p>
            <a:pPr lvl="0" eaLnBrk="1" hangingPunct="1">
              <a:lnSpc>
                <a:spcPct val="110000"/>
              </a:lnSpc>
              <a:spcBef>
                <a:spcPct val="30000"/>
              </a:spcBef>
              <a:spcAft>
                <a:spcPct val="30000"/>
              </a:spcAft>
              <a:buClr>
                <a:schemeClr val="tx1"/>
              </a:buClr>
              <a:buSzTx/>
              <a:buFont typeface="Verdana" pitchFamily="34" charset="0"/>
              <a:buChar char="•"/>
            </a:pPr>
            <a:r>
              <a:rPr lang="en-US" b="1" kern="0" dirty="0" smtClean="0">
                <a:solidFill>
                  <a:srgbClr val="232323"/>
                </a:solidFill>
                <a:latin typeface="Trebuchet MS" pitchFamily="34" charset="0"/>
                <a:ea typeface="+mn-ea"/>
                <a:cs typeface="Arial"/>
              </a:rPr>
              <a:t>Prevents </a:t>
            </a:r>
            <a:r>
              <a:rPr lang="en-US" b="1" kern="0" dirty="0">
                <a:solidFill>
                  <a:srgbClr val="232323"/>
                </a:solidFill>
                <a:latin typeface="Trebuchet MS" pitchFamily="34" charset="0"/>
                <a:ea typeface="+mn-ea"/>
                <a:cs typeface="Arial"/>
              </a:rPr>
              <a:t>use of unapproved and nonconforming parts</a:t>
            </a:r>
          </a:p>
          <a:p>
            <a:pPr lvl="0" eaLnBrk="1" hangingPunct="1">
              <a:lnSpc>
                <a:spcPct val="110000"/>
              </a:lnSpc>
              <a:spcBef>
                <a:spcPct val="30000"/>
              </a:spcBef>
              <a:spcAft>
                <a:spcPct val="30000"/>
              </a:spcAft>
              <a:buClr>
                <a:schemeClr val="tx1"/>
              </a:buClr>
              <a:buSzTx/>
              <a:buFont typeface="Verdana" pitchFamily="34" charset="0"/>
              <a:buChar char="•"/>
            </a:pPr>
            <a:r>
              <a:rPr lang="en-US" b="1" kern="0" dirty="0">
                <a:solidFill>
                  <a:srgbClr val="232323"/>
                </a:solidFill>
                <a:latin typeface="Trebuchet MS" pitchFamily="34" charset="0"/>
                <a:ea typeface="+mn-ea"/>
                <a:cs typeface="Arial"/>
              </a:rPr>
              <a:t>Identifies suppliers that need more development</a:t>
            </a:r>
          </a:p>
          <a:p>
            <a:pPr lvl="0" eaLnBrk="1" hangingPunct="1">
              <a:lnSpc>
                <a:spcPct val="110000"/>
              </a:lnSpc>
              <a:spcBef>
                <a:spcPct val="30000"/>
              </a:spcBef>
              <a:spcAft>
                <a:spcPct val="30000"/>
              </a:spcAft>
              <a:buClr>
                <a:schemeClr val="tx1"/>
              </a:buClr>
              <a:buSzTx/>
              <a:buFont typeface="Verdana" pitchFamily="34" charset="0"/>
              <a:buChar char="•"/>
            </a:pPr>
            <a:r>
              <a:rPr lang="en-US" b="1" kern="0" dirty="0">
                <a:solidFill>
                  <a:srgbClr val="232323"/>
                </a:solidFill>
                <a:latin typeface="Trebuchet MS" pitchFamily="34" charset="0"/>
                <a:ea typeface="+mn-ea"/>
                <a:cs typeface="Arial"/>
              </a:rPr>
              <a:t>Improves the overall quality of the product &amp; customer satisfaction</a:t>
            </a:r>
          </a:p>
          <a:p>
            <a:endParaRPr lang="en-US" dirty="0"/>
          </a:p>
        </p:txBody>
      </p:sp>
      <p:sp>
        <p:nvSpPr>
          <p:cNvPr id="6" name="Footer Placeholder 5"/>
          <p:cNvSpPr>
            <a:spLocks noGrp="1"/>
          </p:cNvSpPr>
          <p:nvPr>
            <p:ph type="ftr" sz="quarter" idx="11"/>
          </p:nvPr>
        </p:nvSpPr>
        <p:spPr/>
        <p:txBody>
          <a:bodyPr/>
          <a:lstStyle/>
          <a:p>
            <a:pPr>
              <a:defRPr/>
            </a:pPr>
            <a:r>
              <a:rPr lang="en-US" smtClean="0"/>
              <a:t>Business Confidential &amp; Proprietary Information  Rev: 00</a:t>
            </a:r>
            <a:endParaRPr lang="en-US" dirty="0"/>
          </a:p>
        </p:txBody>
      </p:sp>
    </p:spTree>
    <p:extLst>
      <p:ext uri="{BB962C8B-B14F-4D97-AF65-F5344CB8AC3E}">
        <p14:creationId xmlns:p14="http://schemas.microsoft.com/office/powerpoint/2010/main" val="888416991"/>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Verdana" pitchFamily="34" charset="0"/>
              </a:rPr>
              <a:t>Tips and Lessons Learned</a:t>
            </a:r>
            <a:br>
              <a:rPr lang="en-US" dirty="0">
                <a:latin typeface="Verdana" pitchFamily="34" charset="0"/>
              </a:rPr>
            </a:br>
            <a:endParaRPr lang="en-US" dirty="0"/>
          </a:p>
        </p:txBody>
      </p:sp>
      <p:sp>
        <p:nvSpPr>
          <p:cNvPr id="6" name="Footer Placeholder 5"/>
          <p:cNvSpPr>
            <a:spLocks noGrp="1"/>
          </p:cNvSpPr>
          <p:nvPr>
            <p:ph type="ftr" sz="quarter" idx="11"/>
          </p:nvPr>
        </p:nvSpPr>
        <p:spPr/>
        <p:txBody>
          <a:bodyPr/>
          <a:lstStyle/>
          <a:p>
            <a:pPr>
              <a:defRPr/>
            </a:pPr>
            <a:r>
              <a:rPr lang="en-US" smtClean="0"/>
              <a:t>Business Confidential &amp; Proprietary Information  Rev: 00</a:t>
            </a:r>
            <a:endParaRPr lang="en-US" dirty="0"/>
          </a:p>
        </p:txBody>
      </p:sp>
      <p:sp>
        <p:nvSpPr>
          <p:cNvPr id="5" name="Rectangle 2"/>
          <p:cNvSpPr>
            <a:spLocks noGrp="1" noChangeArrowheads="1"/>
          </p:cNvSpPr>
          <p:nvPr>
            <p:ph idx="1"/>
          </p:nvPr>
        </p:nvSpPr>
        <p:spPr>
          <a:xfrm>
            <a:off x="415925" y="1710500"/>
            <a:ext cx="8299450" cy="4054475"/>
          </a:xfrm>
        </p:spPr>
        <p:txBody>
          <a:bodyPr>
            <a:noAutofit/>
          </a:bodyPr>
          <a:lstStyle/>
          <a:p>
            <a:pPr eaLnBrk="1" hangingPunct="1">
              <a:buClr>
                <a:schemeClr val="tx1"/>
              </a:buClr>
              <a:buSzPct val="120000"/>
              <a:buFont typeface="Wingdings" pitchFamily="2" charset="2"/>
              <a:buChar char="ü"/>
            </a:pPr>
            <a:r>
              <a:rPr lang="en-US" sz="1800" b="1" dirty="0" smtClean="0">
                <a:latin typeface="Verdana" pitchFamily="34" charset="0"/>
                <a:ea typeface="Verdana" pitchFamily="34" charset="0"/>
                <a:cs typeface="Verdana" pitchFamily="34" charset="0"/>
              </a:rPr>
              <a:t>Important: An MSA is an analysis of the process, not an analysis of the people. If an MSA fails, the process failed.</a:t>
            </a:r>
          </a:p>
          <a:p>
            <a:pPr eaLnBrk="1" hangingPunct="1">
              <a:buClr>
                <a:schemeClr val="tx1"/>
              </a:buClr>
              <a:buSzPct val="120000"/>
              <a:buFont typeface="Wingdings" pitchFamily="2" charset="2"/>
              <a:buChar char="ü"/>
            </a:pPr>
            <a:r>
              <a:rPr lang="en-US" sz="1800" b="1" dirty="0" smtClean="0">
                <a:latin typeface="Verdana" pitchFamily="34" charset="0"/>
                <a:ea typeface="Verdana" pitchFamily="34" charset="0"/>
                <a:cs typeface="Verdana" pitchFamily="34" charset="0"/>
              </a:rPr>
              <a:t>A Variable MSA provides more analysis capability than an Attribute MSA. For this and other reasons, always use variable data if possible. </a:t>
            </a:r>
          </a:p>
          <a:p>
            <a:pPr marL="0" indent="0" eaLnBrk="1" hangingPunct="1">
              <a:buClr>
                <a:srgbClr val="A50021"/>
              </a:buClr>
              <a:buSzPct val="120000"/>
              <a:buNone/>
            </a:pPr>
            <a:r>
              <a:rPr lang="en-US" sz="1800" b="1" dirty="0" smtClean="0">
                <a:latin typeface="Verdana" pitchFamily="34" charset="0"/>
                <a:ea typeface="Verdana" pitchFamily="34" charset="0"/>
                <a:cs typeface="Verdana" pitchFamily="34" charset="0"/>
              </a:rPr>
              <a:t>The involvement of people is the key to success.</a:t>
            </a:r>
          </a:p>
          <a:p>
            <a:pPr marL="228600" lvl="1" indent="0" eaLnBrk="1" hangingPunct="1">
              <a:buSzPct val="120000"/>
              <a:buNone/>
            </a:pPr>
            <a:r>
              <a:rPr lang="en-US" b="1" dirty="0" smtClean="0">
                <a:latin typeface="Verdana" pitchFamily="34" charset="0"/>
                <a:ea typeface="Verdana" pitchFamily="34" charset="0"/>
                <a:cs typeface="Verdana" pitchFamily="34" charset="0"/>
              </a:rPr>
              <a:t>Involve the people that actually work the process</a:t>
            </a:r>
          </a:p>
          <a:p>
            <a:pPr lvl="1" eaLnBrk="1" hangingPunct="1">
              <a:buSzPct val="120000"/>
              <a:buFont typeface="Wingdings" pitchFamily="2" charset="2"/>
              <a:buChar char="ü"/>
            </a:pPr>
            <a:r>
              <a:rPr lang="en-US" b="1" dirty="0" smtClean="0">
                <a:latin typeface="Verdana" pitchFamily="34" charset="0"/>
                <a:ea typeface="Verdana" pitchFamily="34" charset="0"/>
                <a:cs typeface="Verdana" pitchFamily="34" charset="0"/>
              </a:rPr>
              <a:t>Involve the supervision</a:t>
            </a:r>
          </a:p>
          <a:p>
            <a:pPr lvl="1" eaLnBrk="1" hangingPunct="1">
              <a:buSzPct val="120000"/>
              <a:buFont typeface="Wingdings" pitchFamily="2" charset="2"/>
              <a:buChar char="ü"/>
            </a:pPr>
            <a:r>
              <a:rPr lang="en-US" b="1" dirty="0" smtClean="0">
                <a:latin typeface="Verdana" pitchFamily="34" charset="0"/>
                <a:ea typeface="Verdana" pitchFamily="34" charset="0"/>
                <a:cs typeface="Verdana" pitchFamily="34" charset="0"/>
              </a:rPr>
              <a:t>Involve the suppliers and customers of the process</a:t>
            </a:r>
          </a:p>
          <a:p>
            <a:pPr eaLnBrk="1" hangingPunct="1">
              <a:buClr>
                <a:schemeClr val="tx1"/>
              </a:buClr>
              <a:buSzPct val="120000"/>
              <a:buFont typeface="Wingdings" pitchFamily="2" charset="2"/>
              <a:buChar char="ü"/>
            </a:pPr>
            <a:r>
              <a:rPr lang="en-US" sz="1800" b="1" dirty="0" smtClean="0">
                <a:latin typeface="Verdana" pitchFamily="34" charset="0"/>
                <a:ea typeface="Verdana" pitchFamily="34" charset="0"/>
                <a:cs typeface="Verdana" pitchFamily="34" charset="0"/>
              </a:rPr>
              <a:t>An MSA primarily addresses precision with limited accuracy information.</a:t>
            </a:r>
          </a:p>
        </p:txBody>
      </p:sp>
    </p:spTree>
    <p:extLst>
      <p:ext uri="{BB962C8B-B14F-4D97-AF65-F5344CB8AC3E}">
        <p14:creationId xmlns:p14="http://schemas.microsoft.com/office/powerpoint/2010/main" val="936176196"/>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MSA Review</a:t>
            </a:r>
            <a:endParaRPr lang="en-US" dirty="0"/>
          </a:p>
        </p:txBody>
      </p:sp>
      <p:sp>
        <p:nvSpPr>
          <p:cNvPr id="3" name="Content Placeholder 2"/>
          <p:cNvSpPr>
            <a:spLocks noGrp="1"/>
          </p:cNvSpPr>
          <p:nvPr>
            <p:ph idx="1"/>
          </p:nvPr>
        </p:nvSpPr>
        <p:spPr>
          <a:xfrm>
            <a:off x="415925" y="1517418"/>
            <a:ext cx="8299451" cy="4054927"/>
          </a:xfrm>
        </p:spPr>
        <p:txBody>
          <a:bodyPr>
            <a:normAutofit/>
          </a:bodyPr>
          <a:lstStyle/>
          <a:p>
            <a:pPr marL="0" indent="0">
              <a:buNone/>
            </a:pPr>
            <a:r>
              <a:rPr lang="en-US" b="1" dirty="0" smtClean="0">
                <a:solidFill>
                  <a:srgbClr val="105CA4"/>
                </a:solidFill>
                <a:latin typeface="Verdana" pitchFamily="34" charset="0"/>
              </a:rPr>
              <a:t>Supplier’s Checklist</a:t>
            </a:r>
          </a:p>
          <a:p>
            <a:pPr marL="0" indent="0">
              <a:buNone/>
            </a:pPr>
            <a:endParaRPr lang="en-US" b="1" dirty="0">
              <a:solidFill>
                <a:srgbClr val="A50021"/>
              </a:solidFill>
              <a:latin typeface="Verdana" pitchFamily="34" charset="0"/>
            </a:endParaRPr>
          </a:p>
          <a:p>
            <a:pPr marL="0" indent="0">
              <a:buNone/>
            </a:pPr>
            <a:endParaRPr lang="en-US" dirty="0"/>
          </a:p>
        </p:txBody>
      </p:sp>
      <p:sp>
        <p:nvSpPr>
          <p:cNvPr id="6" name="Footer Placeholder 5"/>
          <p:cNvSpPr>
            <a:spLocks noGrp="1"/>
          </p:cNvSpPr>
          <p:nvPr>
            <p:ph type="ftr" sz="quarter" idx="11"/>
          </p:nvPr>
        </p:nvSpPr>
        <p:spPr/>
        <p:txBody>
          <a:bodyPr/>
          <a:lstStyle/>
          <a:p>
            <a:pPr>
              <a:defRPr/>
            </a:pPr>
            <a:r>
              <a:rPr lang="en-US" smtClean="0"/>
              <a:t>Business Confidential &amp; Proprietary Information  Rev: 00</a:t>
            </a:r>
            <a:endParaRPr lang="en-US" dirty="0"/>
          </a:p>
        </p:txBody>
      </p:sp>
      <p:sp>
        <p:nvSpPr>
          <p:cNvPr id="7" name="Rectangle 4"/>
          <p:cNvSpPr txBox="1">
            <a:spLocks noChangeArrowheads="1"/>
          </p:cNvSpPr>
          <p:nvPr/>
        </p:nvSpPr>
        <p:spPr>
          <a:xfrm>
            <a:off x="327025" y="2173231"/>
            <a:ext cx="8296275" cy="4259263"/>
          </a:xfrm>
          <a:prstGeom prst="rect">
            <a:avLst/>
          </a:prstGeom>
          <a:noFill/>
        </p:spPr>
        <p:txBody>
          <a:bodyPr>
            <a:normAutofit/>
          </a:bodyPr>
          <a:lstStyle>
            <a:lvl1pPr marL="228600" indent="-228600" algn="l" rtl="0" eaLnBrk="0" fontAlgn="base" hangingPunct="0">
              <a:spcBef>
                <a:spcPts val="2000"/>
              </a:spcBef>
              <a:spcAft>
                <a:spcPct val="0"/>
              </a:spcAft>
              <a:buClr>
                <a:srgbClr val="7F7F7F"/>
              </a:buClr>
              <a:buSzPct val="70000"/>
              <a:buFont typeface="Wingdings" pitchFamily="2" charset="2"/>
              <a:buChar char="l"/>
              <a:defRPr sz="2000" kern="1200">
                <a:solidFill>
                  <a:srgbClr val="404040"/>
                </a:solidFill>
                <a:latin typeface="Trebuchet MS"/>
                <a:ea typeface="ＭＳ Ｐゴシック" charset="-128"/>
                <a:cs typeface="Trebuchet MS"/>
              </a:defRPr>
            </a:lvl1pPr>
            <a:lvl2pPr marL="457200" indent="-228600" algn="l" rtl="0" eaLnBrk="0" fontAlgn="base" hangingPunct="0">
              <a:spcBef>
                <a:spcPts val="600"/>
              </a:spcBef>
              <a:spcAft>
                <a:spcPct val="0"/>
              </a:spcAft>
              <a:buClr>
                <a:srgbClr val="262626"/>
              </a:buClr>
              <a:buSzPct val="70000"/>
              <a:buFont typeface="Wingdings" pitchFamily="2" charset="2"/>
              <a:buChar char="l"/>
              <a:defRPr sz="1800" kern="1200">
                <a:solidFill>
                  <a:srgbClr val="404040"/>
                </a:solidFill>
                <a:latin typeface="Trebuchet MS"/>
                <a:ea typeface="ＭＳ Ｐゴシック" charset="-128"/>
                <a:cs typeface="Trebuchet MS"/>
              </a:defRPr>
            </a:lvl2pPr>
            <a:lvl3pPr marL="685800" indent="-228600" algn="l" rtl="0" eaLnBrk="0" fontAlgn="base" hangingPunct="0">
              <a:spcBef>
                <a:spcPts val="600"/>
              </a:spcBef>
              <a:spcAft>
                <a:spcPct val="0"/>
              </a:spcAft>
              <a:buClr>
                <a:srgbClr val="7F7F7F"/>
              </a:buClr>
              <a:buSzPct val="70000"/>
              <a:buFont typeface="Wingdings" pitchFamily="2" charset="2"/>
              <a:buChar char="l"/>
              <a:defRPr sz="1800" kern="1200">
                <a:solidFill>
                  <a:srgbClr val="404040"/>
                </a:solidFill>
                <a:latin typeface="Trebuchet MS"/>
                <a:ea typeface="ＭＳ Ｐゴシック" charset="-128"/>
                <a:cs typeface="Trebuchet MS"/>
              </a:defRPr>
            </a:lvl3pPr>
            <a:lvl4pPr marL="914400" indent="-228600" algn="l" rtl="0" eaLnBrk="0" fontAlgn="base" hangingPunct="0">
              <a:spcBef>
                <a:spcPts val="600"/>
              </a:spcBef>
              <a:spcAft>
                <a:spcPct val="0"/>
              </a:spcAft>
              <a:buClr>
                <a:srgbClr val="262626"/>
              </a:buClr>
              <a:buSzPct val="70000"/>
              <a:buFont typeface="Wingdings" pitchFamily="2" charset="2"/>
              <a:buChar char="l"/>
              <a:defRPr sz="1800" kern="1200">
                <a:solidFill>
                  <a:srgbClr val="404040"/>
                </a:solidFill>
                <a:latin typeface="Trebuchet MS"/>
                <a:ea typeface="ＭＳ Ｐゴシック" charset="-128"/>
                <a:cs typeface="Trebuchet MS"/>
              </a:defRPr>
            </a:lvl4pPr>
            <a:lvl5pPr marL="1143000" indent="-228600" algn="l" rtl="0" eaLnBrk="0" fontAlgn="base" hangingPunct="0">
              <a:spcBef>
                <a:spcPts val="600"/>
              </a:spcBef>
              <a:spcAft>
                <a:spcPct val="0"/>
              </a:spcAft>
              <a:buClr>
                <a:srgbClr val="7F7F7F"/>
              </a:buClr>
              <a:buSzPct val="70000"/>
              <a:buFont typeface="Wingdings" pitchFamily="2" charset="2"/>
              <a:buChar char="l"/>
              <a:defRPr sz="1800" kern="1200">
                <a:solidFill>
                  <a:srgbClr val="404040"/>
                </a:solidFill>
                <a:latin typeface="Trebuchet MS"/>
                <a:ea typeface="ＭＳ Ｐゴシック" charset="-128"/>
                <a:cs typeface="Trebuchet M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eaLnBrk="1" hangingPunct="1">
              <a:buClr>
                <a:schemeClr val="tx1"/>
              </a:buClr>
              <a:buSzPct val="130000"/>
              <a:buFont typeface="Wingdings" pitchFamily="2" charset="2"/>
              <a:buChar char="ü"/>
            </a:pPr>
            <a:r>
              <a:rPr lang="en-US" sz="1800" b="1" dirty="0" smtClean="0">
                <a:latin typeface="Verdana" pitchFamily="34" charset="0"/>
                <a:ea typeface="Verdana" pitchFamily="34" charset="0"/>
                <a:cs typeface="Verdana" pitchFamily="34" charset="0"/>
              </a:rPr>
              <a:t>If the gage/inspection affects quality and used for product acceptance, then conduct a Gage R&amp;R.</a:t>
            </a:r>
          </a:p>
          <a:p>
            <a:pPr eaLnBrk="1" hangingPunct="1">
              <a:buClr>
                <a:schemeClr val="tx1"/>
              </a:buClr>
              <a:buSzPct val="130000"/>
              <a:buFont typeface="Wingdings" pitchFamily="2" charset="2"/>
              <a:buChar char="ü"/>
            </a:pPr>
            <a:r>
              <a:rPr lang="en-US" sz="1800" b="1" dirty="0" smtClean="0">
                <a:latin typeface="Verdana" pitchFamily="34" charset="0"/>
                <a:ea typeface="Verdana" pitchFamily="34" charset="0"/>
                <a:cs typeface="Verdana" pitchFamily="34" charset="0"/>
              </a:rPr>
              <a:t>Make sure the study is recent - less than 1 year.</a:t>
            </a:r>
          </a:p>
          <a:p>
            <a:pPr eaLnBrk="1" hangingPunct="1">
              <a:buClr>
                <a:schemeClr val="tx1"/>
              </a:buClr>
              <a:buSzPct val="130000"/>
              <a:buFont typeface="Wingdings" pitchFamily="2" charset="2"/>
              <a:buChar char="ü"/>
            </a:pPr>
            <a:r>
              <a:rPr lang="en-US" sz="1800" b="1" dirty="0" smtClean="0">
                <a:latin typeface="Verdana" pitchFamily="34" charset="0"/>
                <a:ea typeface="Verdana" pitchFamily="34" charset="0"/>
                <a:cs typeface="Verdana" pitchFamily="34" charset="0"/>
              </a:rPr>
              <a:t>Compare the control plan gages against the Gage R&amp;Rs.</a:t>
            </a:r>
          </a:p>
          <a:p>
            <a:pPr eaLnBrk="1" hangingPunct="1">
              <a:buClr>
                <a:schemeClr val="tx1"/>
              </a:buClr>
              <a:buSzPct val="130000"/>
              <a:buFont typeface="Wingdings" pitchFamily="2" charset="2"/>
              <a:buChar char="ü"/>
            </a:pPr>
            <a:r>
              <a:rPr lang="en-US" sz="1800" b="1" dirty="0" smtClean="0">
                <a:latin typeface="Verdana" pitchFamily="34" charset="0"/>
                <a:ea typeface="Verdana" pitchFamily="34" charset="0"/>
                <a:cs typeface="Verdana" pitchFamily="34" charset="0"/>
              </a:rPr>
              <a:t>If you question that gage, then;</a:t>
            </a:r>
          </a:p>
          <a:p>
            <a:pPr lvl="1" eaLnBrk="1" hangingPunct="1">
              <a:buClr>
                <a:schemeClr val="tx1"/>
              </a:buClr>
              <a:buSzPct val="130000"/>
              <a:buFont typeface="Wingdings" pitchFamily="2" charset="2"/>
              <a:buChar char="ü"/>
            </a:pPr>
            <a:r>
              <a:rPr lang="en-US" b="1" dirty="0" smtClean="0">
                <a:latin typeface="Verdana" pitchFamily="34" charset="0"/>
                <a:ea typeface="Verdana" pitchFamily="34" charset="0"/>
                <a:cs typeface="Verdana" pitchFamily="34" charset="0"/>
              </a:rPr>
              <a:t>Question the technique and part sampling.</a:t>
            </a:r>
          </a:p>
          <a:p>
            <a:pPr lvl="1" eaLnBrk="1" hangingPunct="1">
              <a:buClr>
                <a:schemeClr val="tx1"/>
              </a:buClr>
              <a:buSzPct val="130000"/>
              <a:buFont typeface="Wingdings" pitchFamily="2" charset="2"/>
              <a:buChar char="ü"/>
            </a:pPr>
            <a:r>
              <a:rPr lang="en-US" b="1" dirty="0" smtClean="0">
                <a:latin typeface="Verdana" pitchFamily="34" charset="0"/>
                <a:ea typeface="Verdana" pitchFamily="34" charset="0"/>
                <a:cs typeface="Verdana" pitchFamily="34" charset="0"/>
              </a:rPr>
              <a:t>Ask for additional studies.</a:t>
            </a:r>
          </a:p>
          <a:p>
            <a:pPr eaLnBrk="1" hangingPunct="1">
              <a:buClr>
                <a:srgbClr val="A50021"/>
              </a:buClr>
              <a:buSzPct val="130000"/>
              <a:buFont typeface="Wingdings" pitchFamily="2" charset="2"/>
              <a:buNone/>
            </a:pPr>
            <a:endParaRPr lang="en-US" b="1" dirty="0" smtClean="0"/>
          </a:p>
        </p:txBody>
      </p:sp>
      <p:pic>
        <p:nvPicPr>
          <p:cNvPr id="8" name="Picture 3" descr="MCj043982400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05636" y="4410074"/>
            <a:ext cx="1533525" cy="153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22491203"/>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ap-wave.jpg"/>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0" y="0"/>
            <a:ext cx="9144000" cy="1747322"/>
          </a:xfrm>
          <a:prstGeom prst="rect">
            <a:avLst/>
          </a:prstGeom>
          <a:effectLst>
            <a:outerShdw blurRad="50800" dist="38100" dir="2700000" algn="tl" rotWithShape="0">
              <a:srgbClr val="000000">
                <a:alpha val="43000"/>
              </a:srgbClr>
            </a:outerShdw>
            <a:reflection stA="50000" endPos="75000" dist="12700" dir="5400000" sy="-100000" algn="bl" rotWithShape="0"/>
          </a:effectLst>
        </p:spPr>
      </p:pic>
      <p:sp>
        <p:nvSpPr>
          <p:cNvPr id="9" name="Title 7"/>
          <p:cNvSpPr txBox="1">
            <a:spLocks/>
          </p:cNvSpPr>
          <p:nvPr/>
        </p:nvSpPr>
        <p:spPr>
          <a:xfrm>
            <a:off x="346075" y="2524125"/>
            <a:ext cx="8531225" cy="1371600"/>
          </a:xfrm>
          <a:prstGeom prst="rect">
            <a:avLst/>
          </a:prstGeom>
        </p:spPr>
        <p:txBody>
          <a:bodyPr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defTabSz="914400" eaLnBrk="1" hangingPunct="1"/>
            <a:r>
              <a:rPr lang="en-US" sz="4000" b="1" dirty="0" smtClean="0">
                <a:solidFill>
                  <a:srgbClr val="1D2C64"/>
                </a:solidFill>
                <a:effectLst>
                  <a:outerShdw blurRad="38100" dist="38100" dir="2700000" algn="tl">
                    <a:schemeClr val="bg1"/>
                  </a:outerShdw>
                </a:effectLst>
                <a:latin typeface="Verdana" pitchFamily="34" charset="0"/>
                <a:ea typeface="Verdana" pitchFamily="34" charset="0"/>
                <a:cs typeface="Verdana" pitchFamily="34" charset="0"/>
              </a:rPr>
              <a:t>Dimensional Results</a:t>
            </a:r>
            <a:endParaRPr lang="en-US" sz="4000" b="1" dirty="0">
              <a:solidFill>
                <a:srgbClr val="1D2C64"/>
              </a:solidFill>
              <a:effectLst>
                <a:outerShdw blurRad="38100" dist="38100" dir="2700000" algn="tl">
                  <a:schemeClr val="bg1"/>
                </a:outerShdw>
              </a:effectLst>
              <a:latin typeface="Verdana" pitchFamily="34" charset="0"/>
              <a:ea typeface="Verdana" pitchFamily="34" charset="0"/>
              <a:cs typeface="Verdana" pitchFamily="34" charset="0"/>
            </a:endParaRPr>
          </a:p>
        </p:txBody>
      </p:sp>
      <p:sp>
        <p:nvSpPr>
          <p:cNvPr id="5" name="Title 7"/>
          <p:cNvSpPr txBox="1">
            <a:spLocks/>
          </p:cNvSpPr>
          <p:nvPr/>
        </p:nvSpPr>
        <p:spPr>
          <a:xfrm>
            <a:off x="5553075" y="4338638"/>
            <a:ext cx="3171825" cy="314325"/>
          </a:xfrm>
          <a:prstGeom prst="rect">
            <a:avLst/>
          </a:prstGeom>
        </p:spPr>
        <p:txBody>
          <a:bodyPr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defTabSz="914400" eaLnBrk="1" hangingPunct="1"/>
            <a:endParaRPr lang="en-US" sz="3200" dirty="0">
              <a:solidFill>
                <a:srgbClr val="1D2C64"/>
              </a:solidFill>
              <a:effectLst>
                <a:outerShdw blurRad="38100" dist="38100" dir="2700000" algn="tl">
                  <a:srgbClr val="C0C0C0"/>
                </a:outerShdw>
              </a:effectLst>
              <a:latin typeface="Trebuchet MS" pitchFamily="34" charset="0"/>
            </a:endParaRPr>
          </a:p>
        </p:txBody>
      </p:sp>
      <p:sp>
        <p:nvSpPr>
          <p:cNvPr id="7" name="Title 7"/>
          <p:cNvSpPr txBox="1">
            <a:spLocks/>
          </p:cNvSpPr>
          <p:nvPr/>
        </p:nvSpPr>
        <p:spPr>
          <a:xfrm>
            <a:off x="1538287" y="2967038"/>
            <a:ext cx="5895975" cy="1371600"/>
          </a:xfrm>
          <a:prstGeom prst="rect">
            <a:avLst/>
          </a:prstGeom>
        </p:spPr>
        <p:txBody>
          <a:bodyPr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defTabSz="914400" eaLnBrk="1" hangingPunct="1"/>
            <a:endParaRPr lang="en-US" sz="4000" dirty="0">
              <a:solidFill>
                <a:srgbClr val="1D2C64"/>
              </a:solidFill>
              <a:effectLst>
                <a:outerShdw blurRad="38100" dist="38100" dir="2700000" algn="tl">
                  <a:srgbClr val="C0C0C0"/>
                </a:outerShdw>
              </a:effectLst>
              <a:latin typeface="Trebuchet MS" pitchFamily="34" charset="0"/>
            </a:endParaRPr>
          </a:p>
        </p:txBody>
      </p:sp>
      <p:sp>
        <p:nvSpPr>
          <p:cNvPr id="8" name="Title 7"/>
          <p:cNvSpPr txBox="1">
            <a:spLocks/>
          </p:cNvSpPr>
          <p:nvPr/>
        </p:nvSpPr>
        <p:spPr>
          <a:xfrm>
            <a:off x="5705475" y="4491038"/>
            <a:ext cx="3171825" cy="314325"/>
          </a:xfrm>
          <a:prstGeom prst="rect">
            <a:avLst/>
          </a:prstGeom>
        </p:spPr>
        <p:txBody>
          <a:bodyPr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defTabSz="914400" eaLnBrk="1" hangingPunct="1"/>
            <a:endParaRPr lang="en-US" sz="3200" dirty="0">
              <a:solidFill>
                <a:srgbClr val="1D2C64"/>
              </a:solidFill>
              <a:effectLst>
                <a:outerShdw blurRad="38100" dist="38100" dir="2700000" algn="tl">
                  <a:srgbClr val="C0C0C0"/>
                </a:outerShdw>
              </a:effectLst>
              <a:latin typeface="Trebuchet MS" pitchFamily="34" charset="0"/>
            </a:endParaRPr>
          </a:p>
        </p:txBody>
      </p:sp>
      <p:sp>
        <p:nvSpPr>
          <p:cNvPr id="6" name="Footer Placeholder 5"/>
          <p:cNvSpPr>
            <a:spLocks noGrp="1"/>
          </p:cNvSpPr>
          <p:nvPr>
            <p:ph type="ftr" sz="quarter" idx="11"/>
          </p:nvPr>
        </p:nvSpPr>
        <p:spPr/>
        <p:txBody>
          <a:bodyPr/>
          <a:lstStyle/>
          <a:p>
            <a:pPr>
              <a:defRPr/>
            </a:pPr>
            <a:r>
              <a:rPr lang="en-US" smtClean="0"/>
              <a:t>Business Confidential &amp; Proprietary Information  Rev: 00</a:t>
            </a:r>
            <a:endParaRPr lang="en-US" dirty="0"/>
          </a:p>
        </p:txBody>
      </p:sp>
    </p:spTree>
    <p:extLst>
      <p:ext uri="{BB962C8B-B14F-4D97-AF65-F5344CB8AC3E}">
        <p14:creationId xmlns:p14="http://schemas.microsoft.com/office/powerpoint/2010/main" val="2036350705"/>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Dimensional Results </a:t>
            </a:r>
          </a:p>
        </p:txBody>
      </p:sp>
      <p:sp>
        <p:nvSpPr>
          <p:cNvPr id="6" name="Footer Placeholder 5"/>
          <p:cNvSpPr>
            <a:spLocks noGrp="1"/>
          </p:cNvSpPr>
          <p:nvPr>
            <p:ph type="ftr" sz="quarter" idx="11"/>
          </p:nvPr>
        </p:nvSpPr>
        <p:spPr/>
        <p:txBody>
          <a:bodyPr/>
          <a:lstStyle/>
          <a:p>
            <a:pPr>
              <a:defRPr/>
            </a:pPr>
            <a:r>
              <a:rPr lang="en-US" smtClean="0"/>
              <a:t>Business Confidential &amp; Proprietary Information  Rev: 00</a:t>
            </a:r>
            <a:endParaRPr lang="en-US" dirty="0"/>
          </a:p>
        </p:txBody>
      </p:sp>
      <p:grpSp>
        <p:nvGrpSpPr>
          <p:cNvPr id="15" name="Group 4"/>
          <p:cNvGrpSpPr>
            <a:grpSpLocks/>
          </p:cNvGrpSpPr>
          <p:nvPr/>
        </p:nvGrpSpPr>
        <p:grpSpPr bwMode="auto">
          <a:xfrm>
            <a:off x="243862" y="1475759"/>
            <a:ext cx="4117001" cy="579438"/>
            <a:chOff x="3109" y="880"/>
            <a:chExt cx="2497" cy="365"/>
          </a:xfrm>
        </p:grpSpPr>
        <p:sp>
          <p:nvSpPr>
            <p:cNvPr id="19" name="Text Box 5"/>
            <p:cNvSpPr txBox="1">
              <a:spLocks noChangeArrowheads="1"/>
            </p:cNvSpPr>
            <p:nvPr/>
          </p:nvSpPr>
          <p:spPr bwMode="auto">
            <a:xfrm>
              <a:off x="3139" y="1032"/>
              <a:ext cx="2467"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0" marR="0" lvl="0" indent="0" defTabSz="914400" eaLnBrk="0" fontAlgn="auto" latinLnBrk="0" hangingPunct="0">
                <a:lnSpc>
                  <a:spcPct val="100000"/>
                </a:lnSpc>
                <a:spcBef>
                  <a:spcPts val="0"/>
                </a:spcBef>
                <a:spcAft>
                  <a:spcPts val="0"/>
                </a:spcAft>
                <a:buClr>
                  <a:srgbClr val="99CC00"/>
                </a:buClr>
                <a:buSzTx/>
                <a:buFontTx/>
                <a:buNone/>
                <a:tabLst/>
                <a:defRPr/>
              </a:pPr>
              <a:endParaRPr kumimoji="0" lang="en-US" sz="1600" b="0" i="0" u="none" strike="noStrike" kern="0" cap="none" spc="0" normalizeH="0" baseline="0" noProof="0" dirty="0" smtClean="0">
                <a:ln>
                  <a:noFill/>
                </a:ln>
                <a:solidFill>
                  <a:srgbClr val="000000"/>
                </a:solidFill>
                <a:effectLst/>
                <a:uLnTx/>
                <a:uFillTx/>
                <a:latin typeface="Verdana" pitchFamily="34" charset="0"/>
                <a:cs typeface="Arial" pitchFamily="34" charset="0"/>
              </a:endParaRPr>
            </a:p>
          </p:txBody>
        </p:sp>
        <p:sp>
          <p:nvSpPr>
            <p:cNvPr id="23" name="Text Box 7"/>
            <p:cNvSpPr txBox="1">
              <a:spLocks noChangeArrowheads="1"/>
            </p:cNvSpPr>
            <p:nvPr/>
          </p:nvSpPr>
          <p:spPr bwMode="auto">
            <a:xfrm>
              <a:off x="3109" y="880"/>
              <a:ext cx="1009" cy="231"/>
            </a:xfrm>
            <a:prstGeom prst="rect">
              <a:avLst/>
            </a:prstGeom>
            <a:solidFill>
              <a:srgbClr val="FFFFFF"/>
            </a:solidFill>
            <a:ln>
              <a:noFill/>
            </a:ln>
            <a:extLs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0" marR="0" lvl="0" indent="0" defTabSz="914400" eaLnBrk="0" fontAlgn="auto" latinLnBrk="0" hangingPunct="0">
                <a:lnSpc>
                  <a:spcPct val="100000"/>
                </a:lnSpc>
                <a:spcBef>
                  <a:spcPts val="0"/>
                </a:spcBef>
                <a:spcAft>
                  <a:spcPts val="0"/>
                </a:spcAft>
                <a:buClr>
                  <a:srgbClr val="000000"/>
                </a:buClr>
                <a:buSzTx/>
                <a:buFontTx/>
                <a:buNone/>
                <a:tabLst/>
                <a:defRPr/>
              </a:pPr>
              <a:r>
                <a:rPr kumimoji="0" lang="en-US" sz="1800" b="1" i="0" u="none" strike="noStrike" kern="0" cap="none" spc="0" normalizeH="0" baseline="0" noProof="0" dirty="0" smtClean="0">
                  <a:ln>
                    <a:noFill/>
                  </a:ln>
                  <a:solidFill>
                    <a:srgbClr val="105CA4"/>
                  </a:solidFill>
                  <a:effectLst/>
                  <a:uLnTx/>
                  <a:uFillTx/>
                  <a:latin typeface="Verdana" pitchFamily="34" charset="0"/>
                  <a:cs typeface="Arial" pitchFamily="34" charset="0"/>
                </a:rPr>
                <a:t>What is it?</a:t>
              </a:r>
              <a:endParaRPr kumimoji="0" lang="en-US" sz="1800" b="0" i="0" u="none" strike="noStrike" kern="0" cap="none" spc="0" normalizeH="0" baseline="0" noProof="0" dirty="0" smtClean="0">
                <a:ln>
                  <a:noFill/>
                </a:ln>
                <a:solidFill>
                  <a:srgbClr val="105CA4"/>
                </a:solidFill>
                <a:effectLst/>
                <a:uLnTx/>
                <a:uFillTx/>
                <a:latin typeface="Verdana" pitchFamily="34" charset="0"/>
                <a:cs typeface="Arial" pitchFamily="34" charset="0"/>
              </a:endParaRPr>
            </a:p>
          </p:txBody>
        </p:sp>
      </p:grpSp>
      <p:grpSp>
        <p:nvGrpSpPr>
          <p:cNvPr id="24" name="Group 8"/>
          <p:cNvGrpSpPr>
            <a:grpSpLocks/>
          </p:cNvGrpSpPr>
          <p:nvPr/>
        </p:nvGrpSpPr>
        <p:grpSpPr bwMode="auto">
          <a:xfrm>
            <a:off x="260350" y="3180733"/>
            <a:ext cx="3948113" cy="1200150"/>
            <a:chOff x="3119" y="1848"/>
            <a:chExt cx="2487" cy="756"/>
          </a:xfrm>
        </p:grpSpPr>
        <p:sp>
          <p:nvSpPr>
            <p:cNvPr id="26" name="Text Box 10"/>
            <p:cNvSpPr txBox="1">
              <a:spLocks noChangeArrowheads="1"/>
            </p:cNvSpPr>
            <p:nvPr/>
          </p:nvSpPr>
          <p:spPr bwMode="auto">
            <a:xfrm>
              <a:off x="3119" y="1848"/>
              <a:ext cx="1826"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0" marR="0" lvl="0" indent="0" defTabSz="914400" eaLnBrk="0" fontAlgn="auto" latinLnBrk="0" hangingPunct="0">
                <a:lnSpc>
                  <a:spcPct val="100000"/>
                </a:lnSpc>
                <a:spcBef>
                  <a:spcPts val="0"/>
                </a:spcBef>
                <a:spcAft>
                  <a:spcPts val="0"/>
                </a:spcAft>
                <a:buClr>
                  <a:srgbClr val="000000"/>
                </a:buClr>
                <a:buSzTx/>
                <a:buFontTx/>
                <a:buNone/>
                <a:tabLst/>
                <a:defRPr/>
              </a:pPr>
              <a:r>
                <a:rPr kumimoji="0" lang="en-US" sz="1800" b="1" i="0" u="none" strike="noStrike" kern="0" cap="none" spc="0" normalizeH="0" baseline="0" noProof="0" dirty="0" smtClean="0">
                  <a:ln>
                    <a:noFill/>
                  </a:ln>
                  <a:solidFill>
                    <a:srgbClr val="105CA4"/>
                  </a:solidFill>
                  <a:effectLst/>
                  <a:uLnTx/>
                  <a:uFillTx/>
                  <a:latin typeface="Verdana" pitchFamily="34" charset="0"/>
                  <a:cs typeface="Arial" pitchFamily="34" charset="0"/>
                </a:rPr>
                <a:t>Objective or purpose</a:t>
              </a:r>
              <a:endParaRPr kumimoji="0" lang="en-US" sz="1800" b="0" i="0" u="none" strike="noStrike" kern="0" cap="none" spc="0" normalizeH="0" baseline="0" noProof="0" dirty="0" smtClean="0">
                <a:ln>
                  <a:noFill/>
                </a:ln>
                <a:solidFill>
                  <a:srgbClr val="105CA4"/>
                </a:solidFill>
                <a:effectLst/>
                <a:uLnTx/>
                <a:uFillTx/>
                <a:latin typeface="Verdana" pitchFamily="34" charset="0"/>
                <a:cs typeface="Arial" pitchFamily="34" charset="0"/>
              </a:endParaRPr>
            </a:p>
          </p:txBody>
        </p:sp>
        <p:sp>
          <p:nvSpPr>
            <p:cNvPr id="27" name="Text Box 11"/>
            <p:cNvSpPr txBox="1">
              <a:spLocks noChangeArrowheads="1"/>
            </p:cNvSpPr>
            <p:nvPr/>
          </p:nvSpPr>
          <p:spPr bwMode="auto">
            <a:xfrm>
              <a:off x="3139" y="2084"/>
              <a:ext cx="2467" cy="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marL="174625" indent="-174625"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174625" marR="0" lvl="0" indent="-174625" defTabSz="914400" eaLnBrk="0" fontAlgn="auto" latinLnBrk="0" hangingPunct="0">
                <a:lnSpc>
                  <a:spcPct val="100000"/>
                </a:lnSpc>
                <a:spcBef>
                  <a:spcPts val="0"/>
                </a:spcBef>
                <a:spcAft>
                  <a:spcPts val="0"/>
                </a:spcAft>
                <a:buClr>
                  <a:srgbClr val="105CA4"/>
                </a:buClr>
                <a:buSzTx/>
                <a:buFontTx/>
                <a:buChar char="•"/>
                <a:tabLst/>
                <a:defRPr/>
              </a:pPr>
              <a:r>
                <a:rPr kumimoji="0" lang="en-US" sz="1600" b="0" i="0" u="none" strike="noStrike" kern="0" cap="none" spc="0" normalizeH="0" baseline="0" noProof="0" dirty="0" smtClean="0">
                  <a:ln>
                    <a:noFill/>
                  </a:ln>
                  <a:solidFill>
                    <a:srgbClr val="000000"/>
                  </a:solidFill>
                  <a:effectLst/>
                  <a:uLnTx/>
                  <a:uFillTx/>
                  <a:latin typeface="Verdana" pitchFamily="34" charset="0"/>
                  <a:cs typeface="Arial" pitchFamily="34" charset="0"/>
                </a:rPr>
                <a:t>To show conformance to the customer part print on dimensions and all other noted requirements.</a:t>
              </a:r>
            </a:p>
          </p:txBody>
        </p:sp>
      </p:grpSp>
      <p:grpSp>
        <p:nvGrpSpPr>
          <p:cNvPr id="28" name="Group 12"/>
          <p:cNvGrpSpPr>
            <a:grpSpLocks/>
          </p:cNvGrpSpPr>
          <p:nvPr/>
        </p:nvGrpSpPr>
        <p:grpSpPr bwMode="auto">
          <a:xfrm>
            <a:off x="260350" y="4780933"/>
            <a:ext cx="3963988" cy="1465263"/>
            <a:chOff x="3119" y="3255"/>
            <a:chExt cx="2497" cy="923"/>
          </a:xfrm>
        </p:grpSpPr>
        <p:sp>
          <p:nvSpPr>
            <p:cNvPr id="30" name="Text Box 14"/>
            <p:cNvSpPr txBox="1">
              <a:spLocks noChangeArrowheads="1"/>
            </p:cNvSpPr>
            <p:nvPr/>
          </p:nvSpPr>
          <p:spPr bwMode="auto">
            <a:xfrm>
              <a:off x="3119" y="3255"/>
              <a:ext cx="1303"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0" marR="0" lvl="0" indent="0" defTabSz="914400" eaLnBrk="0" fontAlgn="auto" latinLnBrk="0" hangingPunct="0">
                <a:lnSpc>
                  <a:spcPct val="100000"/>
                </a:lnSpc>
                <a:spcBef>
                  <a:spcPts val="0"/>
                </a:spcBef>
                <a:spcAft>
                  <a:spcPts val="0"/>
                </a:spcAft>
                <a:buClr>
                  <a:srgbClr val="000000"/>
                </a:buClr>
                <a:buSzTx/>
                <a:buFontTx/>
                <a:buNone/>
                <a:tabLst/>
                <a:defRPr/>
              </a:pPr>
              <a:r>
                <a:rPr kumimoji="0" lang="en-US" sz="1800" b="1" i="0" u="none" strike="noStrike" kern="0" cap="none" spc="0" normalizeH="0" baseline="0" noProof="0" dirty="0" smtClean="0">
                  <a:ln>
                    <a:noFill/>
                  </a:ln>
                  <a:solidFill>
                    <a:srgbClr val="105CA4"/>
                  </a:solidFill>
                  <a:effectLst/>
                  <a:uLnTx/>
                  <a:uFillTx/>
                  <a:latin typeface="Verdana" pitchFamily="34" charset="0"/>
                  <a:cs typeface="Arial" pitchFamily="34" charset="0"/>
                </a:rPr>
                <a:t>When to use </a:t>
              </a:r>
              <a:r>
                <a:rPr lang="en-US" b="1" kern="0" dirty="0">
                  <a:solidFill>
                    <a:srgbClr val="105CA4"/>
                  </a:solidFill>
                  <a:latin typeface="Verdana" pitchFamily="34" charset="0"/>
                </a:rPr>
                <a:t>i</a:t>
              </a:r>
              <a:r>
                <a:rPr kumimoji="0" lang="en-US" sz="1800" b="1" i="0" u="none" strike="noStrike" kern="0" cap="none" spc="0" normalizeH="0" baseline="0" noProof="0" dirty="0" smtClean="0">
                  <a:ln>
                    <a:noFill/>
                  </a:ln>
                  <a:solidFill>
                    <a:srgbClr val="105CA4"/>
                  </a:solidFill>
                  <a:effectLst/>
                  <a:uLnTx/>
                  <a:uFillTx/>
                  <a:latin typeface="Verdana" pitchFamily="34" charset="0"/>
                  <a:cs typeface="Arial" pitchFamily="34" charset="0"/>
                </a:rPr>
                <a:t>t</a:t>
              </a:r>
              <a:endParaRPr kumimoji="0" lang="en-US" sz="1800" b="0" i="0" u="none" strike="noStrike" kern="0" cap="none" spc="0" normalizeH="0" baseline="0" noProof="0" dirty="0" smtClean="0">
                <a:ln>
                  <a:noFill/>
                </a:ln>
                <a:solidFill>
                  <a:srgbClr val="105CA4"/>
                </a:solidFill>
                <a:effectLst/>
                <a:uLnTx/>
                <a:uFillTx/>
                <a:latin typeface="Verdana" pitchFamily="34" charset="0"/>
                <a:cs typeface="Arial" pitchFamily="34" charset="0"/>
              </a:endParaRPr>
            </a:p>
          </p:txBody>
        </p:sp>
        <p:sp>
          <p:nvSpPr>
            <p:cNvPr id="31" name="Text Box 15"/>
            <p:cNvSpPr txBox="1">
              <a:spLocks noChangeArrowheads="1"/>
            </p:cNvSpPr>
            <p:nvPr/>
          </p:nvSpPr>
          <p:spPr bwMode="auto">
            <a:xfrm>
              <a:off x="3149" y="3504"/>
              <a:ext cx="2467" cy="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marL="174625" indent="-174625"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174625" marR="0" lvl="0" indent="-174625" defTabSz="914400" eaLnBrk="0" fontAlgn="auto" latinLnBrk="0" hangingPunct="0">
                <a:lnSpc>
                  <a:spcPct val="100000"/>
                </a:lnSpc>
                <a:spcBef>
                  <a:spcPts val="0"/>
                </a:spcBef>
                <a:spcAft>
                  <a:spcPts val="0"/>
                </a:spcAft>
                <a:buClr>
                  <a:srgbClr val="105CA4"/>
                </a:buClr>
                <a:buSzTx/>
                <a:buFontTx/>
                <a:buChar char="•"/>
                <a:tabLst/>
                <a:defRPr/>
              </a:pPr>
              <a:r>
                <a:rPr kumimoji="0" lang="en-US" sz="1600" b="0" i="0" u="none" strike="noStrike" kern="0" cap="none" spc="0" normalizeH="0" baseline="0" noProof="0" dirty="0" smtClean="0">
                  <a:ln>
                    <a:noFill/>
                  </a:ln>
                  <a:solidFill>
                    <a:srgbClr val="000000"/>
                  </a:solidFill>
                  <a:effectLst/>
                  <a:uLnTx/>
                  <a:uFillTx/>
                  <a:latin typeface="Verdana" pitchFamily="34" charset="0"/>
                  <a:cs typeface="Arial" pitchFamily="34" charset="0"/>
                </a:rPr>
                <a:t>For each unique manufacturing process (e.g., cells or production lines and all molds, patterns, or dies.</a:t>
              </a:r>
            </a:p>
          </p:txBody>
        </p:sp>
      </p:grpSp>
      <p:sp>
        <p:nvSpPr>
          <p:cNvPr id="4" name="Rectangle 3"/>
          <p:cNvSpPr/>
          <p:nvPr/>
        </p:nvSpPr>
        <p:spPr>
          <a:xfrm>
            <a:off x="244475" y="1896761"/>
            <a:ext cx="3963988" cy="1077218"/>
          </a:xfrm>
          <a:prstGeom prst="rect">
            <a:avLst/>
          </a:prstGeom>
        </p:spPr>
        <p:txBody>
          <a:bodyPr wrap="square">
            <a:spAutoFit/>
          </a:bodyPr>
          <a:lstStyle/>
          <a:p>
            <a:pPr marL="174625" marR="0" lvl="0" indent="-174625" defTabSz="914400" eaLnBrk="0" fontAlgn="auto" latinLnBrk="0" hangingPunct="0">
              <a:lnSpc>
                <a:spcPct val="100000"/>
              </a:lnSpc>
              <a:spcBef>
                <a:spcPts val="0"/>
              </a:spcBef>
              <a:spcAft>
                <a:spcPts val="0"/>
              </a:spcAft>
              <a:buClr>
                <a:srgbClr val="105CA4"/>
              </a:buClr>
              <a:buSzTx/>
              <a:buFontTx/>
              <a:buChar char="•"/>
              <a:tabLst/>
              <a:defRPr/>
            </a:pPr>
            <a:r>
              <a:rPr lang="en-US" sz="1600" kern="0" dirty="0" smtClean="0">
                <a:solidFill>
                  <a:srgbClr val="000000"/>
                </a:solidFill>
                <a:latin typeface="Verdana" pitchFamily="34" charset="0"/>
                <a:cs typeface="Arial" pitchFamily="34" charset="0"/>
              </a:rPr>
              <a:t>Evidence that dimensional verifications have been completed and results indicate compliance with specified requirements.</a:t>
            </a:r>
            <a:endParaRPr lang="en-US" sz="1600" kern="0" dirty="0">
              <a:solidFill>
                <a:srgbClr val="000000"/>
              </a:solidFill>
              <a:latin typeface="Verdana" pitchFamily="34" charset="0"/>
              <a:cs typeface="Arial" pitchFamily="34" charset="0"/>
            </a:endParaRPr>
          </a:p>
        </p:txBody>
      </p:sp>
      <p:graphicFrame>
        <p:nvGraphicFramePr>
          <p:cNvPr id="12" name="Object 11"/>
          <p:cNvGraphicFramePr>
            <a:graphicFrameLocks noChangeAspect="1"/>
          </p:cNvGraphicFramePr>
          <p:nvPr>
            <p:extLst>
              <p:ext uri="{D42A27DB-BD31-4B8C-83A1-F6EECF244321}">
                <p14:modId xmlns:p14="http://schemas.microsoft.com/office/powerpoint/2010/main" val="2170671291"/>
              </p:ext>
            </p:extLst>
          </p:nvPr>
        </p:nvGraphicFramePr>
        <p:xfrm>
          <a:off x="5272644" y="1474988"/>
          <a:ext cx="3621974" cy="4708275"/>
        </p:xfrm>
        <a:graphic>
          <a:graphicData uri="http://schemas.openxmlformats.org/presentationml/2006/ole">
            <mc:AlternateContent xmlns:mc="http://schemas.openxmlformats.org/markup-compatibility/2006">
              <mc:Choice xmlns:v="urn:schemas-microsoft-com:vml" Requires="v">
                <p:oleObj spid="_x0000_s24633" name="Worksheet" r:id="rId5" imgW="8629616" imgH="10372859" progId="Excel.Sheet.8">
                  <p:embed/>
                </p:oleObj>
              </mc:Choice>
              <mc:Fallback>
                <p:oleObj name="Worksheet" r:id="rId5" imgW="8629616" imgH="10372859" progId="Excel.Sheet.8">
                  <p:embed/>
                  <p:pic>
                    <p:nvPicPr>
                      <p:cNvPr id="0" name=""/>
                      <p:cNvPicPr/>
                      <p:nvPr/>
                    </p:nvPicPr>
                    <p:blipFill>
                      <a:blip r:embed="rId6"/>
                      <a:stretch>
                        <a:fillRect/>
                      </a:stretch>
                    </p:blipFill>
                    <p:spPr>
                      <a:xfrm>
                        <a:off x="5272644" y="1474988"/>
                        <a:ext cx="3621974" cy="4708275"/>
                      </a:xfrm>
                      <a:prstGeom prst="rect">
                        <a:avLst/>
                      </a:prstGeom>
                    </p:spPr>
                  </p:pic>
                </p:oleObj>
              </mc:Fallback>
            </mc:AlternateContent>
          </a:graphicData>
        </a:graphic>
      </p:graphicFrame>
    </p:spTree>
    <p:extLst>
      <p:ext uri="{BB962C8B-B14F-4D97-AF65-F5344CB8AC3E}">
        <p14:creationId xmlns:p14="http://schemas.microsoft.com/office/powerpoint/2010/main" val="1634557295"/>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Dimensional Requirements </a:t>
            </a:r>
            <a:endParaRPr lang="en-US" dirty="0"/>
          </a:p>
        </p:txBody>
      </p:sp>
      <p:sp>
        <p:nvSpPr>
          <p:cNvPr id="3" name="Content Placeholder 2"/>
          <p:cNvSpPr>
            <a:spLocks noGrp="1"/>
          </p:cNvSpPr>
          <p:nvPr>
            <p:ph idx="1"/>
          </p:nvPr>
        </p:nvSpPr>
        <p:spPr>
          <a:xfrm>
            <a:off x="531627" y="1371600"/>
            <a:ext cx="8056157" cy="4139610"/>
          </a:xfrm>
        </p:spPr>
        <p:txBody>
          <a:bodyPr>
            <a:normAutofit fontScale="25000" lnSpcReduction="20000"/>
          </a:bodyPr>
          <a:lstStyle/>
          <a:p>
            <a:pPr lvl="0"/>
            <a:r>
              <a:rPr lang="en-US" sz="6400" dirty="0" smtClean="0">
                <a:solidFill>
                  <a:srgbClr val="105CA4"/>
                </a:solidFill>
                <a:latin typeface="Verdana" pitchFamily="34" charset="0"/>
                <a:ea typeface="Verdana" pitchFamily="34" charset="0"/>
                <a:cs typeface="Verdana" pitchFamily="34" charset="0"/>
              </a:rPr>
              <a:t>The Supplier shall provide </a:t>
            </a:r>
            <a:r>
              <a:rPr lang="en-US" sz="6400" dirty="0">
                <a:solidFill>
                  <a:srgbClr val="105CA4"/>
                </a:solidFill>
                <a:latin typeface="Verdana" pitchFamily="34" charset="0"/>
                <a:ea typeface="Verdana" pitchFamily="34" charset="0"/>
                <a:cs typeface="Verdana" pitchFamily="34" charset="0"/>
              </a:rPr>
              <a:t>the number of sample parts as specified on the PPAP. </a:t>
            </a:r>
            <a:r>
              <a:rPr lang="en-US" sz="6400" dirty="0">
                <a:solidFill>
                  <a:schemeClr val="tx1"/>
                </a:solidFill>
                <a:latin typeface="Verdana" pitchFamily="34" charset="0"/>
                <a:ea typeface="Verdana" pitchFamily="34" charset="0"/>
                <a:cs typeface="Verdana" pitchFamily="34" charset="0"/>
              </a:rPr>
              <a:t>The specific sample size will be determined based on factors such as component size, </a:t>
            </a:r>
            <a:r>
              <a:rPr lang="en-US" sz="6400" dirty="0" smtClean="0">
                <a:solidFill>
                  <a:schemeClr val="tx1"/>
                </a:solidFill>
                <a:latin typeface="Verdana" pitchFamily="34" charset="0"/>
                <a:ea typeface="Verdana" pitchFamily="34" charset="0"/>
                <a:cs typeface="Verdana" pitchFamily="34" charset="0"/>
              </a:rPr>
              <a:t>complexity, </a:t>
            </a:r>
            <a:r>
              <a:rPr lang="en-US" sz="6400" dirty="0">
                <a:solidFill>
                  <a:schemeClr val="tx1"/>
                </a:solidFill>
                <a:latin typeface="Verdana" pitchFamily="34" charset="0"/>
                <a:ea typeface="Verdana" pitchFamily="34" charset="0"/>
                <a:cs typeface="Verdana" pitchFamily="34" charset="0"/>
              </a:rPr>
              <a:t>projected volume, etc</a:t>
            </a:r>
            <a:r>
              <a:rPr lang="en-US" sz="6400" dirty="0" smtClean="0">
                <a:solidFill>
                  <a:schemeClr val="tx1"/>
                </a:solidFill>
                <a:latin typeface="Verdana" pitchFamily="34" charset="0"/>
                <a:ea typeface="Verdana" pitchFamily="34" charset="0"/>
                <a:cs typeface="Verdana" pitchFamily="34" charset="0"/>
              </a:rPr>
              <a:t>. </a:t>
            </a:r>
          </a:p>
          <a:p>
            <a:r>
              <a:rPr lang="en-US" sz="6400" dirty="0">
                <a:solidFill>
                  <a:schemeClr val="tx1"/>
                </a:solidFill>
                <a:latin typeface="Verdana" pitchFamily="34" charset="0"/>
                <a:ea typeface="Verdana" pitchFamily="34" charset="0"/>
                <a:cs typeface="Verdana" pitchFamily="34" charset="0"/>
              </a:rPr>
              <a:t>Take or make samples from actual production tooling and </a:t>
            </a:r>
            <a:r>
              <a:rPr lang="en-US" sz="6400" dirty="0" smtClean="0">
                <a:solidFill>
                  <a:schemeClr val="tx1"/>
                </a:solidFill>
                <a:latin typeface="Verdana" pitchFamily="34" charset="0"/>
                <a:ea typeface="Verdana" pitchFamily="34" charset="0"/>
                <a:cs typeface="Verdana" pitchFamily="34" charset="0"/>
              </a:rPr>
              <a:t>/or </a:t>
            </a:r>
            <a:r>
              <a:rPr lang="en-US" sz="6400" dirty="0">
                <a:solidFill>
                  <a:schemeClr val="tx1"/>
                </a:solidFill>
                <a:latin typeface="Verdana" pitchFamily="34" charset="0"/>
                <a:ea typeface="Verdana" pitchFamily="34" charset="0"/>
                <a:cs typeface="Verdana" pitchFamily="34" charset="0"/>
              </a:rPr>
              <a:t>processes unless otherwise approved in writing. Where multiple production molds, cavities, dies, machines, etc., are utilized, samples are required from each</a:t>
            </a:r>
            <a:r>
              <a:rPr lang="en-US" sz="6400" dirty="0" smtClean="0">
                <a:solidFill>
                  <a:schemeClr val="tx1"/>
                </a:solidFill>
                <a:latin typeface="Verdana" pitchFamily="34" charset="0"/>
                <a:ea typeface="Verdana" pitchFamily="34" charset="0"/>
                <a:cs typeface="Verdana" pitchFamily="34" charset="0"/>
              </a:rPr>
              <a:t>. For any questions consult Watts for data requirements. </a:t>
            </a:r>
          </a:p>
          <a:p>
            <a:r>
              <a:rPr lang="en-US" sz="6400" dirty="0">
                <a:solidFill>
                  <a:schemeClr val="tx1"/>
                </a:solidFill>
                <a:latin typeface="Verdana" pitchFamily="34" charset="0"/>
                <a:ea typeface="Verdana" pitchFamily="34" charset="0"/>
                <a:cs typeface="Verdana" pitchFamily="34" charset="0"/>
              </a:rPr>
              <a:t>Complete </a:t>
            </a:r>
            <a:r>
              <a:rPr lang="en-US" sz="6400" dirty="0" smtClean="0">
                <a:solidFill>
                  <a:schemeClr val="tx1"/>
                </a:solidFill>
                <a:latin typeface="Verdana" pitchFamily="34" charset="0"/>
                <a:ea typeface="Verdana" pitchFamily="34" charset="0"/>
                <a:cs typeface="Verdana" pitchFamily="34" charset="0"/>
              </a:rPr>
              <a:t>a Dimensional report for five parts. The dimensional report is </a:t>
            </a:r>
            <a:r>
              <a:rPr lang="en-US" sz="6400" dirty="0">
                <a:solidFill>
                  <a:schemeClr val="tx1"/>
                </a:solidFill>
                <a:latin typeface="Verdana" pitchFamily="34" charset="0"/>
                <a:ea typeface="Verdana" pitchFamily="34" charset="0"/>
                <a:cs typeface="Verdana" pitchFamily="34" charset="0"/>
              </a:rPr>
              <a:t>a comprehensive inspection report of the part being qualified. It is considered a full part layout and must accompany all samples submitted. It includes measurement and verification of </a:t>
            </a:r>
            <a:r>
              <a:rPr lang="en-US" sz="6400" dirty="0" smtClean="0">
                <a:solidFill>
                  <a:schemeClr val="tx1"/>
                </a:solidFill>
                <a:latin typeface="Verdana" pitchFamily="34" charset="0"/>
                <a:ea typeface="Verdana" pitchFamily="34" charset="0"/>
                <a:cs typeface="Verdana" pitchFamily="34" charset="0"/>
              </a:rPr>
              <a:t>all dimensions</a:t>
            </a:r>
            <a:r>
              <a:rPr lang="en-US" sz="6400" dirty="0">
                <a:solidFill>
                  <a:schemeClr val="tx1"/>
                </a:solidFill>
                <a:latin typeface="Verdana" pitchFamily="34" charset="0"/>
                <a:ea typeface="Verdana" pitchFamily="34" charset="0"/>
                <a:cs typeface="Verdana" pitchFamily="34" charset="0"/>
              </a:rPr>
              <a:t>, drawing notes, engineering specifications and quality standards</a:t>
            </a:r>
            <a:r>
              <a:rPr lang="en-US" sz="6400" dirty="0" smtClean="0">
                <a:solidFill>
                  <a:schemeClr val="tx1"/>
                </a:solidFill>
                <a:latin typeface="Verdana" pitchFamily="34" charset="0"/>
                <a:ea typeface="Verdana" pitchFamily="34" charset="0"/>
                <a:cs typeface="Verdana" pitchFamily="34" charset="0"/>
              </a:rPr>
              <a:t>. </a:t>
            </a:r>
            <a:r>
              <a:rPr lang="en-US" sz="6400" dirty="0">
                <a:solidFill>
                  <a:schemeClr val="tx1"/>
                </a:solidFill>
                <a:latin typeface="Verdana" pitchFamily="34" charset="0"/>
                <a:ea typeface="Verdana" pitchFamily="34" charset="0"/>
                <a:cs typeface="Verdana" pitchFamily="34" charset="0"/>
              </a:rPr>
              <a:t>This is </a:t>
            </a:r>
            <a:r>
              <a:rPr lang="en-US" sz="6400" dirty="0" smtClean="0">
                <a:solidFill>
                  <a:schemeClr val="tx1"/>
                </a:solidFill>
                <a:latin typeface="Verdana" pitchFamily="34" charset="0"/>
                <a:ea typeface="Verdana" pitchFamily="34" charset="0"/>
                <a:cs typeface="Verdana" pitchFamily="34" charset="0"/>
              </a:rPr>
              <a:t>sometimes referred </a:t>
            </a:r>
            <a:r>
              <a:rPr lang="en-US" sz="6400" dirty="0">
                <a:solidFill>
                  <a:schemeClr val="tx1"/>
                </a:solidFill>
                <a:latin typeface="Verdana" pitchFamily="34" charset="0"/>
                <a:ea typeface="Verdana" pitchFamily="34" charset="0"/>
                <a:cs typeface="Verdana" pitchFamily="34" charset="0"/>
              </a:rPr>
              <a:t>to as a First Article Inspection (FAI</a:t>
            </a:r>
            <a:r>
              <a:rPr lang="en-US" sz="6400" dirty="0" smtClean="0">
                <a:solidFill>
                  <a:schemeClr val="tx1"/>
                </a:solidFill>
                <a:latin typeface="Verdana" pitchFamily="34" charset="0"/>
                <a:ea typeface="Verdana" pitchFamily="34" charset="0"/>
                <a:cs typeface="Verdana" pitchFamily="34" charset="0"/>
              </a:rPr>
              <a:t>).</a:t>
            </a:r>
            <a:endParaRPr lang="en-US" sz="6400" dirty="0">
              <a:solidFill>
                <a:schemeClr val="tx1"/>
              </a:solidFill>
              <a:latin typeface="Verdana" pitchFamily="34" charset="0"/>
              <a:ea typeface="Verdana" pitchFamily="34" charset="0"/>
              <a:cs typeface="Verdana" pitchFamily="34" charset="0"/>
            </a:endParaRPr>
          </a:p>
          <a:p>
            <a:r>
              <a:rPr lang="en-US" sz="6400" dirty="0" smtClean="0">
                <a:solidFill>
                  <a:schemeClr val="tx1"/>
                </a:solidFill>
                <a:latin typeface="Verdana" pitchFamily="34" charset="0"/>
                <a:ea typeface="Verdana" pitchFamily="34" charset="0"/>
                <a:cs typeface="Verdana" pitchFamily="34" charset="0"/>
              </a:rPr>
              <a:t>Actual </a:t>
            </a:r>
            <a:r>
              <a:rPr lang="en-US" sz="6400" dirty="0">
                <a:solidFill>
                  <a:schemeClr val="tx1"/>
                </a:solidFill>
                <a:latin typeface="Verdana" pitchFamily="34" charset="0"/>
                <a:ea typeface="Verdana" pitchFamily="34" charset="0"/>
                <a:cs typeface="Verdana" pitchFamily="34" charset="0"/>
              </a:rPr>
              <a:t>variable data must be provided in terms of measurements, not attribute (pass / fail; go / no go; etc.) data. All results must be traceable to the specific samples from which obtained</a:t>
            </a:r>
            <a:r>
              <a:rPr lang="en-US" sz="6400" dirty="0" smtClean="0">
                <a:solidFill>
                  <a:schemeClr val="tx1"/>
                </a:solidFill>
                <a:latin typeface="Verdana" pitchFamily="34" charset="0"/>
                <a:ea typeface="Verdana" pitchFamily="34" charset="0"/>
                <a:cs typeface="Verdana" pitchFamily="34" charset="0"/>
              </a:rPr>
              <a:t>.</a:t>
            </a:r>
          </a:p>
          <a:p>
            <a:r>
              <a:rPr lang="en-US" sz="6400" dirty="0" smtClean="0">
                <a:solidFill>
                  <a:srgbClr val="105CA4"/>
                </a:solidFill>
                <a:latin typeface="Verdana" pitchFamily="34" charset="0"/>
                <a:ea typeface="Verdana" pitchFamily="34" charset="0"/>
                <a:cs typeface="Verdana" pitchFamily="34" charset="0"/>
              </a:rPr>
              <a:t>The sample parts must be shipped with a copy of the dimensional report work sheet. These parts when shipped need to be identified as PPAP samples using the Watts  PPAP sample label that can be obtained on the Watts supplier website. www.wattswater.com/Suppliers from the (PPAP) link.</a:t>
            </a:r>
            <a:endParaRPr lang="en-US" sz="6400" dirty="0">
              <a:solidFill>
                <a:srgbClr val="105CA4"/>
              </a:solidFill>
              <a:latin typeface="Verdana" pitchFamily="34" charset="0"/>
              <a:ea typeface="Verdana" pitchFamily="34" charset="0"/>
              <a:cs typeface="Verdana" pitchFamily="34" charset="0"/>
            </a:endParaRPr>
          </a:p>
          <a:p>
            <a:pPr lvl="0"/>
            <a:endParaRPr lang="en-US" dirty="0"/>
          </a:p>
          <a:p>
            <a:endParaRPr lang="en-US" dirty="0"/>
          </a:p>
        </p:txBody>
      </p:sp>
      <p:sp>
        <p:nvSpPr>
          <p:cNvPr id="6" name="Footer Placeholder 5"/>
          <p:cNvSpPr>
            <a:spLocks noGrp="1"/>
          </p:cNvSpPr>
          <p:nvPr>
            <p:ph type="ftr" sz="quarter" idx="11"/>
          </p:nvPr>
        </p:nvSpPr>
        <p:spPr/>
        <p:txBody>
          <a:bodyPr/>
          <a:lstStyle/>
          <a:p>
            <a:pPr>
              <a:defRPr/>
            </a:pPr>
            <a:r>
              <a:rPr lang="en-US" smtClean="0"/>
              <a:t>Business Confidential &amp; Proprietary Information  Rev: 00</a:t>
            </a:r>
            <a:endParaRPr lang="en-US" dirty="0"/>
          </a:p>
        </p:txBody>
      </p:sp>
    </p:spTree>
    <p:extLst>
      <p:ext uri="{BB962C8B-B14F-4D97-AF65-F5344CB8AC3E}">
        <p14:creationId xmlns:p14="http://schemas.microsoft.com/office/powerpoint/2010/main" val="2875640037"/>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Dimensional </a:t>
            </a:r>
            <a:r>
              <a:rPr lang="en-US" dirty="0" smtClean="0"/>
              <a:t>Checklist </a:t>
            </a:r>
            <a:endParaRPr lang="en-US" dirty="0"/>
          </a:p>
        </p:txBody>
      </p:sp>
      <p:sp>
        <p:nvSpPr>
          <p:cNvPr id="6" name="Footer Placeholder 5"/>
          <p:cNvSpPr>
            <a:spLocks noGrp="1"/>
          </p:cNvSpPr>
          <p:nvPr>
            <p:ph type="ftr" sz="quarter" idx="11"/>
          </p:nvPr>
        </p:nvSpPr>
        <p:spPr/>
        <p:txBody>
          <a:bodyPr/>
          <a:lstStyle/>
          <a:p>
            <a:pPr>
              <a:defRPr/>
            </a:pPr>
            <a:r>
              <a:rPr lang="en-US" smtClean="0"/>
              <a:t>Business Confidential &amp; Proprietary Information  Rev: 00</a:t>
            </a:r>
            <a:endParaRPr lang="en-US" dirty="0"/>
          </a:p>
        </p:txBody>
      </p:sp>
      <p:sp>
        <p:nvSpPr>
          <p:cNvPr id="5" name="Rectangle 5"/>
          <p:cNvSpPr>
            <a:spLocks noGrp="1" noChangeArrowheads="1"/>
          </p:cNvSpPr>
          <p:nvPr>
            <p:ph idx="1"/>
          </p:nvPr>
        </p:nvSpPr>
        <p:spPr bwMode="auto">
          <a:xfrm>
            <a:off x="439737" y="1698625"/>
            <a:ext cx="8299450" cy="405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lnSpc>
                <a:spcPct val="95000"/>
              </a:lnSpc>
              <a:buNone/>
            </a:pPr>
            <a:endParaRPr lang="en-US" sz="2000" b="1" dirty="0" smtClean="0">
              <a:solidFill>
                <a:srgbClr val="A50021"/>
              </a:solidFill>
              <a:latin typeface="Verdana" pitchFamily="34" charset="0"/>
            </a:endParaRPr>
          </a:p>
          <a:p>
            <a:pPr marL="0" indent="0">
              <a:lnSpc>
                <a:spcPct val="95000"/>
              </a:lnSpc>
              <a:buNone/>
            </a:pPr>
            <a:endParaRPr lang="en-US" sz="2000" b="1" dirty="0">
              <a:solidFill>
                <a:srgbClr val="A50021"/>
              </a:solidFill>
              <a:latin typeface="Verdana" pitchFamily="34" charset="0"/>
            </a:endParaRPr>
          </a:p>
        </p:txBody>
      </p:sp>
      <p:sp>
        <p:nvSpPr>
          <p:cNvPr id="7" name="Rectangle 4"/>
          <p:cNvSpPr txBox="1">
            <a:spLocks noChangeArrowheads="1"/>
          </p:cNvSpPr>
          <p:nvPr/>
        </p:nvSpPr>
        <p:spPr bwMode="auto">
          <a:xfrm>
            <a:off x="514350" y="1422179"/>
            <a:ext cx="8201026" cy="393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0" tIns="45720" rIns="91440" bIns="45720" numCol="1" anchor="t" anchorCtr="0" compatLnSpc="1">
            <a:prstTxWarp prst="textNoShape">
              <a:avLst/>
            </a:prstTxWarp>
          </a:bodyPr>
          <a:lstStyle>
            <a:lvl1pPr marL="122238" indent="-122238" algn="l" rtl="0" eaLnBrk="0" fontAlgn="base" hangingPunct="0">
              <a:lnSpc>
                <a:spcPct val="110000"/>
              </a:lnSpc>
              <a:spcBef>
                <a:spcPct val="30000"/>
              </a:spcBef>
              <a:spcAft>
                <a:spcPct val="30000"/>
              </a:spcAft>
              <a:buClr>
                <a:schemeClr val="bg1"/>
              </a:buClr>
              <a:buFont typeface="Verdana" pitchFamily="34" charset="0"/>
              <a:buChar char=" "/>
              <a:defRPr sz="2000">
                <a:solidFill>
                  <a:srgbClr val="232323"/>
                </a:solidFill>
                <a:latin typeface="+mn-lt"/>
                <a:ea typeface="+mn-ea"/>
                <a:cs typeface="+mn-cs"/>
              </a:defRPr>
            </a:lvl1pPr>
            <a:lvl2pPr marL="407988" indent="-171450" algn="l" rtl="0" eaLnBrk="0" fontAlgn="base" hangingPunct="0">
              <a:lnSpc>
                <a:spcPct val="110000"/>
              </a:lnSpc>
              <a:spcBef>
                <a:spcPct val="30000"/>
              </a:spcBef>
              <a:spcAft>
                <a:spcPct val="30000"/>
              </a:spcAft>
              <a:buChar char="–"/>
              <a:defRPr sz="1600">
                <a:solidFill>
                  <a:srgbClr val="232323"/>
                </a:solidFill>
                <a:latin typeface="+mn-lt"/>
                <a:cs typeface="+mn-cs"/>
              </a:defRPr>
            </a:lvl2pPr>
            <a:lvl3pPr marL="646113" indent="-123825" algn="l" rtl="0" eaLnBrk="0" fontAlgn="base" hangingPunct="0">
              <a:lnSpc>
                <a:spcPct val="110000"/>
              </a:lnSpc>
              <a:spcBef>
                <a:spcPct val="30000"/>
              </a:spcBef>
              <a:spcAft>
                <a:spcPct val="30000"/>
              </a:spcAft>
              <a:buSzPct val="75000"/>
              <a:buChar char="•"/>
              <a:defRPr sz="1400">
                <a:solidFill>
                  <a:srgbClr val="232323"/>
                </a:solidFill>
                <a:latin typeface="+mn-lt"/>
                <a:cs typeface="+mn-cs"/>
              </a:defRPr>
            </a:lvl3pPr>
            <a:lvl4pPr marL="938213" indent="-177800" algn="l" rtl="0" eaLnBrk="0" fontAlgn="base" hangingPunct="0">
              <a:lnSpc>
                <a:spcPct val="110000"/>
              </a:lnSpc>
              <a:spcBef>
                <a:spcPct val="30000"/>
              </a:spcBef>
              <a:spcAft>
                <a:spcPct val="30000"/>
              </a:spcAft>
              <a:buChar char="–"/>
              <a:defRPr sz="1200">
                <a:solidFill>
                  <a:srgbClr val="232323"/>
                </a:solidFill>
                <a:latin typeface="+mn-lt"/>
                <a:cs typeface="+mn-cs"/>
              </a:defRPr>
            </a:lvl4pPr>
            <a:lvl5pPr marL="1231900" indent="-179388" algn="l" rtl="0" eaLnBrk="0" fontAlgn="base" hangingPunct="0">
              <a:lnSpc>
                <a:spcPct val="110000"/>
              </a:lnSpc>
              <a:spcBef>
                <a:spcPct val="30000"/>
              </a:spcBef>
              <a:spcAft>
                <a:spcPct val="30000"/>
              </a:spcAft>
              <a:buChar char="»"/>
              <a:defRPr sz="1200">
                <a:solidFill>
                  <a:srgbClr val="232323"/>
                </a:solidFill>
                <a:latin typeface="+mn-lt"/>
                <a:cs typeface="+mn-cs"/>
              </a:defRPr>
            </a:lvl5pPr>
            <a:lvl6pPr marL="1689100" indent="-179388" algn="l" rtl="0" fontAlgn="base">
              <a:lnSpc>
                <a:spcPct val="110000"/>
              </a:lnSpc>
              <a:spcBef>
                <a:spcPct val="30000"/>
              </a:spcBef>
              <a:spcAft>
                <a:spcPct val="30000"/>
              </a:spcAft>
              <a:buChar char="»"/>
              <a:defRPr sz="1200">
                <a:solidFill>
                  <a:srgbClr val="232323"/>
                </a:solidFill>
                <a:latin typeface="+mn-lt"/>
                <a:cs typeface="+mn-cs"/>
              </a:defRPr>
            </a:lvl6pPr>
            <a:lvl7pPr marL="2146300" indent="-179388" algn="l" rtl="0" fontAlgn="base">
              <a:lnSpc>
                <a:spcPct val="110000"/>
              </a:lnSpc>
              <a:spcBef>
                <a:spcPct val="30000"/>
              </a:spcBef>
              <a:spcAft>
                <a:spcPct val="30000"/>
              </a:spcAft>
              <a:buChar char="»"/>
              <a:defRPr sz="1200">
                <a:solidFill>
                  <a:srgbClr val="232323"/>
                </a:solidFill>
                <a:latin typeface="+mn-lt"/>
                <a:cs typeface="+mn-cs"/>
              </a:defRPr>
            </a:lvl7pPr>
            <a:lvl8pPr marL="2603500" indent="-179388" algn="l" rtl="0" fontAlgn="base">
              <a:lnSpc>
                <a:spcPct val="110000"/>
              </a:lnSpc>
              <a:spcBef>
                <a:spcPct val="30000"/>
              </a:spcBef>
              <a:spcAft>
                <a:spcPct val="30000"/>
              </a:spcAft>
              <a:buChar char="»"/>
              <a:defRPr sz="1200">
                <a:solidFill>
                  <a:srgbClr val="232323"/>
                </a:solidFill>
                <a:latin typeface="+mn-lt"/>
                <a:cs typeface="+mn-cs"/>
              </a:defRPr>
            </a:lvl8pPr>
            <a:lvl9pPr marL="3060700" indent="-179388" algn="l" rtl="0" fontAlgn="base">
              <a:lnSpc>
                <a:spcPct val="110000"/>
              </a:lnSpc>
              <a:spcBef>
                <a:spcPct val="30000"/>
              </a:spcBef>
              <a:spcAft>
                <a:spcPct val="30000"/>
              </a:spcAft>
              <a:buChar char="»"/>
              <a:defRPr sz="1200">
                <a:solidFill>
                  <a:srgbClr val="232323"/>
                </a:solidFill>
                <a:latin typeface="+mn-lt"/>
                <a:cs typeface="+mn-cs"/>
              </a:defRPr>
            </a:lvl9pPr>
          </a:lstStyle>
          <a:p>
            <a:pPr marL="122238" marR="0" lvl="0" indent="-122238" algn="l" defTabSz="914400" rtl="0" eaLnBrk="1" fontAlgn="base" latinLnBrk="0" hangingPunct="1">
              <a:lnSpc>
                <a:spcPct val="100000"/>
              </a:lnSpc>
              <a:spcBef>
                <a:spcPct val="30000"/>
              </a:spcBef>
              <a:spcAft>
                <a:spcPct val="30000"/>
              </a:spcAft>
              <a:buClr>
                <a:srgbClr val="A50021"/>
              </a:buClr>
              <a:buSzPct val="130000"/>
              <a:buFont typeface="Wingdings" pitchFamily="2" charset="2"/>
              <a:buChar char="ü"/>
              <a:tabLst/>
              <a:defRPr/>
            </a:pPr>
            <a:endParaRPr kumimoji="0" lang="en-US" sz="1600" i="0" u="none" strike="noStrike" kern="0" cap="none" spc="0" normalizeH="0" noProof="0" dirty="0" smtClean="0">
              <a:ln>
                <a:noFill/>
              </a:ln>
              <a:solidFill>
                <a:srgbClr val="232323"/>
              </a:solidFill>
              <a:effectLst/>
              <a:uLnTx/>
              <a:uFillTx/>
              <a:latin typeface="Verdana"/>
              <a:cs typeface="Arial"/>
            </a:endParaRPr>
          </a:p>
          <a:p>
            <a:pPr lvl="0" defTabSz="914400" eaLnBrk="1" hangingPunct="1">
              <a:lnSpc>
                <a:spcPct val="100000"/>
              </a:lnSpc>
              <a:buClr>
                <a:schemeClr val="tx1"/>
              </a:buClr>
              <a:buSzPct val="130000"/>
              <a:buFont typeface="Wingdings" pitchFamily="2" charset="2"/>
              <a:buChar char="ü"/>
            </a:pPr>
            <a:r>
              <a:rPr lang="en-US" sz="1600" b="1" kern="0" dirty="0" smtClean="0">
                <a:solidFill>
                  <a:schemeClr val="tx1"/>
                </a:solidFill>
                <a:latin typeface="Verdana"/>
                <a:cs typeface="Arial"/>
              </a:rPr>
              <a:t>A Watts determined quantity of parts are </a:t>
            </a:r>
            <a:r>
              <a:rPr lang="en-US" sz="1600" b="1" kern="0" dirty="0">
                <a:solidFill>
                  <a:schemeClr val="tx1"/>
                </a:solidFill>
                <a:latin typeface="Verdana"/>
                <a:cs typeface="Arial"/>
              </a:rPr>
              <a:t>required for part </a:t>
            </a:r>
            <a:r>
              <a:rPr lang="en-US" sz="1600" b="1" kern="0" dirty="0" smtClean="0">
                <a:solidFill>
                  <a:schemeClr val="tx1"/>
                </a:solidFill>
                <a:latin typeface="Verdana"/>
                <a:cs typeface="Arial"/>
              </a:rPr>
              <a:t>qualification. These initial production parts must be identified when shipped for the first time.</a:t>
            </a:r>
          </a:p>
          <a:p>
            <a:pPr lvl="0" defTabSz="914400" eaLnBrk="1" hangingPunct="1">
              <a:lnSpc>
                <a:spcPct val="100000"/>
              </a:lnSpc>
              <a:buClr>
                <a:schemeClr val="tx1"/>
              </a:buClr>
              <a:buSzPct val="130000"/>
              <a:buFont typeface="Wingdings" pitchFamily="2" charset="2"/>
              <a:buChar char="ü"/>
            </a:pPr>
            <a:r>
              <a:rPr lang="en-US" sz="1600" b="1" kern="0" dirty="0" smtClean="0">
                <a:latin typeface="Verdana"/>
                <a:cs typeface="Arial"/>
              </a:rPr>
              <a:t> Five of these parts </a:t>
            </a:r>
            <a:r>
              <a:rPr lang="en-US" sz="1600" b="1" kern="0" dirty="0">
                <a:latin typeface="Verdana"/>
                <a:cs typeface="Arial"/>
              </a:rPr>
              <a:t>must be shipped to Watts for verification of form, fit, and function and properly </a:t>
            </a:r>
            <a:r>
              <a:rPr lang="en-US" sz="1600" b="1" kern="0" dirty="0" smtClean="0">
                <a:latin typeface="Verdana"/>
                <a:cs typeface="Arial"/>
              </a:rPr>
              <a:t>labeled. </a:t>
            </a:r>
            <a:endParaRPr kumimoji="0" lang="en-US" sz="1600" b="1" i="0" u="none" strike="noStrike" kern="0" cap="none" spc="0" normalizeH="0" baseline="0" noProof="0" dirty="0" smtClean="0">
              <a:ln>
                <a:noFill/>
              </a:ln>
              <a:solidFill>
                <a:srgbClr val="232323"/>
              </a:solidFill>
              <a:effectLst/>
              <a:uLnTx/>
              <a:uFillTx/>
              <a:latin typeface="Verdana"/>
              <a:cs typeface="Arial"/>
            </a:endParaRPr>
          </a:p>
          <a:p>
            <a:pPr marL="122238" marR="0" lvl="0" indent="-122238" algn="l" defTabSz="914400" rtl="0" eaLnBrk="1" fontAlgn="base" latinLnBrk="0" hangingPunct="1">
              <a:lnSpc>
                <a:spcPct val="100000"/>
              </a:lnSpc>
              <a:spcBef>
                <a:spcPct val="30000"/>
              </a:spcBef>
              <a:spcAft>
                <a:spcPct val="30000"/>
              </a:spcAft>
              <a:buClr>
                <a:schemeClr val="tx1"/>
              </a:buClr>
              <a:buSzPct val="130000"/>
              <a:buFont typeface="Wingdings" pitchFamily="2" charset="2"/>
              <a:buChar char="ü"/>
              <a:tabLst/>
              <a:defRPr/>
            </a:pPr>
            <a:r>
              <a:rPr kumimoji="0" lang="en-US" sz="1600" b="1" i="0" u="none" strike="noStrike" kern="0" cap="none" spc="0" normalizeH="0" baseline="0" noProof="0" dirty="0" smtClean="0">
                <a:ln>
                  <a:noFill/>
                </a:ln>
                <a:solidFill>
                  <a:srgbClr val="232323"/>
                </a:solidFill>
                <a:effectLst/>
                <a:uLnTx/>
                <a:uFillTx/>
                <a:latin typeface="Verdana"/>
                <a:cs typeface="Arial"/>
              </a:rPr>
              <a:t>The same five parts will be used to verify both critical and non-critical dimensions.</a:t>
            </a:r>
          </a:p>
          <a:p>
            <a:pPr lvl="0" defTabSz="914400" eaLnBrk="1" hangingPunct="1">
              <a:lnSpc>
                <a:spcPct val="100000"/>
              </a:lnSpc>
              <a:buClr>
                <a:schemeClr val="tx1"/>
              </a:buClr>
              <a:buSzPct val="130000"/>
              <a:buFont typeface="Wingdings" pitchFamily="2" charset="2"/>
              <a:buChar char="ü"/>
              <a:defRPr/>
            </a:pPr>
            <a:r>
              <a:rPr kumimoji="0" lang="en-US" sz="1600" b="1" i="0" u="none" strike="noStrike" kern="0" cap="none" spc="0" normalizeH="0" baseline="0" noProof="0" dirty="0" smtClean="0">
                <a:ln>
                  <a:noFill/>
                </a:ln>
                <a:solidFill>
                  <a:srgbClr val="232323"/>
                </a:solidFill>
                <a:effectLst/>
                <a:uLnTx/>
                <a:uFillTx/>
                <a:latin typeface="Verdana"/>
                <a:cs typeface="Arial"/>
              </a:rPr>
              <a:t>Supplier must clearly identify the</a:t>
            </a:r>
            <a:r>
              <a:rPr kumimoji="0" lang="en-US" sz="1600" b="1" i="0" u="none" strike="noStrike" kern="0" cap="none" spc="0" normalizeH="0" noProof="0" dirty="0" smtClean="0">
                <a:ln>
                  <a:noFill/>
                </a:ln>
                <a:solidFill>
                  <a:srgbClr val="232323"/>
                </a:solidFill>
                <a:effectLst/>
                <a:uLnTx/>
                <a:uFillTx/>
                <a:latin typeface="Verdana"/>
                <a:cs typeface="Arial"/>
              </a:rPr>
              <a:t> production sample</a:t>
            </a:r>
            <a:r>
              <a:rPr kumimoji="0" lang="en-US" sz="1600" b="1" i="0" u="none" strike="noStrike" kern="0" cap="none" spc="0" normalizeH="0" baseline="0" noProof="0" dirty="0" smtClean="0">
                <a:ln>
                  <a:noFill/>
                </a:ln>
                <a:solidFill>
                  <a:srgbClr val="232323"/>
                </a:solidFill>
                <a:effectLst/>
                <a:uLnTx/>
                <a:uFillTx/>
                <a:latin typeface="Verdana"/>
                <a:cs typeface="Arial"/>
              </a:rPr>
              <a:t> parts that are being shipped</a:t>
            </a:r>
            <a:r>
              <a:rPr kumimoji="0" lang="en-US" sz="1600" b="1" i="0" u="none" strike="noStrike" kern="0" cap="none" spc="0" normalizeH="0" noProof="0" dirty="0" smtClean="0">
                <a:ln>
                  <a:noFill/>
                </a:ln>
                <a:solidFill>
                  <a:srgbClr val="232323"/>
                </a:solidFill>
                <a:effectLst/>
                <a:uLnTx/>
                <a:uFillTx/>
                <a:latin typeface="Verdana"/>
                <a:cs typeface="Arial"/>
              </a:rPr>
              <a:t> </a:t>
            </a:r>
            <a:r>
              <a:rPr lang="en-US" sz="1600" b="1" kern="0" dirty="0">
                <a:latin typeface="Verdana"/>
                <a:cs typeface="Arial"/>
              </a:rPr>
              <a:t>with Watts PPAP sample </a:t>
            </a:r>
            <a:r>
              <a:rPr lang="en-US" sz="1600" b="1" kern="0" dirty="0" smtClean="0">
                <a:latin typeface="Verdana"/>
                <a:cs typeface="Arial"/>
              </a:rPr>
              <a:t>label</a:t>
            </a:r>
            <a:r>
              <a:rPr lang="en-US" sz="1600" b="1" kern="0" dirty="0">
                <a:latin typeface="Verdana"/>
                <a:cs typeface="Arial"/>
              </a:rPr>
              <a:t>.</a:t>
            </a:r>
            <a:endParaRPr kumimoji="0" lang="en-US" sz="1600" b="1" i="0" u="none" strike="noStrike" kern="0" cap="none" spc="0" normalizeH="0" baseline="0" noProof="0" dirty="0" smtClean="0">
              <a:ln>
                <a:noFill/>
              </a:ln>
              <a:solidFill>
                <a:srgbClr val="232323"/>
              </a:solidFill>
              <a:effectLst/>
              <a:uLnTx/>
              <a:uFillTx/>
              <a:latin typeface="Verdana"/>
              <a:cs typeface="Arial"/>
            </a:endParaRPr>
          </a:p>
          <a:p>
            <a:pPr marL="122238" marR="0" lvl="0" indent="-122238" algn="l" defTabSz="914400" rtl="0" eaLnBrk="1" fontAlgn="base" latinLnBrk="0" hangingPunct="1">
              <a:lnSpc>
                <a:spcPct val="100000"/>
              </a:lnSpc>
              <a:spcBef>
                <a:spcPct val="30000"/>
              </a:spcBef>
              <a:spcAft>
                <a:spcPct val="30000"/>
              </a:spcAft>
              <a:buClr>
                <a:schemeClr val="tx1"/>
              </a:buClr>
              <a:buSzPct val="130000"/>
              <a:buFont typeface="Wingdings" pitchFamily="2" charset="2"/>
              <a:buChar char="ü"/>
              <a:tabLst/>
              <a:defRPr/>
            </a:pPr>
            <a:r>
              <a:rPr kumimoji="0" lang="en-US" sz="1600" b="1" i="0" u="none" strike="noStrike" kern="0" cap="none" spc="0" normalizeH="0" baseline="0" noProof="0" dirty="0" smtClean="0">
                <a:ln>
                  <a:noFill/>
                </a:ln>
                <a:solidFill>
                  <a:srgbClr val="232323"/>
                </a:solidFill>
                <a:effectLst/>
                <a:uLnTx/>
                <a:uFillTx/>
                <a:latin typeface="Verdana"/>
                <a:cs typeface="Arial"/>
              </a:rPr>
              <a:t>Supplier should make every effort to ship five parts that represent both the low and high ends of the </a:t>
            </a:r>
            <a:r>
              <a:rPr kumimoji="0" lang="en-US" sz="1600" b="1" i="0" u="none" strike="noStrike" kern="0" cap="none" spc="0" normalizeH="0" baseline="0" noProof="0" dirty="0" smtClean="0">
                <a:ln>
                  <a:noFill/>
                </a:ln>
                <a:solidFill>
                  <a:schemeClr val="tx1"/>
                </a:solidFill>
                <a:effectLst/>
                <a:uLnTx/>
                <a:uFillTx/>
                <a:latin typeface="Verdana"/>
                <a:cs typeface="Arial"/>
              </a:rPr>
              <a:t>specifications</a:t>
            </a:r>
            <a:r>
              <a:rPr kumimoji="0" lang="en-US" sz="1600" b="1" i="0" u="none" strike="noStrike" kern="0" cap="none" spc="0" normalizeH="0" noProof="0" dirty="0" smtClean="0">
                <a:ln>
                  <a:noFill/>
                </a:ln>
                <a:solidFill>
                  <a:schemeClr val="tx1"/>
                </a:solidFill>
                <a:effectLst/>
                <a:uLnTx/>
                <a:uFillTx/>
                <a:latin typeface="Verdana"/>
                <a:cs typeface="Arial"/>
              </a:rPr>
              <a:t> </a:t>
            </a:r>
            <a:r>
              <a:rPr kumimoji="0" lang="en-US" sz="1600" b="1" i="0" u="none" strike="noStrike" kern="0" cap="none" spc="0" normalizeH="0" baseline="0" noProof="0" dirty="0" smtClean="0">
                <a:ln>
                  <a:noFill/>
                </a:ln>
                <a:solidFill>
                  <a:schemeClr val="tx1"/>
                </a:solidFill>
                <a:effectLst/>
                <a:uLnTx/>
                <a:uFillTx/>
                <a:latin typeface="Verdana"/>
                <a:cs typeface="Arial"/>
              </a:rPr>
              <a:t>for dimensions.</a:t>
            </a:r>
          </a:p>
        </p:txBody>
      </p:sp>
      <p:pic>
        <p:nvPicPr>
          <p:cNvPr id="8" name="Picture 3" descr="MCj043982400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59742" y="5213376"/>
            <a:ext cx="1079445" cy="1079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66286527"/>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ap-wave.jpg"/>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0" y="0"/>
            <a:ext cx="9144000" cy="1747322"/>
          </a:xfrm>
          <a:prstGeom prst="rect">
            <a:avLst/>
          </a:prstGeom>
          <a:effectLst>
            <a:outerShdw blurRad="50800" dist="38100" dir="2700000" algn="tl" rotWithShape="0">
              <a:srgbClr val="000000">
                <a:alpha val="43000"/>
              </a:srgbClr>
            </a:outerShdw>
            <a:reflection stA="50000" endPos="75000" dist="12700" dir="5400000" sy="-100000" algn="bl" rotWithShape="0"/>
          </a:effectLst>
        </p:spPr>
      </p:pic>
      <p:sp>
        <p:nvSpPr>
          <p:cNvPr id="9" name="Title 7"/>
          <p:cNvSpPr txBox="1">
            <a:spLocks/>
          </p:cNvSpPr>
          <p:nvPr/>
        </p:nvSpPr>
        <p:spPr>
          <a:xfrm>
            <a:off x="117474" y="2638425"/>
            <a:ext cx="8531225" cy="1371600"/>
          </a:xfrm>
          <a:prstGeom prst="rect">
            <a:avLst/>
          </a:prstGeom>
        </p:spPr>
        <p:txBody>
          <a:bodyPr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defTabSz="914400" eaLnBrk="1" hangingPunct="1"/>
            <a:endParaRPr lang="en-US" sz="4800" dirty="0">
              <a:solidFill>
                <a:srgbClr val="1D2C64"/>
              </a:solidFill>
              <a:effectLst>
                <a:outerShdw blurRad="38100" dist="38100" dir="2700000" algn="tl">
                  <a:srgbClr val="C0C0C0"/>
                </a:outerShdw>
              </a:effectLst>
              <a:latin typeface="Trebuchet MS" pitchFamily="34" charset="0"/>
            </a:endParaRPr>
          </a:p>
        </p:txBody>
      </p:sp>
      <p:sp>
        <p:nvSpPr>
          <p:cNvPr id="5" name="Title 7"/>
          <p:cNvSpPr txBox="1">
            <a:spLocks/>
          </p:cNvSpPr>
          <p:nvPr/>
        </p:nvSpPr>
        <p:spPr>
          <a:xfrm>
            <a:off x="5553075" y="4338638"/>
            <a:ext cx="3171825" cy="314325"/>
          </a:xfrm>
          <a:prstGeom prst="rect">
            <a:avLst/>
          </a:prstGeom>
        </p:spPr>
        <p:txBody>
          <a:bodyPr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defTabSz="914400" eaLnBrk="1" hangingPunct="1"/>
            <a:endParaRPr lang="en-US" sz="3200" dirty="0">
              <a:solidFill>
                <a:srgbClr val="1D2C64"/>
              </a:solidFill>
              <a:effectLst>
                <a:outerShdw blurRad="38100" dist="38100" dir="2700000" algn="tl">
                  <a:srgbClr val="C0C0C0"/>
                </a:outerShdw>
              </a:effectLst>
              <a:latin typeface="Trebuchet MS" pitchFamily="34" charset="0"/>
            </a:endParaRPr>
          </a:p>
        </p:txBody>
      </p:sp>
      <p:sp>
        <p:nvSpPr>
          <p:cNvPr id="7" name="Title 7"/>
          <p:cNvSpPr txBox="1">
            <a:spLocks/>
          </p:cNvSpPr>
          <p:nvPr/>
        </p:nvSpPr>
        <p:spPr>
          <a:xfrm>
            <a:off x="1538287" y="2967038"/>
            <a:ext cx="5895975" cy="1371600"/>
          </a:xfrm>
          <a:prstGeom prst="rect">
            <a:avLst/>
          </a:prstGeom>
        </p:spPr>
        <p:txBody>
          <a:bodyPr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defTabSz="914400" eaLnBrk="1" hangingPunct="1"/>
            <a:endParaRPr lang="en-US" sz="4000" dirty="0">
              <a:solidFill>
                <a:srgbClr val="1D2C64"/>
              </a:solidFill>
              <a:effectLst>
                <a:outerShdw blurRad="38100" dist="38100" dir="2700000" algn="tl">
                  <a:srgbClr val="C0C0C0"/>
                </a:outerShdw>
              </a:effectLst>
              <a:latin typeface="Trebuchet MS" pitchFamily="34" charset="0"/>
            </a:endParaRPr>
          </a:p>
        </p:txBody>
      </p:sp>
      <p:sp>
        <p:nvSpPr>
          <p:cNvPr id="8" name="Title 7"/>
          <p:cNvSpPr txBox="1">
            <a:spLocks/>
          </p:cNvSpPr>
          <p:nvPr/>
        </p:nvSpPr>
        <p:spPr>
          <a:xfrm>
            <a:off x="5705475" y="4491038"/>
            <a:ext cx="3171825" cy="314325"/>
          </a:xfrm>
          <a:prstGeom prst="rect">
            <a:avLst/>
          </a:prstGeom>
        </p:spPr>
        <p:txBody>
          <a:bodyPr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defTabSz="914400" eaLnBrk="1" hangingPunct="1"/>
            <a:endParaRPr lang="en-US" sz="3200" dirty="0">
              <a:solidFill>
                <a:srgbClr val="1D2C64"/>
              </a:solidFill>
              <a:effectLst>
                <a:outerShdw blurRad="38100" dist="38100" dir="2700000" algn="tl">
                  <a:srgbClr val="C0C0C0"/>
                </a:outerShdw>
              </a:effectLst>
              <a:latin typeface="Trebuchet MS" pitchFamily="34" charset="0"/>
            </a:endParaRPr>
          </a:p>
        </p:txBody>
      </p:sp>
      <p:sp>
        <p:nvSpPr>
          <p:cNvPr id="6" name="Footer Placeholder 5"/>
          <p:cNvSpPr>
            <a:spLocks noGrp="1"/>
          </p:cNvSpPr>
          <p:nvPr>
            <p:ph type="ftr" sz="quarter" idx="11"/>
          </p:nvPr>
        </p:nvSpPr>
        <p:spPr/>
        <p:txBody>
          <a:bodyPr/>
          <a:lstStyle/>
          <a:p>
            <a:pPr>
              <a:defRPr/>
            </a:pPr>
            <a:r>
              <a:rPr lang="en-US" smtClean="0"/>
              <a:t>Business Confidential &amp; Proprietary Information  Rev: 00</a:t>
            </a:r>
            <a:endParaRPr lang="en-US" dirty="0"/>
          </a:p>
        </p:txBody>
      </p:sp>
      <p:sp>
        <p:nvSpPr>
          <p:cNvPr id="3" name="Rectangle 2"/>
          <p:cNvSpPr/>
          <p:nvPr/>
        </p:nvSpPr>
        <p:spPr>
          <a:xfrm>
            <a:off x="1579834" y="3192929"/>
            <a:ext cx="5984331" cy="1938992"/>
          </a:xfrm>
          <a:prstGeom prst="rect">
            <a:avLst/>
          </a:prstGeom>
        </p:spPr>
        <p:txBody>
          <a:bodyPr wrap="none">
            <a:spAutoFit/>
          </a:bodyPr>
          <a:lstStyle/>
          <a:p>
            <a:pPr algn="ctr" defTabSz="914400" eaLnBrk="1" hangingPunct="1"/>
            <a:r>
              <a:rPr lang="en-US" sz="4000" b="1" dirty="0" smtClean="0">
                <a:solidFill>
                  <a:srgbClr val="1D2C64"/>
                </a:solidFill>
                <a:effectLst>
                  <a:outerShdw blurRad="38100" dist="38100" dir="2700000" algn="tl">
                    <a:schemeClr val="bg1"/>
                  </a:outerShdw>
                </a:effectLst>
                <a:latin typeface="Verdana" pitchFamily="34" charset="0"/>
                <a:ea typeface="Verdana" pitchFamily="34" charset="0"/>
                <a:cs typeface="Verdana" pitchFamily="34" charset="0"/>
              </a:rPr>
              <a:t>Records of Material</a:t>
            </a:r>
          </a:p>
          <a:p>
            <a:pPr algn="ctr" defTabSz="914400" eaLnBrk="1" hangingPunct="1"/>
            <a:r>
              <a:rPr lang="en-US" sz="4000" b="1" dirty="0" smtClean="0">
                <a:solidFill>
                  <a:srgbClr val="1D2C64"/>
                </a:solidFill>
                <a:effectLst>
                  <a:outerShdw blurRad="38100" dist="38100" dir="2700000" algn="tl">
                    <a:schemeClr val="bg1"/>
                  </a:outerShdw>
                </a:effectLst>
                <a:latin typeface="Verdana" pitchFamily="34" charset="0"/>
                <a:ea typeface="Verdana" pitchFamily="34" charset="0"/>
                <a:cs typeface="Verdana" pitchFamily="34" charset="0"/>
              </a:rPr>
              <a:t> / Performance Test</a:t>
            </a:r>
          </a:p>
          <a:p>
            <a:pPr algn="ctr" defTabSz="914400" eaLnBrk="1" hangingPunct="1"/>
            <a:r>
              <a:rPr lang="en-US" sz="4000" b="1" dirty="0" smtClean="0">
                <a:solidFill>
                  <a:srgbClr val="1D2C64"/>
                </a:solidFill>
                <a:effectLst>
                  <a:outerShdw blurRad="38100" dist="38100" dir="2700000" algn="tl">
                    <a:schemeClr val="bg1"/>
                  </a:outerShdw>
                </a:effectLst>
                <a:latin typeface="Verdana" pitchFamily="34" charset="0"/>
                <a:ea typeface="Verdana" pitchFamily="34" charset="0"/>
                <a:cs typeface="Verdana" pitchFamily="34" charset="0"/>
              </a:rPr>
              <a:t> Results</a:t>
            </a:r>
            <a:endParaRPr lang="en-US" sz="4000" b="1" dirty="0">
              <a:solidFill>
                <a:srgbClr val="1D2C64"/>
              </a:solidFill>
              <a:effectLst>
                <a:outerShdw blurRad="38100" dist="38100" dir="2700000" algn="tl">
                  <a:schemeClr val="bg1"/>
                </a:outerShdw>
              </a:effectLst>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1849744290"/>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Records of </a:t>
            </a:r>
            <a:r>
              <a:rPr lang="en-US" dirty="0" smtClean="0"/>
              <a:t>Material Test </a:t>
            </a:r>
            <a:r>
              <a:rPr lang="en-US" dirty="0"/>
              <a:t>Results</a:t>
            </a:r>
          </a:p>
        </p:txBody>
      </p:sp>
      <p:sp>
        <p:nvSpPr>
          <p:cNvPr id="6" name="Footer Placeholder 5"/>
          <p:cNvSpPr>
            <a:spLocks noGrp="1"/>
          </p:cNvSpPr>
          <p:nvPr>
            <p:ph type="ftr" sz="quarter" idx="11"/>
          </p:nvPr>
        </p:nvSpPr>
        <p:spPr/>
        <p:txBody>
          <a:bodyPr/>
          <a:lstStyle/>
          <a:p>
            <a:pPr>
              <a:defRPr/>
            </a:pPr>
            <a:r>
              <a:rPr lang="en-US" smtClean="0"/>
              <a:t>Business Confidential &amp; Proprietary Information  Rev: 00</a:t>
            </a:r>
            <a:endParaRPr lang="en-US" dirty="0"/>
          </a:p>
        </p:txBody>
      </p:sp>
      <p:pic>
        <p:nvPicPr>
          <p:cNvPr id="10242"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5076825" y="1427642"/>
            <a:ext cx="3933286" cy="47815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260350" y="1484449"/>
            <a:ext cx="4816475" cy="2092881"/>
          </a:xfrm>
          <a:prstGeom prst="rect">
            <a:avLst/>
          </a:prstGeom>
        </p:spPr>
        <p:txBody>
          <a:bodyPr wrap="square">
            <a:spAutoFit/>
          </a:bodyPr>
          <a:lstStyle/>
          <a:p>
            <a:pPr marL="228600" lvl="0" indent="-228600" defTabSz="914400">
              <a:spcBef>
                <a:spcPts val="2000"/>
              </a:spcBef>
              <a:buClr>
                <a:srgbClr val="7F7F7F"/>
              </a:buClr>
              <a:buSzPct val="70000"/>
              <a:defRPr/>
            </a:pPr>
            <a:r>
              <a:rPr lang="en-US" sz="2000" b="1" u="sng" dirty="0" smtClean="0">
                <a:solidFill>
                  <a:srgbClr val="105CA4"/>
                </a:solidFill>
                <a:effectLst>
                  <a:outerShdw blurRad="38100" dist="38100" dir="2700000" algn="tl">
                    <a:schemeClr val="bg1"/>
                  </a:outerShdw>
                </a:effectLst>
                <a:latin typeface="Trebuchet MS"/>
                <a:ea typeface="ＭＳ Ｐゴシック" charset="-128"/>
              </a:rPr>
              <a:t>Records of </a:t>
            </a:r>
            <a:r>
              <a:rPr lang="en-US" sz="2000" b="1" u="sng" dirty="0">
                <a:solidFill>
                  <a:srgbClr val="105CA4"/>
                </a:solidFill>
                <a:effectLst>
                  <a:outerShdw blurRad="38100" dist="38100" dir="2700000" algn="tl">
                    <a:schemeClr val="bg1"/>
                  </a:outerShdw>
                </a:effectLst>
                <a:latin typeface="Trebuchet MS"/>
                <a:ea typeface="ＭＳ Ｐゴシック" charset="-128"/>
              </a:rPr>
              <a:t>Material </a:t>
            </a:r>
            <a:r>
              <a:rPr lang="en-US" sz="2000" b="1" u="sng" dirty="0" smtClean="0">
                <a:solidFill>
                  <a:srgbClr val="105CA4"/>
                </a:solidFill>
                <a:effectLst>
                  <a:outerShdw blurRad="38100" dist="38100" dir="2700000" algn="tl">
                    <a:schemeClr val="bg1"/>
                  </a:outerShdw>
                </a:effectLst>
                <a:latin typeface="Trebuchet MS"/>
                <a:ea typeface="ＭＳ Ｐゴシック" charset="-128"/>
              </a:rPr>
              <a:t>Test Results</a:t>
            </a:r>
          </a:p>
          <a:p>
            <a:pPr marL="228600" lvl="0" indent="-228600" defTabSz="914400">
              <a:spcBef>
                <a:spcPts val="2000"/>
              </a:spcBef>
              <a:buClr>
                <a:srgbClr val="7F7F7F"/>
              </a:buClr>
              <a:buSzPct val="70000"/>
              <a:defRPr/>
            </a:pPr>
            <a:endParaRPr lang="en-US" sz="2000" b="1" u="sng" dirty="0" smtClean="0">
              <a:solidFill>
                <a:srgbClr val="105CA4"/>
              </a:solidFill>
              <a:effectLst>
                <a:outerShdw blurRad="38100" dist="38100" dir="2700000" algn="tl">
                  <a:schemeClr val="bg1"/>
                </a:outerShdw>
              </a:effectLst>
              <a:latin typeface="Trebuchet MS"/>
              <a:ea typeface="ＭＳ Ｐゴシック" charset="-128"/>
            </a:endParaRPr>
          </a:p>
          <a:p>
            <a:pPr marL="228600" lvl="0" indent="-228600" defTabSz="914400">
              <a:spcBef>
                <a:spcPts val="2000"/>
              </a:spcBef>
              <a:buClr>
                <a:srgbClr val="7F7F7F"/>
              </a:buClr>
              <a:buSzPct val="70000"/>
              <a:defRPr/>
            </a:pPr>
            <a:endParaRPr lang="en-US" sz="2000" b="1" u="sng" dirty="0" smtClean="0">
              <a:solidFill>
                <a:srgbClr val="105CA4"/>
              </a:solidFill>
              <a:effectLst>
                <a:outerShdw blurRad="38100" dist="38100" dir="2700000" algn="tl">
                  <a:schemeClr val="bg1"/>
                </a:outerShdw>
              </a:effectLst>
              <a:latin typeface="Trebuchet MS"/>
              <a:ea typeface="ＭＳ Ｐゴシック" charset="-128"/>
            </a:endParaRPr>
          </a:p>
          <a:p>
            <a:pPr marL="228600" lvl="0" indent="-228600" defTabSz="914400">
              <a:spcBef>
                <a:spcPts val="2000"/>
              </a:spcBef>
              <a:buClr>
                <a:srgbClr val="7F7F7F"/>
              </a:buClr>
              <a:buSzPct val="70000"/>
              <a:defRPr/>
            </a:pPr>
            <a:r>
              <a:rPr lang="en-US" sz="2000" b="1" u="sng" dirty="0" smtClean="0">
                <a:solidFill>
                  <a:srgbClr val="105CA4"/>
                </a:solidFill>
                <a:effectLst>
                  <a:outerShdw blurRad="38100" dist="38100" dir="2700000" algn="tl">
                    <a:schemeClr val="bg1"/>
                  </a:outerShdw>
                </a:effectLst>
                <a:latin typeface="Trebuchet MS"/>
                <a:ea typeface="ＭＳ Ｐゴシック" charset="-128"/>
              </a:rPr>
              <a:t>Material </a:t>
            </a:r>
            <a:r>
              <a:rPr lang="en-US" sz="2000" b="1" u="sng" dirty="0">
                <a:solidFill>
                  <a:srgbClr val="105CA4"/>
                </a:solidFill>
                <a:effectLst>
                  <a:outerShdw blurRad="38100" dist="38100" dir="2700000" algn="tl">
                    <a:schemeClr val="bg1"/>
                  </a:outerShdw>
                </a:effectLst>
                <a:latin typeface="Trebuchet MS"/>
                <a:ea typeface="ＭＳ Ｐゴシック" charset="-128"/>
              </a:rPr>
              <a:t>Test </a:t>
            </a:r>
            <a:r>
              <a:rPr lang="en-US" sz="2000" b="1" u="sng" dirty="0" smtClean="0">
                <a:solidFill>
                  <a:srgbClr val="105CA4"/>
                </a:solidFill>
                <a:effectLst>
                  <a:outerShdw blurRad="38100" dist="38100" dir="2700000" algn="tl">
                    <a:schemeClr val="bg1"/>
                  </a:outerShdw>
                </a:effectLst>
                <a:latin typeface="Trebuchet MS"/>
                <a:ea typeface="ＭＳ Ｐゴシック" charset="-128"/>
              </a:rPr>
              <a:t>Results</a:t>
            </a:r>
            <a:endParaRPr lang="en-US" sz="2000" b="1" u="sng" dirty="0">
              <a:solidFill>
                <a:srgbClr val="105CA4"/>
              </a:solidFill>
              <a:effectLst>
                <a:outerShdw blurRad="38100" dist="38100" dir="2700000" algn="tl">
                  <a:schemeClr val="bg1"/>
                </a:outerShdw>
              </a:effectLst>
              <a:latin typeface="Trebuchet MS"/>
              <a:ea typeface="ＭＳ Ｐゴシック" charset="-128"/>
            </a:endParaRPr>
          </a:p>
        </p:txBody>
      </p:sp>
      <p:sp>
        <p:nvSpPr>
          <p:cNvPr id="7" name="Rectangle 6"/>
          <p:cNvSpPr/>
          <p:nvPr/>
        </p:nvSpPr>
        <p:spPr>
          <a:xfrm>
            <a:off x="260350" y="3486425"/>
            <a:ext cx="3963988" cy="1815882"/>
          </a:xfrm>
          <a:prstGeom prst="rect">
            <a:avLst/>
          </a:prstGeom>
        </p:spPr>
        <p:txBody>
          <a:bodyPr wrap="square">
            <a:spAutoFit/>
          </a:bodyPr>
          <a:lstStyle/>
          <a:p>
            <a:pPr marL="174625" marR="0" lvl="0" indent="-174625" algn="just" defTabSz="914400" eaLnBrk="0" fontAlgn="auto" latinLnBrk="0" hangingPunct="0">
              <a:lnSpc>
                <a:spcPct val="100000"/>
              </a:lnSpc>
              <a:spcBef>
                <a:spcPts val="0"/>
              </a:spcBef>
              <a:spcAft>
                <a:spcPts val="0"/>
              </a:spcAft>
              <a:buClr>
                <a:srgbClr val="105CA4"/>
              </a:buClr>
              <a:buSzTx/>
              <a:buFontTx/>
              <a:buChar char="•"/>
              <a:tabLst/>
              <a:defRPr/>
            </a:pPr>
            <a:r>
              <a:rPr lang="en-US" sz="1600" kern="0" dirty="0" smtClean="0">
                <a:solidFill>
                  <a:srgbClr val="000000"/>
                </a:solidFill>
                <a:latin typeface="Verdana" pitchFamily="34" charset="0"/>
                <a:cs typeface="Arial" pitchFamily="34" charset="0"/>
              </a:rPr>
              <a:t>The supplier shall perform tests for all parts and product materials </a:t>
            </a:r>
            <a:r>
              <a:rPr lang="en-US" sz="1600" i="1" kern="0" dirty="0" smtClean="0">
                <a:solidFill>
                  <a:srgbClr val="000000"/>
                </a:solidFill>
                <a:latin typeface="Verdana" pitchFamily="34" charset="0"/>
                <a:cs typeface="Arial" pitchFamily="34" charset="0"/>
              </a:rPr>
              <a:t>when chemical, physical, or metallurgical </a:t>
            </a:r>
            <a:r>
              <a:rPr lang="en-US" sz="1600" kern="0" dirty="0" smtClean="0">
                <a:solidFill>
                  <a:srgbClr val="000000"/>
                </a:solidFill>
                <a:latin typeface="Verdana" pitchFamily="34" charset="0"/>
                <a:cs typeface="Arial" pitchFamily="34" charset="0"/>
              </a:rPr>
              <a:t>requirements are specified by the design record or control plan and list the tests performed on the form.</a:t>
            </a:r>
            <a:endParaRPr lang="en-US" sz="1600" kern="0" dirty="0">
              <a:solidFill>
                <a:srgbClr val="000000"/>
              </a:solidFill>
              <a:latin typeface="Verdana" pitchFamily="34" charset="0"/>
              <a:cs typeface="Arial" pitchFamily="34" charset="0"/>
            </a:endParaRPr>
          </a:p>
        </p:txBody>
      </p:sp>
      <p:sp>
        <p:nvSpPr>
          <p:cNvPr id="8" name="Rectangle 7"/>
          <p:cNvSpPr/>
          <p:nvPr/>
        </p:nvSpPr>
        <p:spPr>
          <a:xfrm>
            <a:off x="260350" y="1839424"/>
            <a:ext cx="3963988" cy="1077218"/>
          </a:xfrm>
          <a:prstGeom prst="rect">
            <a:avLst/>
          </a:prstGeom>
        </p:spPr>
        <p:txBody>
          <a:bodyPr wrap="square">
            <a:spAutoFit/>
          </a:bodyPr>
          <a:lstStyle/>
          <a:p>
            <a:pPr marL="174625" marR="0" lvl="0" indent="-174625" algn="just" defTabSz="914400" eaLnBrk="0" fontAlgn="auto" latinLnBrk="0" hangingPunct="0">
              <a:lnSpc>
                <a:spcPct val="100000"/>
              </a:lnSpc>
              <a:spcBef>
                <a:spcPts val="0"/>
              </a:spcBef>
              <a:spcAft>
                <a:spcPts val="0"/>
              </a:spcAft>
              <a:buClr>
                <a:srgbClr val="105CA4"/>
              </a:buClr>
              <a:buSzTx/>
              <a:buFontTx/>
              <a:buChar char="•"/>
              <a:tabLst/>
              <a:defRPr/>
            </a:pPr>
            <a:r>
              <a:rPr lang="en-US" sz="1600" kern="0" dirty="0" smtClean="0">
                <a:solidFill>
                  <a:srgbClr val="000000"/>
                </a:solidFill>
                <a:latin typeface="Verdana" pitchFamily="34" charset="0"/>
                <a:cs typeface="Arial" pitchFamily="34" charset="0"/>
              </a:rPr>
              <a:t>The supplier shall have records of   material test results for the correct raw material/grade as specified on the design record or control plan.</a:t>
            </a:r>
          </a:p>
        </p:txBody>
      </p:sp>
      <p:graphicFrame>
        <p:nvGraphicFramePr>
          <p:cNvPr id="11" name="Table 10"/>
          <p:cNvGraphicFramePr>
            <a:graphicFrameLocks noGrp="1"/>
          </p:cNvGraphicFramePr>
          <p:nvPr>
            <p:extLst>
              <p:ext uri="{D42A27DB-BD31-4B8C-83A1-F6EECF244321}">
                <p14:modId xmlns:p14="http://schemas.microsoft.com/office/powerpoint/2010/main" val="2912248711"/>
              </p:ext>
            </p:extLst>
          </p:nvPr>
        </p:nvGraphicFramePr>
        <p:xfrm>
          <a:off x="280740" y="5660599"/>
          <a:ext cx="4596658" cy="762000"/>
        </p:xfrm>
        <a:graphic>
          <a:graphicData uri="http://schemas.openxmlformats.org/drawingml/2006/table">
            <a:tbl>
              <a:tblPr/>
              <a:tblGrid>
                <a:gridCol w="1034104"/>
                <a:gridCol w="306187"/>
                <a:gridCol w="306187"/>
                <a:gridCol w="346627"/>
                <a:gridCol w="338924"/>
                <a:gridCol w="1606037"/>
                <a:gridCol w="340850"/>
                <a:gridCol w="317742"/>
              </a:tblGrid>
              <a:tr h="485906">
                <a:tc>
                  <a:txBody>
                    <a:bodyPr/>
                    <a:lstStyle/>
                    <a:p>
                      <a:pPr algn="ctr" fontAlgn="ctr"/>
                      <a:r>
                        <a:rPr lang="en-US" sz="800" b="0" i="0" u="none" strike="noStrike" dirty="0">
                          <a:effectLst/>
                          <a:latin typeface="Arial"/>
                        </a:rPr>
                        <a:t>Material Specification /Chemicals Comp/Physical </a:t>
                      </a:r>
                      <a:r>
                        <a:rPr lang="ja-JP" altLang="en-US" sz="800" b="0" i="0" u="none" strike="noStrike" dirty="0">
                          <a:effectLst/>
                          <a:latin typeface="宋体"/>
                        </a:rPr>
                        <a:t>材料规格</a:t>
                      </a:r>
                      <a:r>
                        <a:rPr lang="en-US" altLang="ja-JP" sz="800" b="0" i="0" u="none" strike="noStrike" dirty="0">
                          <a:effectLst/>
                          <a:latin typeface="Arial"/>
                        </a:rPr>
                        <a:t>/</a:t>
                      </a:r>
                      <a:r>
                        <a:rPr lang="ja-JP" altLang="en-US" sz="800" b="0" i="0" u="none" strike="noStrike" dirty="0">
                          <a:effectLst/>
                          <a:latin typeface="宋体"/>
                        </a:rPr>
                        <a:t>化学成分</a:t>
                      </a:r>
                      <a:r>
                        <a:rPr lang="en-US" altLang="ja-JP" sz="800" b="0" i="0" u="none" strike="noStrike" dirty="0">
                          <a:effectLst/>
                          <a:latin typeface="Arial"/>
                        </a:rPr>
                        <a:t>/</a:t>
                      </a:r>
                      <a:r>
                        <a:rPr lang="ja-JP" altLang="en-US" sz="800" b="0" i="0" u="none" strike="noStrike" dirty="0">
                          <a:effectLst/>
                          <a:latin typeface="宋体"/>
                        </a:rPr>
                        <a:t>物理特性</a:t>
                      </a:r>
                      <a:endParaRPr lang="ja-JP" altLang="en-US" sz="8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gridSpan="2">
                  <a:txBody>
                    <a:bodyPr/>
                    <a:lstStyle/>
                    <a:p>
                      <a:pPr algn="ctr" fontAlgn="ctr"/>
                      <a:r>
                        <a:rPr lang="en-US" sz="800" b="0" i="0" u="none" strike="noStrike">
                          <a:effectLst/>
                          <a:latin typeface="Arial"/>
                        </a:rPr>
                        <a:t>Specification Limits </a:t>
                      </a:r>
                      <a:r>
                        <a:rPr lang="ja-JP" altLang="en-US" sz="800" b="0" i="0" u="none" strike="noStrike">
                          <a:effectLst/>
                          <a:latin typeface="宋体"/>
                        </a:rPr>
                        <a:t>规格</a:t>
                      </a:r>
                      <a:r>
                        <a:rPr lang="en-US" altLang="ja-JP" sz="800" b="0" i="0" u="none" strike="noStrike">
                          <a:effectLst/>
                          <a:latin typeface="Arial"/>
                        </a:rPr>
                        <a:t>/</a:t>
                      </a:r>
                      <a:r>
                        <a:rPr lang="ja-JP" altLang="en-US" sz="800" b="0" i="0" u="none" strike="noStrike">
                          <a:effectLst/>
                          <a:latin typeface="宋体"/>
                        </a:rPr>
                        <a:t>限制</a:t>
                      </a:r>
                      <a:endParaRPr lang="ja-JP" altLang="en-US" sz="800" b="0" i="0" u="none" strike="noStrike">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a:txBody>
                    <a:bodyPr/>
                    <a:lstStyle/>
                    <a:p>
                      <a:pPr algn="ctr" fontAlgn="ctr"/>
                      <a:r>
                        <a:rPr lang="en-US" sz="800" b="0" i="0" u="none" strike="noStrike">
                          <a:effectLst/>
                          <a:latin typeface="Arial"/>
                        </a:rPr>
                        <a:t>Test Date</a:t>
                      </a:r>
                      <a:br>
                        <a:rPr lang="en-US" sz="800" b="0" i="0" u="none" strike="noStrike">
                          <a:effectLst/>
                          <a:latin typeface="Arial"/>
                        </a:rPr>
                      </a:br>
                      <a:r>
                        <a:rPr lang="ja-JP" altLang="en-US" sz="800" b="0" i="0" u="none" strike="noStrike">
                          <a:effectLst/>
                          <a:latin typeface="宋体"/>
                        </a:rPr>
                        <a:t>测试日期</a:t>
                      </a:r>
                      <a:endParaRPr lang="ja-JP" altLang="en-US" sz="800" b="0" i="0" u="none" strike="noStrike">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800" b="0" i="0" u="none" strike="noStrike" dirty="0">
                          <a:effectLst/>
                          <a:latin typeface="Arial"/>
                        </a:rPr>
                        <a:t>Qty. Tested </a:t>
                      </a:r>
                      <a:r>
                        <a:rPr lang="ja-JP" altLang="en-US" sz="800" b="0" i="0" u="none" strike="noStrike" dirty="0">
                          <a:effectLst/>
                          <a:latin typeface="宋体"/>
                        </a:rPr>
                        <a:t>测试数量</a:t>
                      </a:r>
                      <a:endParaRPr lang="ja-JP" altLang="en-US" sz="8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800" b="0" i="0" u="none" strike="noStrike">
                          <a:effectLst/>
                          <a:latin typeface="Arial"/>
                        </a:rPr>
                        <a:t>Test Results</a:t>
                      </a:r>
                      <a:br>
                        <a:rPr lang="en-US" sz="800" b="0" i="0" u="none" strike="noStrike">
                          <a:effectLst/>
                          <a:latin typeface="Arial"/>
                        </a:rPr>
                      </a:br>
                      <a:r>
                        <a:rPr lang="en-US" sz="800" b="0" i="0" u="none" strike="noStrike">
                          <a:effectLst/>
                          <a:latin typeface="Arial"/>
                        </a:rPr>
                        <a:t> </a:t>
                      </a:r>
                      <a:r>
                        <a:rPr lang="ja-JP" altLang="en-US" sz="800" b="0" i="0" u="none" strike="noStrike">
                          <a:effectLst/>
                          <a:latin typeface="宋体"/>
                        </a:rPr>
                        <a:t>测试结果</a:t>
                      </a:r>
                      <a:endParaRPr lang="ja-JP" altLang="en-US" sz="800" b="0" i="0" u="none" strike="noStrike">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800" b="0" i="0" u="none" strike="noStrike">
                          <a:effectLst/>
                          <a:latin typeface="Arial"/>
                        </a:rPr>
                        <a:t>OK </a:t>
                      </a:r>
                      <a:br>
                        <a:rPr lang="en-US" sz="800" b="0" i="0" u="none" strike="noStrike">
                          <a:effectLst/>
                          <a:latin typeface="Arial"/>
                        </a:rPr>
                      </a:br>
                      <a:r>
                        <a:rPr lang="ja-JP" altLang="en-US" sz="800" b="0" i="0" u="none" strike="noStrike">
                          <a:effectLst/>
                          <a:latin typeface="宋体"/>
                        </a:rPr>
                        <a:t>合格</a:t>
                      </a:r>
                      <a:endParaRPr lang="ja-JP" altLang="en-US" sz="800" b="0" i="0" u="none" strike="noStrike">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800" b="0" i="0" u="none" strike="noStrike">
                          <a:effectLst/>
                          <a:latin typeface="Arial"/>
                        </a:rPr>
                        <a:t>Not OK    </a:t>
                      </a:r>
                      <a:r>
                        <a:rPr lang="ja-JP" altLang="en-US" sz="800" b="0" i="0" u="none" strike="noStrike">
                          <a:effectLst/>
                          <a:latin typeface="宋体"/>
                        </a:rPr>
                        <a:t>不合格</a:t>
                      </a:r>
                      <a:endParaRPr lang="ja-JP" altLang="en-US" sz="800" b="0" i="0" u="none" strike="noStrike">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267259">
                <a:tc>
                  <a:txBody>
                    <a:bodyPr/>
                    <a:lstStyle/>
                    <a:p>
                      <a:pPr algn="l" fontAlgn="ctr"/>
                      <a:r>
                        <a:rPr lang="en-US" sz="900" b="0" i="0" u="none" strike="noStrike">
                          <a:effectLst/>
                          <a:latin typeface="Arial"/>
                        </a:rPr>
                        <a:t>DOW CONTINUUM DGDA-2490 BK</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n-US" sz="900" b="0" i="0" u="none" strike="noStrike">
                          <a:effectLst/>
                          <a:latin typeface="Arial"/>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n-US" sz="900" b="0" i="0" u="none" strike="noStrike">
                          <a:effectLst/>
                          <a:latin typeface="Arial"/>
                        </a:rPr>
                        <a:t>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900" b="0" i="0" u="none" strike="noStrike">
                          <a:effectLst/>
                          <a:latin typeface="Arial"/>
                        </a:rPr>
                        <a:t>1/1/12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900" b="0" i="0" u="none" strike="noStrike">
                          <a:effectLst/>
                          <a:latin typeface="Arial"/>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900" b="0" i="0" u="none" strike="noStrike" dirty="0">
                          <a:effectLst/>
                          <a:latin typeface="Arial"/>
                        </a:rPr>
                        <a:t> provided material cert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900" b="1" i="0" u="none" strike="noStrike">
                          <a:solidFill>
                            <a:srgbClr val="008000"/>
                          </a:solidFill>
                          <a:effectLst/>
                          <a:latin typeface="Arial"/>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900" b="1" i="0" u="none" strike="noStrike" dirty="0">
                          <a:solidFill>
                            <a:srgbClr val="FF0000"/>
                          </a:solidFill>
                          <a:effectLst/>
                          <a:latin typeface="Arial"/>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bl>
          </a:graphicData>
        </a:graphic>
      </p:graphicFrame>
      <p:sp>
        <p:nvSpPr>
          <p:cNvPr id="13" name="TextBox 12"/>
          <p:cNvSpPr txBox="1"/>
          <p:nvPr/>
        </p:nvSpPr>
        <p:spPr>
          <a:xfrm>
            <a:off x="1365662" y="5285716"/>
            <a:ext cx="1959429" cy="369332"/>
          </a:xfrm>
          <a:prstGeom prst="rect">
            <a:avLst/>
          </a:prstGeom>
          <a:noFill/>
        </p:spPr>
        <p:txBody>
          <a:bodyPr wrap="square" rtlCol="0">
            <a:spAutoFit/>
          </a:bodyPr>
          <a:lstStyle/>
          <a:p>
            <a:pPr algn="ctr"/>
            <a:r>
              <a:rPr lang="en-US" dirty="0" smtClean="0"/>
              <a:t>Example</a:t>
            </a:r>
            <a:endParaRPr lang="en-US" dirty="0"/>
          </a:p>
        </p:txBody>
      </p:sp>
    </p:spTree>
    <p:extLst>
      <p:ext uri="{BB962C8B-B14F-4D97-AF65-F5344CB8AC3E}">
        <p14:creationId xmlns:p14="http://schemas.microsoft.com/office/powerpoint/2010/main" val="153984778"/>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Records of </a:t>
            </a:r>
            <a:r>
              <a:rPr lang="en-US" dirty="0" smtClean="0"/>
              <a:t>Performance Test </a:t>
            </a:r>
            <a:r>
              <a:rPr lang="en-US" dirty="0"/>
              <a:t>Results</a:t>
            </a:r>
          </a:p>
        </p:txBody>
      </p:sp>
      <p:sp>
        <p:nvSpPr>
          <p:cNvPr id="6" name="Footer Placeholder 5"/>
          <p:cNvSpPr>
            <a:spLocks noGrp="1"/>
          </p:cNvSpPr>
          <p:nvPr>
            <p:ph type="ftr" sz="quarter" idx="11"/>
          </p:nvPr>
        </p:nvSpPr>
        <p:spPr>
          <a:xfrm>
            <a:off x="271758" y="6443128"/>
            <a:ext cx="3657600" cy="228600"/>
          </a:xfrm>
        </p:spPr>
        <p:txBody>
          <a:bodyPr/>
          <a:lstStyle/>
          <a:p>
            <a:pPr>
              <a:defRPr/>
            </a:pPr>
            <a:r>
              <a:rPr lang="en-US" smtClean="0"/>
              <a:t>Business Confidential &amp; Proprietary Information  Rev: 00</a:t>
            </a:r>
            <a:endParaRPr lang="en-US" dirty="0"/>
          </a:p>
        </p:txBody>
      </p:sp>
      <p:pic>
        <p:nvPicPr>
          <p:cNvPr id="13314"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5200650" y="1412875"/>
            <a:ext cx="3787572" cy="47116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Rectangle 12"/>
          <p:cNvSpPr/>
          <p:nvPr/>
        </p:nvSpPr>
        <p:spPr>
          <a:xfrm>
            <a:off x="260350" y="1484449"/>
            <a:ext cx="4816475" cy="2092881"/>
          </a:xfrm>
          <a:prstGeom prst="rect">
            <a:avLst/>
          </a:prstGeom>
        </p:spPr>
        <p:txBody>
          <a:bodyPr wrap="square">
            <a:spAutoFit/>
          </a:bodyPr>
          <a:lstStyle/>
          <a:p>
            <a:pPr marL="228600" lvl="0" indent="-228600" defTabSz="914400">
              <a:spcBef>
                <a:spcPts val="2000"/>
              </a:spcBef>
              <a:buClr>
                <a:srgbClr val="7F7F7F"/>
              </a:buClr>
              <a:buSzPct val="70000"/>
              <a:defRPr/>
            </a:pPr>
            <a:r>
              <a:rPr lang="en-US" sz="2000" b="1" u="sng" dirty="0" smtClean="0">
                <a:solidFill>
                  <a:srgbClr val="105CA4"/>
                </a:solidFill>
                <a:effectLst>
                  <a:outerShdw blurRad="38100" dist="38100" dir="2700000" algn="tl">
                    <a:schemeClr val="bg1"/>
                  </a:outerShdw>
                </a:effectLst>
                <a:latin typeface="Trebuchet MS"/>
                <a:ea typeface="ＭＳ Ｐゴシック" charset="-128"/>
              </a:rPr>
              <a:t>Records of Performance Test Results</a:t>
            </a:r>
          </a:p>
          <a:p>
            <a:pPr marL="228600" lvl="0" indent="-228600" defTabSz="914400">
              <a:spcBef>
                <a:spcPts val="2000"/>
              </a:spcBef>
              <a:buClr>
                <a:srgbClr val="7F7F7F"/>
              </a:buClr>
              <a:buSzPct val="70000"/>
              <a:defRPr/>
            </a:pPr>
            <a:endParaRPr lang="en-US" sz="2000" b="1" u="sng" dirty="0" smtClean="0">
              <a:solidFill>
                <a:srgbClr val="105CA4"/>
              </a:solidFill>
              <a:effectLst>
                <a:outerShdw blurRad="38100" dist="38100" dir="2700000" algn="tl">
                  <a:schemeClr val="bg1"/>
                </a:outerShdw>
              </a:effectLst>
              <a:latin typeface="Trebuchet MS"/>
              <a:ea typeface="ＭＳ Ｐゴシック" charset="-128"/>
            </a:endParaRPr>
          </a:p>
          <a:p>
            <a:pPr marL="228600" lvl="0" indent="-228600" defTabSz="914400">
              <a:spcBef>
                <a:spcPts val="2000"/>
              </a:spcBef>
              <a:buClr>
                <a:srgbClr val="7F7F7F"/>
              </a:buClr>
              <a:buSzPct val="70000"/>
              <a:defRPr/>
            </a:pPr>
            <a:endParaRPr lang="en-US" sz="2000" b="1" u="sng" dirty="0" smtClean="0">
              <a:solidFill>
                <a:srgbClr val="105CA4"/>
              </a:solidFill>
              <a:effectLst>
                <a:outerShdw blurRad="38100" dist="38100" dir="2700000" algn="tl">
                  <a:schemeClr val="bg1"/>
                </a:outerShdw>
              </a:effectLst>
              <a:latin typeface="Trebuchet MS"/>
              <a:ea typeface="ＭＳ Ｐゴシック" charset="-128"/>
            </a:endParaRPr>
          </a:p>
          <a:p>
            <a:pPr marL="228600" lvl="0" indent="-228600" defTabSz="914400">
              <a:spcBef>
                <a:spcPts val="2000"/>
              </a:spcBef>
              <a:buClr>
                <a:srgbClr val="7F7F7F"/>
              </a:buClr>
              <a:buSzPct val="70000"/>
              <a:defRPr/>
            </a:pPr>
            <a:r>
              <a:rPr lang="en-US" sz="2000" b="1" u="sng" dirty="0">
                <a:solidFill>
                  <a:srgbClr val="105CA4"/>
                </a:solidFill>
                <a:effectLst>
                  <a:outerShdw blurRad="38100" dist="38100" dir="2700000" algn="tl">
                    <a:schemeClr val="bg1"/>
                  </a:outerShdw>
                </a:effectLst>
                <a:latin typeface="Trebuchet MS"/>
                <a:ea typeface="ＭＳ Ｐゴシック" charset="-128"/>
              </a:rPr>
              <a:t>P</a:t>
            </a:r>
            <a:r>
              <a:rPr lang="en-US" sz="2000" b="1" u="sng" dirty="0" smtClean="0">
                <a:solidFill>
                  <a:srgbClr val="105CA4"/>
                </a:solidFill>
                <a:effectLst>
                  <a:outerShdw blurRad="38100" dist="38100" dir="2700000" algn="tl">
                    <a:schemeClr val="bg1"/>
                  </a:outerShdw>
                </a:effectLst>
                <a:latin typeface="Trebuchet MS"/>
                <a:ea typeface="ＭＳ Ｐゴシック" charset="-128"/>
              </a:rPr>
              <a:t>erformance </a:t>
            </a:r>
            <a:r>
              <a:rPr lang="en-US" sz="2000" b="1" u="sng" dirty="0">
                <a:solidFill>
                  <a:srgbClr val="105CA4"/>
                </a:solidFill>
                <a:effectLst>
                  <a:outerShdw blurRad="38100" dist="38100" dir="2700000" algn="tl">
                    <a:schemeClr val="bg1"/>
                  </a:outerShdw>
                </a:effectLst>
                <a:latin typeface="Trebuchet MS"/>
                <a:ea typeface="ＭＳ Ｐゴシック" charset="-128"/>
              </a:rPr>
              <a:t>Test </a:t>
            </a:r>
            <a:r>
              <a:rPr lang="en-US" sz="2000" b="1" u="sng" dirty="0" smtClean="0">
                <a:solidFill>
                  <a:srgbClr val="105CA4"/>
                </a:solidFill>
                <a:effectLst>
                  <a:outerShdw blurRad="38100" dist="38100" dir="2700000" algn="tl">
                    <a:schemeClr val="bg1"/>
                  </a:outerShdw>
                </a:effectLst>
                <a:latin typeface="Trebuchet MS"/>
                <a:ea typeface="ＭＳ Ｐゴシック" charset="-128"/>
              </a:rPr>
              <a:t>Results</a:t>
            </a:r>
            <a:endParaRPr lang="en-US" sz="2000" b="1" u="sng" dirty="0">
              <a:solidFill>
                <a:srgbClr val="105CA4"/>
              </a:solidFill>
              <a:effectLst>
                <a:outerShdw blurRad="38100" dist="38100" dir="2700000" algn="tl">
                  <a:schemeClr val="bg1"/>
                </a:outerShdw>
              </a:effectLst>
              <a:latin typeface="Trebuchet MS"/>
              <a:ea typeface="ＭＳ Ｐゴシック" charset="-128"/>
            </a:endParaRPr>
          </a:p>
        </p:txBody>
      </p:sp>
      <p:sp>
        <p:nvSpPr>
          <p:cNvPr id="15" name="Rectangle 14"/>
          <p:cNvSpPr/>
          <p:nvPr/>
        </p:nvSpPr>
        <p:spPr>
          <a:xfrm>
            <a:off x="260350" y="1839424"/>
            <a:ext cx="3963988" cy="1077218"/>
          </a:xfrm>
          <a:prstGeom prst="rect">
            <a:avLst/>
          </a:prstGeom>
        </p:spPr>
        <p:txBody>
          <a:bodyPr wrap="square">
            <a:spAutoFit/>
          </a:bodyPr>
          <a:lstStyle/>
          <a:p>
            <a:pPr marL="174625" marR="0" lvl="0" indent="-174625" algn="just" defTabSz="914400" eaLnBrk="0" fontAlgn="auto" latinLnBrk="0" hangingPunct="0">
              <a:lnSpc>
                <a:spcPct val="100000"/>
              </a:lnSpc>
              <a:spcBef>
                <a:spcPts val="0"/>
              </a:spcBef>
              <a:spcAft>
                <a:spcPts val="0"/>
              </a:spcAft>
              <a:buClr>
                <a:srgbClr val="105CA4"/>
              </a:buClr>
              <a:buSzTx/>
              <a:buFontTx/>
              <a:buChar char="•"/>
              <a:tabLst/>
              <a:defRPr/>
            </a:pPr>
            <a:r>
              <a:rPr lang="en-US" sz="1600" kern="0" dirty="0" smtClean="0">
                <a:solidFill>
                  <a:srgbClr val="000000"/>
                </a:solidFill>
                <a:latin typeface="Verdana" pitchFamily="34" charset="0"/>
                <a:cs typeface="Arial" pitchFamily="34" charset="0"/>
              </a:rPr>
              <a:t>The supplier shall have records of   performance test results for tests specified by the design record or control plan.</a:t>
            </a:r>
          </a:p>
        </p:txBody>
      </p:sp>
      <p:sp>
        <p:nvSpPr>
          <p:cNvPr id="12" name="Rectangle 11"/>
          <p:cNvSpPr/>
          <p:nvPr/>
        </p:nvSpPr>
        <p:spPr>
          <a:xfrm>
            <a:off x="260350" y="3492270"/>
            <a:ext cx="4572000" cy="1323439"/>
          </a:xfrm>
          <a:prstGeom prst="rect">
            <a:avLst/>
          </a:prstGeom>
        </p:spPr>
        <p:txBody>
          <a:bodyPr>
            <a:spAutoFit/>
          </a:bodyPr>
          <a:lstStyle/>
          <a:p>
            <a:pPr marL="174625" indent="-174625" algn="just" defTabSz="914400" eaLnBrk="0" fontAlgn="auto" hangingPunct="0">
              <a:spcBef>
                <a:spcPts val="0"/>
              </a:spcBef>
              <a:spcAft>
                <a:spcPts val="0"/>
              </a:spcAft>
              <a:buClr>
                <a:srgbClr val="105CA4"/>
              </a:buClr>
              <a:buFontTx/>
              <a:buChar char="•"/>
              <a:defRPr/>
            </a:pPr>
            <a:r>
              <a:rPr lang="en-US" sz="1600" dirty="0">
                <a:solidFill>
                  <a:prstClr val="black"/>
                </a:solidFill>
                <a:latin typeface="Verdana" pitchFamily="34" charset="0"/>
                <a:ea typeface="Verdana" pitchFamily="34" charset="0"/>
                <a:cs typeface="Verdana" pitchFamily="34" charset="0"/>
              </a:rPr>
              <a:t>The supplier shall perform tests for all part(s) or product material(s) when </a:t>
            </a:r>
            <a:r>
              <a:rPr lang="en-US" sz="1600" i="1" dirty="0">
                <a:solidFill>
                  <a:prstClr val="black"/>
                </a:solidFill>
                <a:latin typeface="Verdana" pitchFamily="34" charset="0"/>
                <a:ea typeface="Verdana" pitchFamily="34" charset="0"/>
                <a:cs typeface="Verdana" pitchFamily="34" charset="0"/>
              </a:rPr>
              <a:t>performance or functional</a:t>
            </a:r>
            <a:r>
              <a:rPr lang="en-US" sz="1600" dirty="0">
                <a:solidFill>
                  <a:prstClr val="black"/>
                </a:solidFill>
                <a:latin typeface="Verdana" pitchFamily="34" charset="0"/>
                <a:ea typeface="Verdana" pitchFamily="34" charset="0"/>
                <a:cs typeface="Verdana" pitchFamily="34" charset="0"/>
              </a:rPr>
              <a:t> requirements are specified by the design record or control plan.</a:t>
            </a:r>
          </a:p>
        </p:txBody>
      </p:sp>
      <p:graphicFrame>
        <p:nvGraphicFramePr>
          <p:cNvPr id="7" name="Table 6"/>
          <p:cNvGraphicFramePr>
            <a:graphicFrameLocks noGrp="1"/>
          </p:cNvGraphicFramePr>
          <p:nvPr>
            <p:extLst>
              <p:ext uri="{D42A27DB-BD31-4B8C-83A1-F6EECF244321}">
                <p14:modId xmlns:p14="http://schemas.microsoft.com/office/powerpoint/2010/main" val="1855190907"/>
              </p:ext>
            </p:extLst>
          </p:nvPr>
        </p:nvGraphicFramePr>
        <p:xfrm>
          <a:off x="132937" y="5275355"/>
          <a:ext cx="4943888" cy="1030442"/>
        </p:xfrm>
        <a:graphic>
          <a:graphicData uri="http://schemas.openxmlformats.org/drawingml/2006/table">
            <a:tbl>
              <a:tblPr/>
              <a:tblGrid>
                <a:gridCol w="1120930"/>
                <a:gridCol w="271382"/>
                <a:gridCol w="271382"/>
                <a:gridCol w="324479"/>
                <a:gridCol w="371677"/>
                <a:gridCol w="1923279"/>
                <a:gridCol w="322513"/>
                <a:gridCol w="338246"/>
              </a:tblGrid>
              <a:tr h="721309">
                <a:tc>
                  <a:txBody>
                    <a:bodyPr/>
                    <a:lstStyle/>
                    <a:p>
                      <a:pPr algn="l" fontAlgn="ctr"/>
                      <a:r>
                        <a:rPr lang="en-US" sz="800" b="0" i="0" u="none" strike="noStrike" dirty="0">
                          <a:effectLst/>
                          <a:latin typeface="Arial"/>
                        </a:rPr>
                        <a:t>Test Specification / Rev / Date </a:t>
                      </a:r>
                      <a:r>
                        <a:rPr lang="ja-JP" altLang="en-US" sz="800" b="0" i="0" u="none" strike="noStrike" dirty="0">
                          <a:effectLst/>
                          <a:latin typeface="宋体"/>
                        </a:rPr>
                        <a:t>测试规格</a:t>
                      </a:r>
                      <a:r>
                        <a:rPr lang="en-US" altLang="ja-JP" sz="800" b="0" i="0" u="none" strike="noStrike" dirty="0">
                          <a:effectLst/>
                          <a:latin typeface="Arial"/>
                        </a:rPr>
                        <a:t>/</a:t>
                      </a:r>
                      <a:r>
                        <a:rPr lang="ja-JP" altLang="en-US" sz="800" b="0" i="0" u="none" strike="noStrike" dirty="0">
                          <a:effectLst/>
                          <a:latin typeface="宋体"/>
                        </a:rPr>
                        <a:t>版本</a:t>
                      </a:r>
                      <a:r>
                        <a:rPr lang="en-US" altLang="ja-JP" sz="800" b="0" i="0" u="none" strike="noStrike" dirty="0">
                          <a:effectLst/>
                          <a:latin typeface="Arial"/>
                        </a:rPr>
                        <a:t>/</a:t>
                      </a:r>
                      <a:r>
                        <a:rPr lang="ja-JP" altLang="en-US" sz="800" b="0" i="0" u="none" strike="noStrike" dirty="0">
                          <a:effectLst/>
                          <a:latin typeface="宋体"/>
                        </a:rPr>
                        <a:t>日期</a:t>
                      </a:r>
                      <a:endParaRPr lang="ja-JP" altLang="en-US" sz="800" b="0" i="0" u="none" strike="noStrike" dirty="0">
                        <a:effectLst/>
                        <a:latin typeface="Arial"/>
                      </a:endParaRPr>
                    </a:p>
                  </a:txBody>
                  <a:tcPr marL="11430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gridSpan="2">
                  <a:txBody>
                    <a:bodyPr/>
                    <a:lstStyle/>
                    <a:p>
                      <a:pPr algn="ctr" fontAlgn="ctr"/>
                      <a:r>
                        <a:rPr lang="en-US" sz="800" b="0" i="0" u="none" strike="noStrike">
                          <a:effectLst/>
                          <a:latin typeface="Arial"/>
                        </a:rPr>
                        <a:t>Specification / Limits</a:t>
                      </a:r>
                      <a:br>
                        <a:rPr lang="en-US" sz="800" b="0" i="0" u="none" strike="noStrike">
                          <a:effectLst/>
                          <a:latin typeface="Arial"/>
                        </a:rPr>
                      </a:br>
                      <a:r>
                        <a:rPr lang="en-US" sz="800" b="0" i="0" u="none" strike="noStrike">
                          <a:effectLst/>
                          <a:latin typeface="Arial"/>
                        </a:rPr>
                        <a:t> </a:t>
                      </a:r>
                      <a:r>
                        <a:rPr lang="ja-JP" altLang="en-US" sz="800" b="0" i="0" u="none" strike="noStrike">
                          <a:effectLst/>
                          <a:latin typeface="宋体"/>
                        </a:rPr>
                        <a:t>规格</a:t>
                      </a:r>
                      <a:r>
                        <a:rPr lang="en-US" altLang="ja-JP" sz="800" b="0" i="0" u="none" strike="noStrike">
                          <a:effectLst/>
                          <a:latin typeface="Arial"/>
                        </a:rPr>
                        <a:t>/</a:t>
                      </a:r>
                      <a:r>
                        <a:rPr lang="ja-JP" altLang="en-US" sz="800" b="0" i="0" u="none" strike="noStrike">
                          <a:effectLst/>
                          <a:latin typeface="宋体"/>
                        </a:rPr>
                        <a:t>限制</a:t>
                      </a:r>
                      <a:endParaRPr lang="ja-JP" altLang="en-US" sz="800" b="0" i="0" u="none" strike="noStrike">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a:txBody>
                    <a:bodyPr/>
                    <a:lstStyle/>
                    <a:p>
                      <a:pPr algn="ctr" fontAlgn="ctr"/>
                      <a:r>
                        <a:rPr lang="en-US" sz="800" b="0" i="0" u="none" strike="noStrike">
                          <a:effectLst/>
                          <a:latin typeface="Arial"/>
                        </a:rPr>
                        <a:t>Test Date</a:t>
                      </a:r>
                      <a:br>
                        <a:rPr lang="en-US" sz="800" b="0" i="0" u="none" strike="noStrike">
                          <a:effectLst/>
                          <a:latin typeface="Arial"/>
                        </a:rPr>
                      </a:br>
                      <a:r>
                        <a:rPr lang="ja-JP" altLang="en-US" sz="800" b="0" i="0" u="none" strike="noStrike">
                          <a:effectLst/>
                          <a:latin typeface="宋体"/>
                        </a:rPr>
                        <a:t>测试日期</a:t>
                      </a:r>
                      <a:endParaRPr lang="ja-JP" altLang="en-US" sz="800" b="0" i="0" u="none" strike="noStrike">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800" b="0" i="0" u="none" strike="noStrike">
                          <a:effectLst/>
                          <a:latin typeface="Arial"/>
                        </a:rPr>
                        <a:t>Qty. Tested</a:t>
                      </a:r>
                      <a:br>
                        <a:rPr lang="en-US" sz="800" b="0" i="0" u="none" strike="noStrike">
                          <a:effectLst/>
                          <a:latin typeface="Arial"/>
                        </a:rPr>
                      </a:br>
                      <a:r>
                        <a:rPr lang="ja-JP" altLang="en-US" sz="800" b="0" i="0" u="none" strike="noStrike">
                          <a:effectLst/>
                          <a:latin typeface="宋体"/>
                        </a:rPr>
                        <a:t>测试数量</a:t>
                      </a:r>
                      <a:endParaRPr lang="ja-JP" altLang="en-US" sz="800" b="0" i="0" u="none" strike="noStrike">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800" b="0" i="0" u="none" strike="noStrike">
                          <a:effectLst/>
                          <a:latin typeface="Arial"/>
                        </a:rPr>
                        <a:t>Supplier Test Results (Data) / Test Conditions  </a:t>
                      </a:r>
                      <a:r>
                        <a:rPr lang="ja-JP" altLang="en-US" sz="800" b="0" i="0" u="none" strike="noStrike">
                          <a:effectLst/>
                          <a:latin typeface="宋体"/>
                        </a:rPr>
                        <a:t>供应商测试结果</a:t>
                      </a:r>
                      <a:r>
                        <a:rPr lang="en-US" altLang="ja-JP" sz="800" b="0" i="0" u="none" strike="noStrike">
                          <a:effectLst/>
                          <a:latin typeface="Arial"/>
                        </a:rPr>
                        <a:t>(</a:t>
                      </a:r>
                      <a:r>
                        <a:rPr lang="ja-JP" altLang="en-US" sz="800" b="0" i="0" u="none" strike="noStrike">
                          <a:effectLst/>
                          <a:latin typeface="宋体"/>
                        </a:rPr>
                        <a:t>数据</a:t>
                      </a:r>
                      <a:r>
                        <a:rPr lang="en-US" altLang="ja-JP" sz="800" b="0" i="0" u="none" strike="noStrike">
                          <a:effectLst/>
                          <a:latin typeface="Arial"/>
                        </a:rPr>
                        <a:t>)/</a:t>
                      </a:r>
                      <a:r>
                        <a:rPr lang="ja-JP" altLang="en-US" sz="800" b="0" i="0" u="none" strike="noStrike">
                          <a:effectLst/>
                          <a:latin typeface="宋体"/>
                        </a:rPr>
                        <a:t>测试条件</a:t>
                      </a:r>
                      <a:endParaRPr lang="ja-JP" altLang="en-US" sz="800" b="0" i="0" u="none" strike="noStrike">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800" b="0" i="0" u="none" strike="noStrike">
                          <a:effectLst/>
                          <a:latin typeface="Arial"/>
                        </a:rPr>
                        <a:t>OK</a:t>
                      </a:r>
                      <a:br>
                        <a:rPr lang="en-US" sz="800" b="0" i="0" u="none" strike="noStrike">
                          <a:effectLst/>
                          <a:latin typeface="Arial"/>
                        </a:rPr>
                      </a:br>
                      <a:r>
                        <a:rPr lang="en-US" sz="800" b="0" i="0" u="none" strike="noStrike">
                          <a:effectLst/>
                          <a:latin typeface="Arial"/>
                        </a:rPr>
                        <a:t> </a:t>
                      </a:r>
                      <a:r>
                        <a:rPr lang="ja-JP" altLang="en-US" sz="800" b="0" i="0" u="none" strike="noStrike">
                          <a:effectLst/>
                          <a:latin typeface="宋体"/>
                        </a:rPr>
                        <a:t>合格</a:t>
                      </a:r>
                      <a:endParaRPr lang="ja-JP" altLang="en-US" sz="800" b="0" i="0" u="none" strike="noStrike">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800" b="0" i="0" u="none" strike="noStrike">
                          <a:effectLst/>
                          <a:latin typeface="Arial"/>
                        </a:rPr>
                        <a:t>Not  OK    </a:t>
                      </a:r>
                      <a:r>
                        <a:rPr lang="ja-JP" altLang="en-US" sz="800" b="0" i="0" u="none" strike="noStrike">
                          <a:effectLst/>
                          <a:latin typeface="宋体"/>
                        </a:rPr>
                        <a:t>不合格</a:t>
                      </a:r>
                      <a:endParaRPr lang="ja-JP" altLang="en-US" sz="800" b="0" i="0" u="none" strike="noStrike">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309133">
                <a:tc>
                  <a:txBody>
                    <a:bodyPr/>
                    <a:lstStyle/>
                    <a:p>
                      <a:pPr algn="ctr" fontAlgn="ctr"/>
                      <a:r>
                        <a:rPr lang="en-US" sz="900" b="0" i="0" u="none" strike="noStrike">
                          <a:effectLst/>
                          <a:latin typeface="Arial"/>
                        </a:rPr>
                        <a:t> temp  10C  to  85C</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900" b="0" i="0" u="none" strike="noStrike">
                          <a:effectLst/>
                          <a:latin typeface="Arial"/>
                        </a:rPr>
                        <a:t>10c</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900" b="0" i="0" u="none" strike="noStrike">
                          <a:effectLst/>
                          <a:latin typeface="Arial"/>
                        </a:rPr>
                        <a:t>85c</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900" b="0" i="0" u="none" strike="noStrike" dirty="0">
                          <a:effectLst/>
                          <a:latin typeface="Arial"/>
                        </a:rPr>
                        <a:t>4/2/14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900" b="0" i="0" u="none" strike="noStrike">
                          <a:effectLst/>
                          <a:latin typeface="Arial"/>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900" b="0" i="0" u="none" strike="noStrike">
                          <a:effectLst/>
                          <a:latin typeface="Arial"/>
                        </a:rPr>
                        <a:t>Test  report  provided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900" b="1" i="0" u="none" strike="noStrike">
                          <a:solidFill>
                            <a:srgbClr val="008000"/>
                          </a:solidFill>
                          <a:effectLst/>
                          <a:latin typeface="Arial"/>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900" b="1" i="0" u="none" strike="noStrike" dirty="0">
                          <a:solidFill>
                            <a:srgbClr val="FF0000"/>
                          </a:solidFill>
                          <a:effectLst/>
                          <a:latin typeface="Arial"/>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bl>
          </a:graphicData>
        </a:graphic>
      </p:graphicFrame>
      <p:sp>
        <p:nvSpPr>
          <p:cNvPr id="14" name="TextBox 13"/>
          <p:cNvSpPr txBox="1"/>
          <p:nvPr/>
        </p:nvSpPr>
        <p:spPr>
          <a:xfrm>
            <a:off x="1508166" y="4940135"/>
            <a:ext cx="1959429" cy="369332"/>
          </a:xfrm>
          <a:prstGeom prst="rect">
            <a:avLst/>
          </a:prstGeom>
          <a:noFill/>
        </p:spPr>
        <p:txBody>
          <a:bodyPr wrap="square" rtlCol="0">
            <a:spAutoFit/>
          </a:bodyPr>
          <a:lstStyle/>
          <a:p>
            <a:pPr algn="ctr"/>
            <a:r>
              <a:rPr lang="en-US" dirty="0" smtClean="0"/>
              <a:t>Example</a:t>
            </a:r>
            <a:endParaRPr lang="en-US" dirty="0"/>
          </a:p>
        </p:txBody>
      </p:sp>
    </p:spTree>
    <p:extLst>
      <p:ext uri="{BB962C8B-B14F-4D97-AF65-F5344CB8AC3E}">
        <p14:creationId xmlns:p14="http://schemas.microsoft.com/office/powerpoint/2010/main" val="2023566170"/>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Material/ Performance Review </a:t>
            </a:r>
            <a:endParaRPr lang="en-US" dirty="0"/>
          </a:p>
        </p:txBody>
      </p:sp>
      <p:sp>
        <p:nvSpPr>
          <p:cNvPr id="6" name="Footer Placeholder 5"/>
          <p:cNvSpPr>
            <a:spLocks noGrp="1"/>
          </p:cNvSpPr>
          <p:nvPr>
            <p:ph type="ftr" sz="quarter" idx="11"/>
          </p:nvPr>
        </p:nvSpPr>
        <p:spPr/>
        <p:txBody>
          <a:bodyPr/>
          <a:lstStyle/>
          <a:p>
            <a:pPr>
              <a:defRPr/>
            </a:pPr>
            <a:r>
              <a:rPr lang="en-US" smtClean="0"/>
              <a:t>Business Confidential &amp; Proprietary Information  Rev: 00</a:t>
            </a:r>
            <a:endParaRPr lang="en-US" dirty="0"/>
          </a:p>
        </p:txBody>
      </p:sp>
      <p:sp>
        <p:nvSpPr>
          <p:cNvPr id="4" name="Rectangle 3"/>
          <p:cNvSpPr/>
          <p:nvPr/>
        </p:nvSpPr>
        <p:spPr>
          <a:xfrm>
            <a:off x="415926" y="1334674"/>
            <a:ext cx="2733441" cy="400110"/>
          </a:xfrm>
          <a:prstGeom prst="rect">
            <a:avLst/>
          </a:prstGeom>
        </p:spPr>
        <p:txBody>
          <a:bodyPr wrap="none">
            <a:spAutoFit/>
          </a:bodyPr>
          <a:lstStyle/>
          <a:p>
            <a:pPr marL="0" indent="0">
              <a:buNone/>
            </a:pPr>
            <a:r>
              <a:rPr lang="en-US" sz="2000" b="1" dirty="0">
                <a:solidFill>
                  <a:srgbClr val="105CA4"/>
                </a:solidFill>
              </a:rPr>
              <a:t>Reviewers Checklist </a:t>
            </a:r>
          </a:p>
        </p:txBody>
      </p:sp>
      <p:sp>
        <p:nvSpPr>
          <p:cNvPr id="8" name="Rectangle 7"/>
          <p:cNvSpPr/>
          <p:nvPr/>
        </p:nvSpPr>
        <p:spPr>
          <a:xfrm>
            <a:off x="485775" y="1846880"/>
            <a:ext cx="8229601" cy="3693319"/>
          </a:xfrm>
          <a:prstGeom prst="rect">
            <a:avLst/>
          </a:prstGeom>
        </p:spPr>
        <p:txBody>
          <a:bodyPr wrap="square">
            <a:spAutoFit/>
          </a:bodyPr>
          <a:lstStyle/>
          <a:p>
            <a:pPr marL="285750" lvl="0" indent="-285750">
              <a:buClr>
                <a:schemeClr val="tx1"/>
              </a:buClr>
              <a:buSzPct val="100000"/>
              <a:buFont typeface="Wingdings" pitchFamily="2" charset="2"/>
              <a:buChar char="ü"/>
            </a:pPr>
            <a:r>
              <a:rPr lang="en-US" b="1" dirty="0">
                <a:solidFill>
                  <a:prstClr val="black"/>
                </a:solidFill>
                <a:latin typeface="Verdana" pitchFamily="34" charset="0"/>
                <a:ea typeface="Verdana" pitchFamily="34" charset="0"/>
                <a:cs typeface="Verdana" pitchFamily="34" charset="0"/>
              </a:rPr>
              <a:t>For products with Watts-developed material specifications </a:t>
            </a:r>
            <a:r>
              <a:rPr lang="en-US" b="1" dirty="0" smtClean="0">
                <a:solidFill>
                  <a:prstClr val="black"/>
                </a:solidFill>
                <a:latin typeface="Verdana" pitchFamily="34" charset="0"/>
                <a:ea typeface="Verdana" pitchFamily="34" charset="0"/>
                <a:cs typeface="Verdana" pitchFamily="34" charset="0"/>
              </a:rPr>
              <a:t>and or </a:t>
            </a:r>
            <a:r>
              <a:rPr lang="en-US" b="1" dirty="0">
                <a:solidFill>
                  <a:prstClr val="black"/>
                </a:solidFill>
                <a:latin typeface="Verdana" pitchFamily="34" charset="0"/>
                <a:ea typeface="Verdana" pitchFamily="34" charset="0"/>
                <a:cs typeface="Verdana" pitchFamily="34" charset="0"/>
              </a:rPr>
              <a:t>an Watts-approved supplier list, the supplier shall procure materials </a:t>
            </a:r>
            <a:r>
              <a:rPr lang="en-US" b="1" dirty="0" smtClean="0">
                <a:solidFill>
                  <a:prstClr val="black"/>
                </a:solidFill>
                <a:latin typeface="Verdana" pitchFamily="34" charset="0"/>
                <a:ea typeface="Verdana" pitchFamily="34" charset="0"/>
                <a:cs typeface="Verdana" pitchFamily="34" charset="0"/>
              </a:rPr>
              <a:t>and or </a:t>
            </a:r>
            <a:r>
              <a:rPr lang="en-US" b="1" dirty="0">
                <a:solidFill>
                  <a:prstClr val="black"/>
                </a:solidFill>
                <a:latin typeface="Verdana" pitchFamily="34" charset="0"/>
                <a:ea typeface="Verdana" pitchFamily="34" charset="0"/>
                <a:cs typeface="Verdana" pitchFamily="34" charset="0"/>
              </a:rPr>
              <a:t>services from suppliers on that list</a:t>
            </a:r>
            <a:r>
              <a:rPr lang="en-US" b="1" dirty="0" smtClean="0">
                <a:solidFill>
                  <a:prstClr val="black"/>
                </a:solidFill>
                <a:latin typeface="Verdana" pitchFamily="34" charset="0"/>
                <a:ea typeface="Verdana" pitchFamily="34" charset="0"/>
                <a:cs typeface="Verdana" pitchFamily="34" charset="0"/>
              </a:rPr>
              <a:t>.</a:t>
            </a:r>
          </a:p>
          <a:p>
            <a:pPr lvl="0">
              <a:buClr>
                <a:srgbClr val="A50021"/>
              </a:buClr>
              <a:buSzPct val="130000"/>
            </a:pPr>
            <a:endParaRPr lang="en-US" b="1" dirty="0" smtClean="0">
              <a:solidFill>
                <a:prstClr val="black"/>
              </a:solidFill>
              <a:latin typeface="Verdana" pitchFamily="34" charset="0"/>
              <a:ea typeface="Verdana" pitchFamily="34" charset="0"/>
              <a:cs typeface="Verdana" pitchFamily="34" charset="0"/>
            </a:endParaRPr>
          </a:p>
          <a:p>
            <a:pPr marL="285750" lvl="0" indent="-285750">
              <a:buClr>
                <a:schemeClr val="tx1"/>
              </a:buClr>
              <a:buSzPct val="100000"/>
              <a:buFont typeface="Wingdings" pitchFamily="2" charset="2"/>
              <a:buChar char="ü"/>
            </a:pPr>
            <a:r>
              <a:rPr lang="en-US" b="1" dirty="0" smtClean="0">
                <a:solidFill>
                  <a:prstClr val="black"/>
                </a:solidFill>
                <a:latin typeface="Verdana" pitchFamily="34" charset="0"/>
                <a:ea typeface="Verdana" pitchFamily="34" charset="0"/>
                <a:cs typeface="Verdana" pitchFamily="34" charset="0"/>
              </a:rPr>
              <a:t>Supplier shall address all areas on the Watts form(s) to meet the PPAP requirements for both Material and Performance requirements.</a:t>
            </a:r>
          </a:p>
          <a:p>
            <a:pPr marL="285750" lvl="0" indent="-285750">
              <a:buClr>
                <a:srgbClr val="A50021"/>
              </a:buClr>
              <a:buSzPct val="130000"/>
              <a:buFont typeface="Wingdings" pitchFamily="2" charset="2"/>
              <a:buChar char="ü"/>
            </a:pPr>
            <a:endParaRPr lang="en-US" b="1" dirty="0">
              <a:solidFill>
                <a:prstClr val="black"/>
              </a:solidFill>
            </a:endParaRPr>
          </a:p>
          <a:p>
            <a:pPr marL="285750" lvl="0" indent="-285750">
              <a:buClr>
                <a:srgbClr val="A50021"/>
              </a:buClr>
              <a:buSzPct val="130000"/>
              <a:buFont typeface="Wingdings" pitchFamily="2" charset="2"/>
              <a:buChar char="ü"/>
            </a:pPr>
            <a:endParaRPr lang="en-US" b="1" dirty="0" smtClean="0">
              <a:solidFill>
                <a:prstClr val="black"/>
              </a:solidFill>
            </a:endParaRPr>
          </a:p>
          <a:p>
            <a:pPr marL="285750" lvl="0" indent="-285750">
              <a:buClr>
                <a:srgbClr val="A50021"/>
              </a:buClr>
              <a:buSzPct val="130000"/>
              <a:buFont typeface="Wingdings" pitchFamily="2" charset="2"/>
              <a:buChar char="ü"/>
            </a:pPr>
            <a:endParaRPr lang="en-US" b="1" dirty="0">
              <a:solidFill>
                <a:prstClr val="black"/>
              </a:solidFill>
            </a:endParaRPr>
          </a:p>
          <a:p>
            <a:pPr lvl="0">
              <a:buClr>
                <a:srgbClr val="A50021"/>
              </a:buClr>
              <a:buSzPct val="130000"/>
            </a:pPr>
            <a:endParaRPr lang="en-US" b="1" dirty="0" smtClean="0">
              <a:solidFill>
                <a:prstClr val="black"/>
              </a:solidFill>
            </a:endParaRPr>
          </a:p>
          <a:p>
            <a:pPr marL="285750" lvl="0" indent="-285750">
              <a:buClr>
                <a:srgbClr val="A50021"/>
              </a:buClr>
              <a:buSzPct val="130000"/>
              <a:buFont typeface="Wingdings" pitchFamily="2" charset="2"/>
              <a:buChar char="ü"/>
            </a:pPr>
            <a:endParaRPr lang="en-US" b="1" dirty="0">
              <a:solidFill>
                <a:prstClr val="black"/>
              </a:solidFill>
            </a:endParaRPr>
          </a:p>
        </p:txBody>
      </p:sp>
      <p:pic>
        <p:nvPicPr>
          <p:cNvPr id="9" name="Picture 3" descr="MCj043982400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53225" y="4488976"/>
            <a:ext cx="1409700" cy="140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2543294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Production Run</a:t>
            </a:r>
          </a:p>
        </p:txBody>
      </p:sp>
      <p:sp>
        <p:nvSpPr>
          <p:cNvPr id="3" name="Content Placeholder 2"/>
          <p:cNvSpPr>
            <a:spLocks noGrp="1"/>
          </p:cNvSpPr>
          <p:nvPr>
            <p:ph idx="1"/>
          </p:nvPr>
        </p:nvSpPr>
        <p:spPr>
          <a:xfrm>
            <a:off x="415925" y="1686298"/>
            <a:ext cx="8299451" cy="2702378"/>
          </a:xfrm>
        </p:spPr>
        <p:txBody>
          <a:bodyPr/>
          <a:lstStyle/>
          <a:p>
            <a:pPr marL="0" indent="0" eaLnBrk="1" hangingPunct="1">
              <a:buClr>
                <a:srgbClr val="A50021"/>
              </a:buClr>
              <a:buNone/>
              <a:defRPr/>
            </a:pPr>
            <a:r>
              <a:rPr lang="en-US" b="1" dirty="0">
                <a:solidFill>
                  <a:schemeClr val="tx1"/>
                </a:solidFill>
              </a:rPr>
              <a:t>PPAP data must be submitted from a </a:t>
            </a:r>
            <a:r>
              <a:rPr lang="en-US" b="1" dirty="0">
                <a:solidFill>
                  <a:srgbClr val="105CA4"/>
                </a:solidFill>
                <a:effectLst>
                  <a:outerShdw blurRad="38100" dist="38100" dir="2700000" algn="tl">
                    <a:schemeClr val="bg1"/>
                  </a:outerShdw>
                </a:effectLst>
              </a:rPr>
              <a:t>production</a:t>
            </a:r>
            <a:r>
              <a:rPr lang="en-US" b="1" dirty="0">
                <a:solidFill>
                  <a:schemeClr val="tx1"/>
                </a:solidFill>
                <a:effectLst>
                  <a:outerShdw blurRad="38100" dist="38100" dir="2700000" algn="tl">
                    <a:srgbClr val="C0C0C0"/>
                  </a:outerShdw>
                </a:effectLst>
              </a:rPr>
              <a:t> </a:t>
            </a:r>
            <a:r>
              <a:rPr lang="en-US" b="1" dirty="0">
                <a:solidFill>
                  <a:schemeClr val="tx1"/>
                </a:solidFill>
              </a:rPr>
              <a:t>run</a:t>
            </a:r>
            <a:r>
              <a:rPr lang="en-US" b="1" dirty="0">
                <a:solidFill>
                  <a:schemeClr val="tx1"/>
                </a:solidFill>
                <a:effectLst>
                  <a:outerShdw blurRad="38100" dist="38100" dir="2700000" algn="tl">
                    <a:srgbClr val="C0C0C0"/>
                  </a:outerShdw>
                </a:effectLst>
              </a:rPr>
              <a:t> </a:t>
            </a:r>
            <a:r>
              <a:rPr lang="en-US" b="1" dirty="0">
                <a:solidFill>
                  <a:schemeClr val="tx1"/>
                </a:solidFill>
              </a:rPr>
              <a:t>using</a:t>
            </a:r>
            <a:r>
              <a:rPr lang="en-US" b="1" dirty="0">
                <a:solidFill>
                  <a:schemeClr val="tx1"/>
                </a:solidFill>
                <a:effectLst>
                  <a:outerShdw blurRad="38100" dist="38100" dir="2700000" algn="tl">
                    <a:srgbClr val="C0C0C0"/>
                  </a:outerShdw>
                </a:effectLst>
              </a:rPr>
              <a:t>:</a:t>
            </a:r>
            <a:endParaRPr lang="en-US" b="1" dirty="0">
              <a:solidFill>
                <a:schemeClr val="tx1"/>
              </a:solidFill>
            </a:endParaRPr>
          </a:p>
          <a:p>
            <a:pPr lvl="1" eaLnBrk="1" hangingPunct="1">
              <a:buClr>
                <a:schemeClr val="tx1"/>
              </a:buClr>
              <a:buFont typeface="Wingdings" pitchFamily="2" charset="2"/>
              <a:buChar char="Ø"/>
              <a:defRPr/>
            </a:pPr>
            <a:r>
              <a:rPr lang="en-US" sz="2000" b="1" u="sng" dirty="0">
                <a:solidFill>
                  <a:schemeClr val="tx1"/>
                </a:solidFill>
              </a:rPr>
              <a:t>Production</a:t>
            </a:r>
            <a:r>
              <a:rPr lang="en-US" sz="2000" b="1" dirty="0">
                <a:solidFill>
                  <a:schemeClr val="tx1"/>
                </a:solidFill>
              </a:rPr>
              <a:t> equipment and tooling</a:t>
            </a:r>
          </a:p>
          <a:p>
            <a:pPr lvl="1" eaLnBrk="1" hangingPunct="1">
              <a:buClr>
                <a:schemeClr val="tx1"/>
              </a:buClr>
              <a:buFont typeface="Wingdings" pitchFamily="2" charset="2"/>
              <a:buChar char="Ø"/>
              <a:defRPr/>
            </a:pPr>
            <a:r>
              <a:rPr lang="en-US" sz="2000" b="1" u="sng" dirty="0">
                <a:solidFill>
                  <a:schemeClr val="tx1"/>
                </a:solidFill>
              </a:rPr>
              <a:t>Production</a:t>
            </a:r>
            <a:r>
              <a:rPr lang="en-US" sz="2000" b="1" dirty="0">
                <a:solidFill>
                  <a:schemeClr val="tx1"/>
                </a:solidFill>
              </a:rPr>
              <a:t> employees</a:t>
            </a:r>
          </a:p>
          <a:p>
            <a:pPr lvl="1" eaLnBrk="1" hangingPunct="1">
              <a:buClr>
                <a:schemeClr val="tx1"/>
              </a:buClr>
              <a:buFont typeface="Wingdings" pitchFamily="2" charset="2"/>
              <a:buChar char="Ø"/>
              <a:defRPr/>
            </a:pPr>
            <a:r>
              <a:rPr lang="en-US" sz="2000" b="1" u="sng" dirty="0">
                <a:solidFill>
                  <a:schemeClr val="tx1"/>
                </a:solidFill>
              </a:rPr>
              <a:t>Production</a:t>
            </a:r>
            <a:r>
              <a:rPr lang="en-US" sz="2000" b="1" dirty="0">
                <a:solidFill>
                  <a:schemeClr val="tx1"/>
                </a:solidFill>
              </a:rPr>
              <a:t> rate</a:t>
            </a:r>
          </a:p>
          <a:p>
            <a:pPr lvl="1" eaLnBrk="1" hangingPunct="1">
              <a:buClr>
                <a:schemeClr val="tx1"/>
              </a:buClr>
              <a:buFont typeface="Wingdings" pitchFamily="2" charset="2"/>
              <a:buChar char="Ø"/>
              <a:defRPr/>
            </a:pPr>
            <a:r>
              <a:rPr lang="en-US" sz="2000" b="1" u="sng" dirty="0">
                <a:solidFill>
                  <a:schemeClr val="tx1"/>
                </a:solidFill>
              </a:rPr>
              <a:t>Production</a:t>
            </a:r>
            <a:r>
              <a:rPr lang="en-US" sz="2000" b="1" dirty="0">
                <a:solidFill>
                  <a:schemeClr val="tx1"/>
                </a:solidFill>
              </a:rPr>
              <a:t> process</a:t>
            </a:r>
          </a:p>
          <a:p>
            <a:endParaRPr lang="en-US" dirty="0"/>
          </a:p>
        </p:txBody>
      </p:sp>
      <p:sp>
        <p:nvSpPr>
          <p:cNvPr id="6" name="Footer Placeholder 5"/>
          <p:cNvSpPr>
            <a:spLocks noGrp="1"/>
          </p:cNvSpPr>
          <p:nvPr>
            <p:ph type="ftr" sz="quarter" idx="11"/>
          </p:nvPr>
        </p:nvSpPr>
        <p:spPr/>
        <p:txBody>
          <a:bodyPr/>
          <a:lstStyle/>
          <a:p>
            <a:pPr>
              <a:defRPr/>
            </a:pPr>
            <a:r>
              <a:rPr lang="en-US" smtClean="0"/>
              <a:t>Business Confidential &amp; Proprietary Information  Rev: 00</a:t>
            </a:r>
            <a:endParaRPr lang="en-US" dirty="0"/>
          </a:p>
        </p:txBody>
      </p:sp>
      <p:grpSp>
        <p:nvGrpSpPr>
          <p:cNvPr id="12" name="Group 4"/>
          <p:cNvGrpSpPr>
            <a:grpSpLocks/>
          </p:cNvGrpSpPr>
          <p:nvPr/>
        </p:nvGrpSpPr>
        <p:grpSpPr bwMode="auto">
          <a:xfrm>
            <a:off x="1619993" y="5089526"/>
            <a:ext cx="5486400" cy="762000"/>
            <a:chOff x="1200" y="3360"/>
            <a:chExt cx="3456" cy="480"/>
          </a:xfrm>
          <a:solidFill>
            <a:schemeClr val="bg2">
              <a:lumMod val="50000"/>
            </a:schemeClr>
          </a:solidFill>
        </p:grpSpPr>
        <p:sp>
          <p:nvSpPr>
            <p:cNvPr id="13" name="AutoShape 5"/>
            <p:cNvSpPr>
              <a:spLocks noChangeArrowheads="1"/>
            </p:cNvSpPr>
            <p:nvPr/>
          </p:nvSpPr>
          <p:spPr bwMode="gray">
            <a:xfrm>
              <a:off x="1200" y="3360"/>
              <a:ext cx="3456" cy="480"/>
            </a:xfrm>
            <a:prstGeom prst="roundRect">
              <a:avLst>
                <a:gd name="adj" fmla="val 16667"/>
              </a:avLst>
            </a:prstGeom>
            <a:grpFill/>
            <a:ln w="9525">
              <a:noFill/>
              <a:round/>
              <a:headEnd/>
              <a:tailEnd/>
            </a:ln>
            <a:effectLst>
              <a:outerShdw dist="81320" dir="2319588" algn="ctr" rotWithShape="0">
                <a:schemeClr val="bg1">
                  <a:alpha val="50000"/>
                </a:schemeClr>
              </a:outerShdw>
            </a:effectLst>
          </p:spPr>
          <p:txBody>
            <a:bodyPr wrap="none" anchor="ctr"/>
            <a:lstStyle/>
            <a:p>
              <a:pPr algn="ctr">
                <a:defRPr/>
              </a:pPr>
              <a:endParaRPr lang="en-US" b="1" dirty="0">
                <a:solidFill>
                  <a:schemeClr val="bg1"/>
                </a:solidFill>
                <a:latin typeface="Verdana" pitchFamily="34" charset="0"/>
                <a:cs typeface="Arial" charset="0"/>
              </a:endParaRPr>
            </a:p>
          </p:txBody>
        </p:sp>
        <p:sp>
          <p:nvSpPr>
            <p:cNvPr id="14" name="Rectangle 6"/>
            <p:cNvSpPr>
              <a:spLocks noChangeArrowheads="1"/>
            </p:cNvSpPr>
            <p:nvPr/>
          </p:nvSpPr>
          <p:spPr bwMode="gray">
            <a:xfrm>
              <a:off x="1287" y="3427"/>
              <a:ext cx="3321" cy="35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lnSpc>
                  <a:spcPct val="85000"/>
                </a:lnSpc>
                <a:spcBef>
                  <a:spcPct val="50000"/>
                </a:spcBef>
                <a:buClr>
                  <a:srgbClr val="1F3F5F"/>
                </a:buClr>
              </a:pPr>
              <a:r>
                <a:rPr lang="en-US" b="1" dirty="0">
                  <a:solidFill>
                    <a:schemeClr val="bg1"/>
                  </a:solidFill>
                  <a:latin typeface="Verdana" pitchFamily="34" charset="0"/>
                </a:rPr>
                <a:t>All </a:t>
              </a:r>
              <a:r>
                <a:rPr lang="en-US" b="1" dirty="0" smtClean="0">
                  <a:solidFill>
                    <a:schemeClr val="bg1"/>
                  </a:solidFill>
                  <a:latin typeface="Verdana" pitchFamily="34" charset="0"/>
                </a:rPr>
                <a:t>data reflects </a:t>
              </a:r>
              <a:r>
                <a:rPr lang="en-US" b="1" dirty="0">
                  <a:solidFill>
                    <a:schemeClr val="bg1"/>
                  </a:solidFill>
                  <a:latin typeface="Verdana" pitchFamily="34" charset="0"/>
                </a:rPr>
                <a:t>the </a:t>
              </a:r>
              <a:r>
                <a:rPr lang="en-US" b="1" u="sng" dirty="0">
                  <a:solidFill>
                    <a:schemeClr val="bg1"/>
                  </a:solidFill>
                  <a:latin typeface="Verdana" pitchFamily="34" charset="0"/>
                </a:rPr>
                <a:t>actual</a:t>
              </a:r>
              <a:r>
                <a:rPr lang="en-US" b="1" dirty="0">
                  <a:solidFill>
                    <a:schemeClr val="bg1"/>
                  </a:solidFill>
                  <a:latin typeface="Verdana" pitchFamily="34" charset="0"/>
                </a:rPr>
                <a:t> </a:t>
              </a:r>
              <a:r>
                <a:rPr lang="en-US" b="1" u="sng" dirty="0">
                  <a:solidFill>
                    <a:schemeClr val="bg1"/>
                  </a:solidFill>
                  <a:latin typeface="Verdana" pitchFamily="34" charset="0"/>
                </a:rPr>
                <a:t>production</a:t>
              </a:r>
              <a:r>
                <a:rPr lang="en-US" b="1" dirty="0">
                  <a:solidFill>
                    <a:schemeClr val="bg1"/>
                  </a:solidFill>
                  <a:latin typeface="Verdana" pitchFamily="34" charset="0"/>
                </a:rPr>
                <a:t> </a:t>
              </a:r>
              <a:r>
                <a:rPr lang="en-US" b="1" u="sng" dirty="0">
                  <a:solidFill>
                    <a:schemeClr val="bg1"/>
                  </a:solidFill>
                  <a:latin typeface="Verdana" pitchFamily="34" charset="0"/>
                </a:rPr>
                <a:t>process</a:t>
              </a:r>
              <a:r>
                <a:rPr lang="en-US" b="1" dirty="0">
                  <a:solidFill>
                    <a:schemeClr val="bg1"/>
                  </a:solidFill>
                  <a:latin typeface="Verdana" pitchFamily="34" charset="0"/>
                </a:rPr>
                <a:t> to be used at start-up!</a:t>
              </a:r>
            </a:p>
          </p:txBody>
        </p:sp>
      </p:grpSp>
    </p:spTree>
    <p:extLst>
      <p:ext uri="{BB962C8B-B14F-4D97-AF65-F5344CB8AC3E}">
        <p14:creationId xmlns:p14="http://schemas.microsoft.com/office/powerpoint/2010/main" val="1605818247"/>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ap-wave.jpg"/>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0" y="0"/>
            <a:ext cx="9144000" cy="1747322"/>
          </a:xfrm>
          <a:prstGeom prst="rect">
            <a:avLst/>
          </a:prstGeom>
          <a:effectLst>
            <a:outerShdw blurRad="50800" dist="38100" dir="2700000" algn="tl" rotWithShape="0">
              <a:srgbClr val="000000">
                <a:alpha val="43000"/>
              </a:srgbClr>
            </a:outerShdw>
            <a:reflection stA="50000" endPos="75000" dist="12700" dir="5400000" sy="-100000" algn="bl" rotWithShape="0"/>
          </a:effectLst>
        </p:spPr>
      </p:pic>
      <p:sp>
        <p:nvSpPr>
          <p:cNvPr id="9" name="Title 7"/>
          <p:cNvSpPr txBox="1">
            <a:spLocks/>
          </p:cNvSpPr>
          <p:nvPr/>
        </p:nvSpPr>
        <p:spPr>
          <a:xfrm>
            <a:off x="117474" y="2638425"/>
            <a:ext cx="8531225" cy="1371600"/>
          </a:xfrm>
          <a:prstGeom prst="rect">
            <a:avLst/>
          </a:prstGeom>
        </p:spPr>
        <p:txBody>
          <a:bodyPr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defTabSz="914400" eaLnBrk="1" hangingPunct="1"/>
            <a:endParaRPr lang="en-US" sz="4800" dirty="0">
              <a:solidFill>
                <a:srgbClr val="1D2C64"/>
              </a:solidFill>
              <a:effectLst>
                <a:outerShdw blurRad="38100" dist="38100" dir="2700000" algn="tl">
                  <a:srgbClr val="C0C0C0"/>
                </a:outerShdw>
              </a:effectLst>
              <a:latin typeface="Trebuchet MS" pitchFamily="34" charset="0"/>
            </a:endParaRPr>
          </a:p>
        </p:txBody>
      </p:sp>
      <p:sp>
        <p:nvSpPr>
          <p:cNvPr id="5" name="Title 7"/>
          <p:cNvSpPr txBox="1">
            <a:spLocks/>
          </p:cNvSpPr>
          <p:nvPr/>
        </p:nvSpPr>
        <p:spPr>
          <a:xfrm>
            <a:off x="5553075" y="4338638"/>
            <a:ext cx="3171825" cy="314325"/>
          </a:xfrm>
          <a:prstGeom prst="rect">
            <a:avLst/>
          </a:prstGeom>
        </p:spPr>
        <p:txBody>
          <a:bodyPr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defTabSz="914400" eaLnBrk="1" hangingPunct="1"/>
            <a:endParaRPr lang="en-US" sz="3200" dirty="0">
              <a:solidFill>
                <a:srgbClr val="1D2C64"/>
              </a:solidFill>
              <a:effectLst>
                <a:outerShdw blurRad="38100" dist="38100" dir="2700000" algn="tl">
                  <a:srgbClr val="C0C0C0"/>
                </a:outerShdw>
              </a:effectLst>
              <a:latin typeface="Trebuchet MS" pitchFamily="34" charset="0"/>
            </a:endParaRPr>
          </a:p>
        </p:txBody>
      </p:sp>
      <p:sp>
        <p:nvSpPr>
          <p:cNvPr id="7" name="Title 7"/>
          <p:cNvSpPr txBox="1">
            <a:spLocks/>
          </p:cNvSpPr>
          <p:nvPr/>
        </p:nvSpPr>
        <p:spPr>
          <a:xfrm>
            <a:off x="1538287" y="2967038"/>
            <a:ext cx="5895975" cy="1371600"/>
          </a:xfrm>
          <a:prstGeom prst="rect">
            <a:avLst/>
          </a:prstGeom>
        </p:spPr>
        <p:txBody>
          <a:bodyPr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defTabSz="914400" eaLnBrk="1" hangingPunct="1"/>
            <a:endParaRPr lang="en-US" sz="4000" dirty="0">
              <a:solidFill>
                <a:srgbClr val="1D2C64"/>
              </a:solidFill>
              <a:effectLst>
                <a:outerShdw blurRad="38100" dist="38100" dir="2700000" algn="tl">
                  <a:srgbClr val="C0C0C0"/>
                </a:outerShdw>
              </a:effectLst>
              <a:latin typeface="Trebuchet MS" pitchFamily="34" charset="0"/>
            </a:endParaRPr>
          </a:p>
        </p:txBody>
      </p:sp>
      <p:sp>
        <p:nvSpPr>
          <p:cNvPr id="8" name="Title 7"/>
          <p:cNvSpPr txBox="1">
            <a:spLocks/>
          </p:cNvSpPr>
          <p:nvPr/>
        </p:nvSpPr>
        <p:spPr>
          <a:xfrm>
            <a:off x="5705475" y="4491038"/>
            <a:ext cx="3171825" cy="314325"/>
          </a:xfrm>
          <a:prstGeom prst="rect">
            <a:avLst/>
          </a:prstGeom>
        </p:spPr>
        <p:txBody>
          <a:bodyPr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defTabSz="914400" eaLnBrk="1" hangingPunct="1"/>
            <a:endParaRPr lang="en-US" sz="3200" dirty="0">
              <a:solidFill>
                <a:srgbClr val="1D2C64"/>
              </a:solidFill>
              <a:effectLst>
                <a:outerShdw blurRad="38100" dist="38100" dir="2700000" algn="tl">
                  <a:srgbClr val="C0C0C0"/>
                </a:outerShdw>
              </a:effectLst>
              <a:latin typeface="Trebuchet MS" pitchFamily="34" charset="0"/>
            </a:endParaRPr>
          </a:p>
        </p:txBody>
      </p:sp>
      <p:sp>
        <p:nvSpPr>
          <p:cNvPr id="6" name="Footer Placeholder 5"/>
          <p:cNvSpPr>
            <a:spLocks noGrp="1"/>
          </p:cNvSpPr>
          <p:nvPr>
            <p:ph type="ftr" sz="quarter" idx="11"/>
          </p:nvPr>
        </p:nvSpPr>
        <p:spPr/>
        <p:txBody>
          <a:bodyPr/>
          <a:lstStyle/>
          <a:p>
            <a:pPr>
              <a:defRPr/>
            </a:pPr>
            <a:r>
              <a:rPr lang="en-US" smtClean="0"/>
              <a:t>Business Confidential &amp; Proprietary Information  Rev: 00</a:t>
            </a:r>
            <a:endParaRPr lang="en-US" dirty="0"/>
          </a:p>
        </p:txBody>
      </p:sp>
      <p:sp>
        <p:nvSpPr>
          <p:cNvPr id="2" name="Rectangle 1"/>
          <p:cNvSpPr/>
          <p:nvPr/>
        </p:nvSpPr>
        <p:spPr>
          <a:xfrm>
            <a:off x="1473993" y="3206889"/>
            <a:ext cx="6196013" cy="707886"/>
          </a:xfrm>
          <a:prstGeom prst="rect">
            <a:avLst/>
          </a:prstGeom>
          <a:effectLst>
            <a:outerShdw blurRad="50800" dist="50800" dir="5400000" algn="ctr" rotWithShape="0">
              <a:schemeClr val="bg1"/>
            </a:outerShdw>
          </a:effectLst>
        </p:spPr>
        <p:txBody>
          <a:bodyPr wrap="square">
            <a:spAutoFit/>
          </a:bodyPr>
          <a:lstStyle/>
          <a:p>
            <a:pPr algn="ctr" defTabSz="914400" eaLnBrk="1" hangingPunct="1"/>
            <a:r>
              <a:rPr lang="en-US" sz="4000" b="1" dirty="0" smtClean="0">
                <a:solidFill>
                  <a:srgbClr val="1D2C64"/>
                </a:solidFill>
                <a:effectLst>
                  <a:outerShdw blurRad="38100" dist="38100" dir="2700000" algn="tl">
                    <a:schemeClr val="bg1"/>
                  </a:outerShdw>
                </a:effectLst>
                <a:latin typeface="Verdana" pitchFamily="34" charset="0"/>
                <a:ea typeface="Verdana" pitchFamily="34" charset="0"/>
                <a:cs typeface="Verdana" pitchFamily="34" charset="0"/>
              </a:rPr>
              <a:t>Initial Process Study</a:t>
            </a:r>
            <a:endParaRPr lang="en-US" sz="4000" b="1" dirty="0">
              <a:solidFill>
                <a:srgbClr val="1D2C64"/>
              </a:solidFill>
              <a:effectLst>
                <a:outerShdw blurRad="38100" dist="38100" dir="2700000" algn="tl">
                  <a:schemeClr val="bg1"/>
                </a:outerShdw>
              </a:effectLst>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2631264076"/>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15925" y="1710047"/>
            <a:ext cx="8299451" cy="4020457"/>
          </a:xfrm>
        </p:spPr>
        <p:txBody>
          <a:bodyPr/>
          <a:lstStyle/>
          <a:p>
            <a:pPr lvl="2"/>
            <a:endParaRPr lang="en-US" dirty="0" smtClean="0"/>
          </a:p>
          <a:p>
            <a:endParaRPr lang="en-US" dirty="0"/>
          </a:p>
        </p:txBody>
      </p:sp>
      <p:sp>
        <p:nvSpPr>
          <p:cNvPr id="2" name="Title 1"/>
          <p:cNvSpPr>
            <a:spLocks noGrp="1"/>
          </p:cNvSpPr>
          <p:nvPr>
            <p:ph type="title"/>
          </p:nvPr>
        </p:nvSpPr>
        <p:spPr/>
        <p:txBody>
          <a:bodyPr/>
          <a:lstStyle/>
          <a:p>
            <a:r>
              <a:rPr lang="en-US" dirty="0" smtClean="0"/>
              <a:t>Initial Process Study</a:t>
            </a:r>
            <a:endParaRPr lang="en-US" dirty="0"/>
          </a:p>
        </p:txBody>
      </p:sp>
      <p:sp>
        <p:nvSpPr>
          <p:cNvPr id="6" name="Footer Placeholder 5"/>
          <p:cNvSpPr>
            <a:spLocks noGrp="1"/>
          </p:cNvSpPr>
          <p:nvPr>
            <p:ph type="ftr" sz="quarter" idx="11"/>
          </p:nvPr>
        </p:nvSpPr>
        <p:spPr/>
        <p:txBody>
          <a:bodyPr/>
          <a:lstStyle/>
          <a:p>
            <a:r>
              <a:rPr lang="en-US" smtClean="0"/>
              <a:t>Business Confidential &amp; Proprietary Information  Rev: 00</a:t>
            </a:r>
            <a:endParaRPr lang="en-US" dirty="0"/>
          </a:p>
        </p:txBody>
      </p:sp>
      <p:pic>
        <p:nvPicPr>
          <p:cNvPr id="7" name="Picture 32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916" y="1449655"/>
            <a:ext cx="5910207" cy="49828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1" name="Group 6"/>
          <p:cNvGrpSpPr>
            <a:grpSpLocks/>
          </p:cNvGrpSpPr>
          <p:nvPr/>
        </p:nvGrpSpPr>
        <p:grpSpPr bwMode="auto">
          <a:xfrm>
            <a:off x="5613597" y="2752725"/>
            <a:ext cx="3244858" cy="1907534"/>
            <a:chOff x="1008" y="1584"/>
            <a:chExt cx="2208" cy="1200"/>
          </a:xfrm>
        </p:grpSpPr>
        <p:sp>
          <p:nvSpPr>
            <p:cNvPr id="12" name="AutoShape 7"/>
            <p:cNvSpPr>
              <a:spLocks noChangeArrowheads="1"/>
            </p:cNvSpPr>
            <p:nvPr/>
          </p:nvSpPr>
          <p:spPr bwMode="gray">
            <a:xfrm>
              <a:off x="1008" y="1584"/>
              <a:ext cx="2208" cy="1200"/>
            </a:xfrm>
            <a:prstGeom prst="roundRect">
              <a:avLst>
                <a:gd name="adj" fmla="val 16667"/>
              </a:avLst>
            </a:prstGeom>
            <a:solidFill>
              <a:srgbClr val="105CA4"/>
            </a:solidFill>
            <a:ln w="9525">
              <a:noFill/>
              <a:round/>
              <a:headEnd/>
              <a:tailEnd/>
            </a:ln>
            <a:effectLst>
              <a:outerShdw dist="81320" dir="2319588" algn="ctr" rotWithShape="0">
                <a:schemeClr val="bg1">
                  <a:alpha val="50000"/>
                </a:schemeClr>
              </a:outerShdw>
            </a:effectLst>
          </p:spPr>
          <p:txBody>
            <a:bodyPr wrap="none"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rgbClr val="FFFFFF"/>
                </a:solidFill>
                <a:effectLst/>
                <a:uLnTx/>
                <a:uFillTx/>
                <a:latin typeface="Verdana" pitchFamily="34" charset="0"/>
                <a:cs typeface="Arial" charset="0"/>
              </a:endParaRPr>
            </a:p>
          </p:txBody>
        </p:sp>
        <p:sp>
          <p:nvSpPr>
            <p:cNvPr id="13" name="Rectangle 8"/>
            <p:cNvSpPr>
              <a:spLocks noChangeArrowheads="1"/>
            </p:cNvSpPr>
            <p:nvPr/>
          </p:nvSpPr>
          <p:spPr bwMode="gray">
            <a:xfrm>
              <a:off x="1064" y="1713"/>
              <a:ext cx="2089" cy="7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defTabSz="914400" eaLnBrk="1" fontAlgn="auto" latinLnBrk="0" hangingPunct="1">
                <a:lnSpc>
                  <a:spcPct val="85000"/>
                </a:lnSpc>
                <a:spcBef>
                  <a:spcPct val="50000"/>
                </a:spcBef>
                <a:spcAft>
                  <a:spcPts val="0"/>
                </a:spcAft>
                <a:buClr>
                  <a:srgbClr val="1F3F5F"/>
                </a:buClr>
                <a:buSzTx/>
                <a:buFontTx/>
                <a:buNone/>
                <a:tabLst/>
                <a:defRPr/>
              </a:pPr>
              <a:r>
                <a:rPr lang="en-US" b="1" kern="0" dirty="0" smtClean="0">
                  <a:solidFill>
                    <a:srgbClr val="FFFFFF"/>
                  </a:solidFill>
                  <a:latin typeface="Verdana" pitchFamily="34" charset="0"/>
                </a:rPr>
                <a:t>S = Supplier shall submit to Watts a copy of the records or documented items at appropriate locations.</a:t>
              </a:r>
              <a:endParaRPr kumimoji="0" lang="en-US" sz="1800" b="1" i="0" u="none" strike="noStrike" kern="0" cap="none" spc="0" normalizeH="0" baseline="0" noProof="0" dirty="0" smtClean="0">
                <a:ln>
                  <a:noFill/>
                </a:ln>
                <a:solidFill>
                  <a:srgbClr val="FFFFFF"/>
                </a:solidFill>
                <a:effectLst/>
                <a:uLnTx/>
                <a:uFillTx/>
                <a:latin typeface="Verdana" pitchFamily="34" charset="0"/>
              </a:endParaRPr>
            </a:p>
          </p:txBody>
        </p:sp>
      </p:grpSp>
      <p:sp>
        <p:nvSpPr>
          <p:cNvPr id="15" name="Oval 14"/>
          <p:cNvSpPr/>
          <p:nvPr/>
        </p:nvSpPr>
        <p:spPr>
          <a:xfrm>
            <a:off x="3879850" y="3859517"/>
            <a:ext cx="615950" cy="180365"/>
          </a:xfrm>
          <a:prstGeom prst="ellipse">
            <a:avLst/>
          </a:prstGeom>
          <a:noFill/>
          <a:ln>
            <a:solidFill>
              <a:srgbClr val="105CA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105CA4"/>
              </a:solidFill>
            </a:endParaRPr>
          </a:p>
        </p:txBody>
      </p:sp>
      <p:sp>
        <p:nvSpPr>
          <p:cNvPr id="16" name="Oval 15"/>
          <p:cNvSpPr/>
          <p:nvPr/>
        </p:nvSpPr>
        <p:spPr>
          <a:xfrm>
            <a:off x="736599" y="3861409"/>
            <a:ext cx="1139825" cy="207048"/>
          </a:xfrm>
          <a:prstGeom prst="ellipse">
            <a:avLst/>
          </a:prstGeom>
          <a:noFill/>
          <a:ln>
            <a:solidFill>
              <a:srgbClr val="105CA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105CA4"/>
              </a:solidFill>
            </a:endParaRPr>
          </a:p>
        </p:txBody>
      </p:sp>
    </p:spTree>
    <p:extLst>
      <p:ext uri="{BB962C8B-B14F-4D97-AF65-F5344CB8AC3E}">
        <p14:creationId xmlns:p14="http://schemas.microsoft.com/office/powerpoint/2010/main" val="4199571519"/>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Initial Process Study</a:t>
            </a:r>
          </a:p>
        </p:txBody>
      </p:sp>
      <p:sp>
        <p:nvSpPr>
          <p:cNvPr id="6" name="Footer Placeholder 5"/>
          <p:cNvSpPr>
            <a:spLocks noGrp="1"/>
          </p:cNvSpPr>
          <p:nvPr>
            <p:ph type="ftr" sz="quarter" idx="11"/>
          </p:nvPr>
        </p:nvSpPr>
        <p:spPr/>
        <p:txBody>
          <a:bodyPr/>
          <a:lstStyle/>
          <a:p>
            <a:pPr>
              <a:defRPr/>
            </a:pPr>
            <a:r>
              <a:rPr lang="en-US" smtClean="0"/>
              <a:t>Business Confidential &amp; Proprietary Information  Rev: 00</a:t>
            </a:r>
            <a:endParaRPr lang="en-US" dirty="0"/>
          </a:p>
        </p:txBody>
      </p:sp>
      <p:pic>
        <p:nvPicPr>
          <p:cNvPr id="14338"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98902" y="1387635"/>
            <a:ext cx="3701527" cy="24830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3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8902" y="3949539"/>
            <a:ext cx="3701527" cy="24829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 Box 4"/>
          <p:cNvSpPr txBox="1">
            <a:spLocks noChangeArrowheads="1"/>
          </p:cNvSpPr>
          <p:nvPr/>
        </p:nvSpPr>
        <p:spPr bwMode="auto">
          <a:xfrm>
            <a:off x="4305301" y="1618069"/>
            <a:ext cx="3873501" cy="160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square">
            <a:spAutoFit/>
          </a:bodyPr>
          <a:lstStyle>
            <a:lvl1pPr marL="171450" indent="-171450"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171450" marR="0" lvl="0" indent="-171450" defTabSz="914400" eaLnBrk="0" fontAlgn="auto" latinLnBrk="0" hangingPunct="0">
              <a:lnSpc>
                <a:spcPct val="100000"/>
              </a:lnSpc>
              <a:spcBef>
                <a:spcPts val="0"/>
              </a:spcBef>
              <a:spcAft>
                <a:spcPts val="0"/>
              </a:spcAft>
              <a:buClrTx/>
              <a:buSzTx/>
              <a:buFontTx/>
              <a:buNone/>
              <a:tabLst/>
              <a:defRPr/>
            </a:pPr>
            <a:r>
              <a:rPr kumimoji="0" lang="en-US" sz="1800" b="1" i="0" u="none" strike="noStrike" kern="0" cap="none" spc="0" normalizeH="0" baseline="0" noProof="0" dirty="0" smtClean="0">
                <a:ln>
                  <a:noFill/>
                </a:ln>
                <a:solidFill>
                  <a:srgbClr val="105CA4"/>
                </a:solidFill>
                <a:effectLst/>
                <a:uLnTx/>
                <a:uFillTx/>
                <a:latin typeface="Verdana" pitchFamily="34" charset="0"/>
                <a:cs typeface="Arial" pitchFamily="34" charset="0"/>
              </a:rPr>
              <a:t>What is it?</a:t>
            </a:r>
            <a:endParaRPr kumimoji="0" lang="en-US" sz="1600" b="0" i="0" u="none" strike="noStrike" kern="0" cap="none" spc="0" normalizeH="0" baseline="0" noProof="0" dirty="0" smtClean="0">
              <a:ln>
                <a:noFill/>
              </a:ln>
              <a:solidFill>
                <a:srgbClr val="000000"/>
              </a:solidFill>
              <a:effectLst/>
              <a:uLnTx/>
              <a:uFillTx/>
              <a:latin typeface="Verdana" pitchFamily="34" charset="0"/>
              <a:cs typeface="Arial" pitchFamily="34" charset="0"/>
            </a:endParaRPr>
          </a:p>
          <a:p>
            <a:pPr marL="285750" indent="-285750" defTabSz="914400" fontAlgn="auto">
              <a:spcBef>
                <a:spcPts val="0"/>
              </a:spcBef>
              <a:spcAft>
                <a:spcPts val="0"/>
              </a:spcAft>
              <a:buClr>
                <a:srgbClr val="105CA4"/>
              </a:buClr>
              <a:buSzPct val="150000"/>
              <a:buFont typeface="Arial" pitchFamily="34" charset="0"/>
              <a:buChar char="•"/>
              <a:defRPr/>
            </a:pPr>
            <a:r>
              <a:rPr lang="en-US" sz="1600" dirty="0" smtClean="0">
                <a:latin typeface="Verdana" pitchFamily="34" charset="0"/>
              </a:rPr>
              <a:t>A set of tools used to understand process capability.</a:t>
            </a:r>
            <a:endParaRPr lang="en-US" sz="1600" dirty="0">
              <a:latin typeface="Verdana" pitchFamily="34" charset="0"/>
            </a:endParaRPr>
          </a:p>
          <a:p>
            <a:pPr marL="171450" marR="0" lvl="0" indent="-171450" defTabSz="914400" eaLnBrk="0" fontAlgn="auto" latinLnBrk="0" hangingPunct="0">
              <a:lnSpc>
                <a:spcPct val="100000"/>
              </a:lnSpc>
              <a:spcBef>
                <a:spcPts val="0"/>
              </a:spcBef>
              <a:spcAft>
                <a:spcPts val="0"/>
              </a:spcAft>
              <a:buClr>
                <a:srgbClr val="333399"/>
              </a:buClr>
              <a:buSzTx/>
              <a:buFontTx/>
              <a:buNone/>
              <a:tabLst/>
              <a:defRPr/>
            </a:pPr>
            <a:endParaRPr kumimoji="0" lang="en-US" sz="1600" b="0" i="0" u="none" strike="noStrike" kern="0" cap="none" spc="0" normalizeH="0" baseline="0" noProof="0" dirty="0" smtClean="0">
              <a:ln>
                <a:noFill/>
              </a:ln>
              <a:solidFill>
                <a:srgbClr val="000000"/>
              </a:solidFill>
              <a:effectLst/>
              <a:uLnTx/>
              <a:uFillTx/>
              <a:latin typeface="Verdana" pitchFamily="34" charset="0"/>
              <a:cs typeface="Arial" pitchFamily="34" charset="0"/>
            </a:endParaRPr>
          </a:p>
          <a:p>
            <a:pPr marL="171450" marR="0" lvl="0" indent="-171450" defTabSz="914400" eaLnBrk="0" fontAlgn="auto" latinLnBrk="0" hangingPunct="0">
              <a:lnSpc>
                <a:spcPct val="100000"/>
              </a:lnSpc>
              <a:spcBef>
                <a:spcPts val="0"/>
              </a:spcBef>
              <a:spcAft>
                <a:spcPts val="0"/>
              </a:spcAft>
              <a:buClrTx/>
              <a:buSzTx/>
              <a:buFontTx/>
              <a:buNone/>
              <a:tabLst/>
              <a:defRPr/>
            </a:pPr>
            <a:endParaRPr kumimoji="0" lang="en-US" sz="1600" b="0" i="0" u="none" strike="noStrike" kern="0" cap="none" spc="0" normalizeH="0" baseline="0" noProof="0" dirty="0" smtClean="0">
              <a:ln>
                <a:noFill/>
              </a:ln>
              <a:solidFill>
                <a:srgbClr val="000000"/>
              </a:solidFill>
              <a:effectLst/>
              <a:uLnTx/>
              <a:uFillTx/>
              <a:latin typeface="Verdana" pitchFamily="34" charset="0"/>
              <a:cs typeface="Arial" pitchFamily="34" charset="0"/>
            </a:endParaRPr>
          </a:p>
          <a:p>
            <a:pPr marL="171450" marR="0" lvl="0" indent="-171450" defTabSz="914400" eaLnBrk="0" fontAlgn="auto" latinLnBrk="0" hangingPunct="0">
              <a:lnSpc>
                <a:spcPct val="100000"/>
              </a:lnSpc>
              <a:spcBef>
                <a:spcPts val="0"/>
              </a:spcBef>
              <a:spcAft>
                <a:spcPts val="0"/>
              </a:spcAft>
              <a:buClrTx/>
              <a:buSzTx/>
              <a:buFontTx/>
              <a:buNone/>
              <a:tabLst/>
              <a:defRPr/>
            </a:pPr>
            <a:endParaRPr kumimoji="0" lang="en-US" sz="1600" b="0" i="0" u="none" strike="noStrike" kern="0" cap="none" spc="0" normalizeH="0" baseline="0" noProof="0" dirty="0" smtClean="0">
              <a:ln>
                <a:noFill/>
              </a:ln>
              <a:solidFill>
                <a:srgbClr val="000000"/>
              </a:solidFill>
              <a:effectLst/>
              <a:uLnTx/>
              <a:uFillTx/>
              <a:latin typeface="Verdana" pitchFamily="34" charset="0"/>
              <a:cs typeface="Arial" pitchFamily="34" charset="0"/>
            </a:endParaRPr>
          </a:p>
        </p:txBody>
      </p:sp>
      <p:sp>
        <p:nvSpPr>
          <p:cNvPr id="8" name="Text Box 8"/>
          <p:cNvSpPr txBox="1">
            <a:spLocks noChangeArrowheads="1"/>
          </p:cNvSpPr>
          <p:nvPr/>
        </p:nvSpPr>
        <p:spPr bwMode="auto">
          <a:xfrm>
            <a:off x="4305414" y="2639143"/>
            <a:ext cx="289855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0" marR="0" lvl="0" indent="0" algn="ctr" defTabSz="914400" eaLnBrk="0" fontAlgn="auto" latinLnBrk="0" hangingPunct="0">
              <a:lnSpc>
                <a:spcPct val="100000"/>
              </a:lnSpc>
              <a:spcBef>
                <a:spcPts val="0"/>
              </a:spcBef>
              <a:spcAft>
                <a:spcPts val="0"/>
              </a:spcAft>
              <a:buClr>
                <a:srgbClr val="000000"/>
              </a:buClr>
              <a:buSzTx/>
              <a:buFontTx/>
              <a:buNone/>
              <a:tabLst/>
              <a:defRPr/>
            </a:pPr>
            <a:r>
              <a:rPr kumimoji="0" lang="en-US" sz="1800" b="1" i="0" u="none" strike="noStrike" kern="0" cap="none" spc="0" normalizeH="0" baseline="0" noProof="0" dirty="0" smtClean="0">
                <a:ln>
                  <a:noFill/>
                </a:ln>
                <a:solidFill>
                  <a:srgbClr val="105CA4"/>
                </a:solidFill>
                <a:effectLst/>
                <a:uLnTx/>
                <a:uFillTx/>
                <a:latin typeface="Verdana" pitchFamily="34" charset="0"/>
                <a:cs typeface="Arial" pitchFamily="34" charset="0"/>
              </a:rPr>
              <a:t>Objective or purpose</a:t>
            </a:r>
            <a:endParaRPr kumimoji="0" lang="en-US" sz="1800" b="0" i="0" u="none" strike="noStrike" kern="0" cap="none" spc="0" normalizeH="0" baseline="0" noProof="0" dirty="0" smtClean="0">
              <a:ln>
                <a:noFill/>
              </a:ln>
              <a:solidFill>
                <a:srgbClr val="105CA4"/>
              </a:solidFill>
              <a:effectLst/>
              <a:uLnTx/>
              <a:uFillTx/>
              <a:latin typeface="Verdana" pitchFamily="34" charset="0"/>
              <a:cs typeface="Arial" pitchFamily="34" charset="0"/>
            </a:endParaRPr>
          </a:p>
        </p:txBody>
      </p:sp>
      <p:sp>
        <p:nvSpPr>
          <p:cNvPr id="9" name="Text Box 9"/>
          <p:cNvSpPr txBox="1">
            <a:spLocks noChangeArrowheads="1"/>
          </p:cNvSpPr>
          <p:nvPr/>
        </p:nvSpPr>
        <p:spPr bwMode="auto">
          <a:xfrm>
            <a:off x="4305301" y="2925601"/>
            <a:ext cx="4149725" cy="2047875"/>
          </a:xfrm>
          <a:prstGeom prst="rect">
            <a:avLst/>
          </a:prstGeom>
          <a:noFill/>
          <a:ln w="25400">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marL="171450" indent="-171450"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buClr>
                <a:srgbClr val="105CA4"/>
              </a:buClr>
              <a:buFontTx/>
              <a:buChar char="•"/>
            </a:pPr>
            <a:r>
              <a:rPr lang="en-US" sz="1600" dirty="0">
                <a:latin typeface="Verdana" pitchFamily="34" charset="0"/>
              </a:rPr>
              <a:t> </a:t>
            </a:r>
            <a:r>
              <a:rPr lang="en-US" sz="1600" dirty="0" smtClean="0">
                <a:latin typeface="Verdana" pitchFamily="34" charset="0"/>
              </a:rPr>
              <a:t>To </a:t>
            </a:r>
            <a:r>
              <a:rPr lang="en-US" sz="1600" dirty="0">
                <a:latin typeface="Verdana" pitchFamily="34" charset="0"/>
              </a:rPr>
              <a:t>evaluate the performance of </a:t>
            </a:r>
            <a:br>
              <a:rPr lang="en-US" sz="1600" dirty="0">
                <a:latin typeface="Verdana" pitchFamily="34" charset="0"/>
              </a:rPr>
            </a:br>
            <a:r>
              <a:rPr lang="en-US" sz="1600" dirty="0" smtClean="0">
                <a:latin typeface="Verdana" pitchFamily="34" charset="0"/>
              </a:rPr>
              <a:t>your </a:t>
            </a:r>
            <a:r>
              <a:rPr lang="en-US" sz="1600" dirty="0">
                <a:latin typeface="Verdana" pitchFamily="34" charset="0"/>
              </a:rPr>
              <a:t>process as compared to </a:t>
            </a:r>
            <a:r>
              <a:rPr lang="en-US" sz="1600" dirty="0" smtClean="0">
                <a:latin typeface="Verdana" pitchFamily="34" charset="0"/>
              </a:rPr>
              <a:t>   specification </a:t>
            </a:r>
            <a:r>
              <a:rPr lang="en-US" sz="1600" dirty="0">
                <a:latin typeface="Verdana" pitchFamily="34" charset="0"/>
              </a:rPr>
              <a:t>limits.</a:t>
            </a:r>
          </a:p>
          <a:p>
            <a:pPr>
              <a:buClr>
                <a:srgbClr val="105CA4"/>
              </a:buClr>
              <a:buFontTx/>
              <a:buChar char="•"/>
            </a:pPr>
            <a:r>
              <a:rPr lang="en-US" sz="1600" dirty="0" smtClean="0">
                <a:latin typeface="Verdana" pitchFamily="34" charset="0"/>
              </a:rPr>
              <a:t> To </a:t>
            </a:r>
            <a:r>
              <a:rPr lang="en-US" sz="1600" dirty="0">
                <a:latin typeface="Verdana" pitchFamily="34" charset="0"/>
              </a:rPr>
              <a:t>determine if the production </a:t>
            </a:r>
            <a:r>
              <a:rPr lang="en-US" sz="1600" dirty="0" smtClean="0">
                <a:latin typeface="Verdana" pitchFamily="34" charset="0"/>
              </a:rPr>
              <a:t> process </a:t>
            </a:r>
            <a:r>
              <a:rPr lang="en-US" sz="1600" dirty="0">
                <a:latin typeface="Verdana" pitchFamily="34" charset="0"/>
              </a:rPr>
              <a:t>is likely to produce product </a:t>
            </a:r>
            <a:r>
              <a:rPr lang="en-US" sz="1600" dirty="0" smtClean="0">
                <a:latin typeface="Verdana" pitchFamily="34" charset="0"/>
              </a:rPr>
              <a:t>that </a:t>
            </a:r>
            <a:r>
              <a:rPr lang="en-US" sz="1600" dirty="0">
                <a:latin typeface="Verdana" pitchFamily="34" charset="0"/>
              </a:rPr>
              <a:t>will meet customer </a:t>
            </a:r>
            <a:r>
              <a:rPr lang="en-US" sz="1600" dirty="0" smtClean="0">
                <a:latin typeface="Verdana" pitchFamily="34" charset="0"/>
              </a:rPr>
              <a:t>requirements.</a:t>
            </a:r>
            <a:endParaRPr lang="en-US" sz="1600" dirty="0">
              <a:latin typeface="Verdana" pitchFamily="34" charset="0"/>
            </a:endParaRPr>
          </a:p>
          <a:p>
            <a:pPr>
              <a:buClr>
                <a:schemeClr val="accent2"/>
              </a:buClr>
              <a:buFontTx/>
              <a:buChar char="•"/>
            </a:pPr>
            <a:endParaRPr lang="en-US" sz="1600" dirty="0">
              <a:latin typeface="Verdana" pitchFamily="34" charset="0"/>
            </a:endParaRPr>
          </a:p>
        </p:txBody>
      </p:sp>
      <p:sp>
        <p:nvSpPr>
          <p:cNvPr id="10" name="Text Box 3"/>
          <p:cNvSpPr txBox="1">
            <a:spLocks noChangeArrowheads="1"/>
          </p:cNvSpPr>
          <p:nvPr/>
        </p:nvSpPr>
        <p:spPr bwMode="auto">
          <a:xfrm>
            <a:off x="4305301" y="4919663"/>
            <a:ext cx="465137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square">
            <a:spAutoFit/>
          </a:bodyPr>
          <a:lstStyle>
            <a:lvl1pPr marL="285750" indent="-285750"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285750" marR="0" lvl="0" indent="-285750" defTabSz="914400" eaLnBrk="0" fontAlgn="auto" latinLnBrk="0" hangingPunct="0">
              <a:lnSpc>
                <a:spcPct val="100000"/>
              </a:lnSpc>
              <a:spcBef>
                <a:spcPts val="0"/>
              </a:spcBef>
              <a:spcAft>
                <a:spcPts val="0"/>
              </a:spcAft>
              <a:buClrTx/>
              <a:buSzTx/>
              <a:buFontTx/>
              <a:buNone/>
              <a:tabLst/>
              <a:defRPr/>
            </a:pPr>
            <a:r>
              <a:rPr kumimoji="0" lang="en-US" sz="1800" b="1" i="0" u="none" strike="noStrike" kern="0" cap="none" spc="0" normalizeH="0" noProof="0" dirty="0" smtClean="0">
                <a:ln>
                  <a:noFill/>
                </a:ln>
                <a:solidFill>
                  <a:srgbClr val="105CA4"/>
                </a:solidFill>
                <a:effectLst/>
                <a:uLnTx/>
                <a:uFillTx/>
                <a:latin typeface="Verdana" pitchFamily="34" charset="0"/>
                <a:cs typeface="Arial" pitchFamily="34" charset="0"/>
              </a:rPr>
              <a:t>When to use </a:t>
            </a:r>
            <a:r>
              <a:rPr lang="en-US" b="1" kern="0" dirty="0">
                <a:solidFill>
                  <a:srgbClr val="105CA4"/>
                </a:solidFill>
                <a:latin typeface="Verdana" pitchFamily="34" charset="0"/>
              </a:rPr>
              <a:t>i</a:t>
            </a:r>
            <a:r>
              <a:rPr kumimoji="0" lang="en-US" sz="1800" b="1" i="0" u="none" strike="noStrike" kern="0" cap="none" spc="0" normalizeH="0" noProof="0" dirty="0" smtClean="0">
                <a:ln>
                  <a:noFill/>
                </a:ln>
                <a:solidFill>
                  <a:srgbClr val="105CA4"/>
                </a:solidFill>
                <a:effectLst/>
                <a:uLnTx/>
                <a:uFillTx/>
                <a:latin typeface="Verdana" pitchFamily="34" charset="0"/>
                <a:cs typeface="Arial" pitchFamily="34" charset="0"/>
              </a:rPr>
              <a:t>t</a:t>
            </a:r>
          </a:p>
          <a:p>
            <a:pPr lvl="0" defTabSz="914400" fontAlgn="auto">
              <a:spcBef>
                <a:spcPts val="0"/>
              </a:spcBef>
              <a:spcAft>
                <a:spcPts val="0"/>
              </a:spcAft>
              <a:buClr>
                <a:srgbClr val="105CA4"/>
              </a:buClr>
              <a:buSzPct val="150000"/>
              <a:buFont typeface="Arial" pitchFamily="34" charset="0"/>
              <a:buChar char="•"/>
              <a:defRPr/>
            </a:pPr>
            <a:r>
              <a:rPr lang="en-US" sz="1600" dirty="0" smtClean="0">
                <a:latin typeface="Verdana" pitchFamily="34" charset="0"/>
              </a:rPr>
              <a:t>To establish base line capability.</a:t>
            </a:r>
          </a:p>
          <a:p>
            <a:pPr defTabSz="914400" fontAlgn="auto">
              <a:spcBef>
                <a:spcPts val="0"/>
              </a:spcBef>
              <a:spcAft>
                <a:spcPts val="0"/>
              </a:spcAft>
              <a:buClr>
                <a:srgbClr val="105CA4"/>
              </a:buClr>
              <a:buSzPct val="150000"/>
              <a:buFont typeface="Arial" pitchFamily="34" charset="0"/>
              <a:buChar char="•"/>
              <a:defRPr/>
            </a:pPr>
            <a:r>
              <a:rPr lang="en-US" sz="1600" dirty="0">
                <a:latin typeface="Verdana" pitchFamily="34" charset="0"/>
              </a:rPr>
              <a:t>To </a:t>
            </a:r>
            <a:r>
              <a:rPr lang="en-US" sz="1600" dirty="0" smtClean="0">
                <a:latin typeface="Verdana" pitchFamily="34" charset="0"/>
              </a:rPr>
              <a:t>validate process improvements. </a:t>
            </a:r>
            <a:endParaRPr lang="en-US" sz="1600" b="1" kern="0" dirty="0">
              <a:solidFill>
                <a:srgbClr val="105CA4"/>
              </a:solidFill>
              <a:latin typeface="Verdana" pitchFamily="34" charset="0"/>
            </a:endParaRPr>
          </a:p>
        </p:txBody>
      </p:sp>
    </p:spTree>
    <p:extLst>
      <p:ext uri="{BB962C8B-B14F-4D97-AF65-F5344CB8AC3E}">
        <p14:creationId xmlns:p14="http://schemas.microsoft.com/office/powerpoint/2010/main" val="465197682"/>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Steps for Determining Process Capability</a:t>
            </a:r>
          </a:p>
        </p:txBody>
      </p:sp>
      <p:sp>
        <p:nvSpPr>
          <p:cNvPr id="6" name="Footer Placeholder 5"/>
          <p:cNvSpPr>
            <a:spLocks noGrp="1"/>
          </p:cNvSpPr>
          <p:nvPr>
            <p:ph type="ftr" sz="quarter" idx="11"/>
          </p:nvPr>
        </p:nvSpPr>
        <p:spPr/>
        <p:txBody>
          <a:bodyPr/>
          <a:lstStyle/>
          <a:p>
            <a:pPr>
              <a:defRPr/>
            </a:pPr>
            <a:r>
              <a:rPr lang="en-US" smtClean="0"/>
              <a:t>Business Confidential &amp; Proprietary Information  Rev: 00</a:t>
            </a:r>
            <a:endParaRPr lang="en-US" dirty="0"/>
          </a:p>
        </p:txBody>
      </p:sp>
      <p:sp>
        <p:nvSpPr>
          <p:cNvPr id="27" name="Rectangle 24"/>
          <p:cNvSpPr txBox="1">
            <a:spLocks noChangeArrowheads="1"/>
          </p:cNvSpPr>
          <p:nvPr/>
        </p:nvSpPr>
        <p:spPr bwMode="auto">
          <a:xfrm>
            <a:off x="303610" y="1967023"/>
            <a:ext cx="8439942" cy="3846770"/>
          </a:xfrm>
          <a:prstGeom prst="rect">
            <a:avLst/>
          </a:prstGeom>
          <a:noFill/>
          <a:ln>
            <a:noFill/>
          </a:ln>
        </p:spPr>
        <p:txBody>
          <a:bodyPr vert="horz" wrap="square" lIns="90488" tIns="44450" rIns="90488" bIns="44450" numCol="1" anchor="t" anchorCtr="0" compatLnSpc="1">
            <a:prstTxWarp prst="textNoShape">
              <a:avLst/>
            </a:prstTxWarp>
          </a:bodyPr>
          <a:lstStyle>
            <a:lvl1pPr marL="122238" indent="-122238" algn="l" rtl="0" eaLnBrk="0" fontAlgn="base" hangingPunct="0">
              <a:lnSpc>
                <a:spcPct val="110000"/>
              </a:lnSpc>
              <a:spcBef>
                <a:spcPct val="30000"/>
              </a:spcBef>
              <a:spcAft>
                <a:spcPct val="30000"/>
              </a:spcAft>
              <a:buClr>
                <a:schemeClr val="bg1"/>
              </a:buClr>
              <a:buFont typeface="Verdana" pitchFamily="34" charset="0"/>
              <a:buChar char=" "/>
              <a:defRPr sz="2000">
                <a:solidFill>
                  <a:srgbClr val="232323"/>
                </a:solidFill>
                <a:latin typeface="+mn-lt"/>
                <a:ea typeface="+mn-ea"/>
                <a:cs typeface="+mn-cs"/>
              </a:defRPr>
            </a:lvl1pPr>
            <a:lvl2pPr marL="407988" indent="-171450" algn="l" rtl="0" eaLnBrk="0" fontAlgn="base" hangingPunct="0">
              <a:lnSpc>
                <a:spcPct val="110000"/>
              </a:lnSpc>
              <a:spcBef>
                <a:spcPct val="30000"/>
              </a:spcBef>
              <a:spcAft>
                <a:spcPct val="30000"/>
              </a:spcAft>
              <a:buChar char="–"/>
              <a:defRPr sz="1600">
                <a:solidFill>
                  <a:srgbClr val="232323"/>
                </a:solidFill>
                <a:latin typeface="+mn-lt"/>
                <a:cs typeface="+mn-cs"/>
              </a:defRPr>
            </a:lvl2pPr>
            <a:lvl3pPr marL="646113" indent="-123825" algn="l" rtl="0" eaLnBrk="0" fontAlgn="base" hangingPunct="0">
              <a:lnSpc>
                <a:spcPct val="110000"/>
              </a:lnSpc>
              <a:spcBef>
                <a:spcPct val="30000"/>
              </a:spcBef>
              <a:spcAft>
                <a:spcPct val="30000"/>
              </a:spcAft>
              <a:buSzPct val="75000"/>
              <a:buChar char="•"/>
              <a:defRPr sz="1400">
                <a:solidFill>
                  <a:srgbClr val="232323"/>
                </a:solidFill>
                <a:latin typeface="+mn-lt"/>
                <a:cs typeface="+mn-cs"/>
              </a:defRPr>
            </a:lvl3pPr>
            <a:lvl4pPr marL="938213" indent="-177800" algn="l" rtl="0" eaLnBrk="0" fontAlgn="base" hangingPunct="0">
              <a:lnSpc>
                <a:spcPct val="110000"/>
              </a:lnSpc>
              <a:spcBef>
                <a:spcPct val="30000"/>
              </a:spcBef>
              <a:spcAft>
                <a:spcPct val="30000"/>
              </a:spcAft>
              <a:buChar char="–"/>
              <a:defRPr sz="1200">
                <a:solidFill>
                  <a:srgbClr val="232323"/>
                </a:solidFill>
                <a:latin typeface="+mn-lt"/>
                <a:cs typeface="+mn-cs"/>
              </a:defRPr>
            </a:lvl4pPr>
            <a:lvl5pPr marL="1231900" indent="-179388" algn="l" rtl="0" eaLnBrk="0" fontAlgn="base" hangingPunct="0">
              <a:lnSpc>
                <a:spcPct val="110000"/>
              </a:lnSpc>
              <a:spcBef>
                <a:spcPct val="30000"/>
              </a:spcBef>
              <a:spcAft>
                <a:spcPct val="30000"/>
              </a:spcAft>
              <a:buChar char="»"/>
              <a:defRPr sz="1200">
                <a:solidFill>
                  <a:srgbClr val="232323"/>
                </a:solidFill>
                <a:latin typeface="+mn-lt"/>
                <a:cs typeface="+mn-cs"/>
              </a:defRPr>
            </a:lvl5pPr>
            <a:lvl6pPr marL="1689100" indent="-179388" algn="l" rtl="0" fontAlgn="base">
              <a:lnSpc>
                <a:spcPct val="110000"/>
              </a:lnSpc>
              <a:spcBef>
                <a:spcPct val="30000"/>
              </a:spcBef>
              <a:spcAft>
                <a:spcPct val="30000"/>
              </a:spcAft>
              <a:buChar char="»"/>
              <a:defRPr sz="1200">
                <a:solidFill>
                  <a:srgbClr val="232323"/>
                </a:solidFill>
                <a:latin typeface="+mn-lt"/>
                <a:cs typeface="+mn-cs"/>
              </a:defRPr>
            </a:lvl6pPr>
            <a:lvl7pPr marL="2146300" indent="-179388" algn="l" rtl="0" fontAlgn="base">
              <a:lnSpc>
                <a:spcPct val="110000"/>
              </a:lnSpc>
              <a:spcBef>
                <a:spcPct val="30000"/>
              </a:spcBef>
              <a:spcAft>
                <a:spcPct val="30000"/>
              </a:spcAft>
              <a:buChar char="»"/>
              <a:defRPr sz="1200">
                <a:solidFill>
                  <a:srgbClr val="232323"/>
                </a:solidFill>
                <a:latin typeface="+mn-lt"/>
                <a:cs typeface="+mn-cs"/>
              </a:defRPr>
            </a:lvl7pPr>
            <a:lvl8pPr marL="2603500" indent="-179388" algn="l" rtl="0" fontAlgn="base">
              <a:lnSpc>
                <a:spcPct val="110000"/>
              </a:lnSpc>
              <a:spcBef>
                <a:spcPct val="30000"/>
              </a:spcBef>
              <a:spcAft>
                <a:spcPct val="30000"/>
              </a:spcAft>
              <a:buChar char="»"/>
              <a:defRPr sz="1200">
                <a:solidFill>
                  <a:srgbClr val="232323"/>
                </a:solidFill>
                <a:latin typeface="+mn-lt"/>
                <a:cs typeface="+mn-cs"/>
              </a:defRPr>
            </a:lvl8pPr>
            <a:lvl9pPr marL="3060700" indent="-179388" algn="l" rtl="0" fontAlgn="base">
              <a:lnSpc>
                <a:spcPct val="110000"/>
              </a:lnSpc>
              <a:spcBef>
                <a:spcPct val="30000"/>
              </a:spcBef>
              <a:spcAft>
                <a:spcPct val="30000"/>
              </a:spcAft>
              <a:buChar char="»"/>
              <a:defRPr sz="1200">
                <a:solidFill>
                  <a:srgbClr val="232323"/>
                </a:solidFill>
                <a:latin typeface="+mn-lt"/>
                <a:cs typeface="+mn-cs"/>
              </a:defRPr>
            </a:lvl9pPr>
          </a:lstStyle>
          <a:p>
            <a:pPr marL="457200" marR="0" lvl="0" indent="-457200" algn="l" defTabSz="914400" rtl="0" eaLnBrk="1" fontAlgn="base" latinLnBrk="0" hangingPunct="1">
              <a:lnSpc>
                <a:spcPct val="110000"/>
              </a:lnSpc>
              <a:spcBef>
                <a:spcPct val="30000"/>
              </a:spcBef>
              <a:spcAft>
                <a:spcPct val="30000"/>
              </a:spcAft>
              <a:buClr>
                <a:schemeClr val="tx1"/>
              </a:buClr>
              <a:buSzTx/>
              <a:buFontTx/>
              <a:buAutoNum type="arabicPeriod"/>
              <a:tabLst/>
              <a:defRPr/>
            </a:pPr>
            <a:r>
              <a:rPr kumimoji="0" lang="en-US" sz="1400" b="1" i="0" u="none" strike="noStrike" kern="0" cap="none" spc="0" normalizeH="0" baseline="0" noProof="0" dirty="0" smtClean="0">
                <a:ln>
                  <a:noFill/>
                </a:ln>
                <a:solidFill>
                  <a:srgbClr val="232323"/>
                </a:solidFill>
                <a:effectLst/>
                <a:uLnTx/>
                <a:uFillTx/>
                <a:latin typeface="Verdana" pitchFamily="34" charset="0"/>
                <a:ea typeface="Verdana" pitchFamily="34" charset="0"/>
                <a:cs typeface="Verdana" pitchFamily="34" charset="0"/>
              </a:rPr>
              <a:t>Decide on the product or process characteristic to be assessed (required</a:t>
            </a:r>
            <a:r>
              <a:rPr kumimoji="0" lang="en-US" sz="1400" b="1" i="0" u="none" strike="noStrike" kern="0" cap="none" spc="0" normalizeH="0" noProof="0" dirty="0" smtClean="0">
                <a:ln>
                  <a:noFill/>
                </a:ln>
                <a:solidFill>
                  <a:srgbClr val="232323"/>
                </a:solidFill>
                <a:effectLst/>
                <a:uLnTx/>
                <a:uFillTx/>
                <a:latin typeface="Verdana" pitchFamily="34" charset="0"/>
                <a:ea typeface="Verdana" pitchFamily="34" charset="0"/>
                <a:cs typeface="Verdana" pitchFamily="34" charset="0"/>
              </a:rPr>
              <a:t> or all critical characteristics).</a:t>
            </a:r>
            <a:endParaRPr kumimoji="0" lang="en-US" sz="1400" b="1" i="0" u="none" strike="noStrike" kern="0" cap="none" spc="0" normalizeH="0" baseline="0" noProof="0" dirty="0" smtClean="0">
              <a:ln>
                <a:noFill/>
              </a:ln>
              <a:solidFill>
                <a:srgbClr val="232323"/>
              </a:solidFill>
              <a:effectLst/>
              <a:uLnTx/>
              <a:uFillTx/>
              <a:latin typeface="Verdana" pitchFamily="34" charset="0"/>
              <a:ea typeface="Verdana" pitchFamily="34" charset="0"/>
              <a:cs typeface="Verdana" pitchFamily="34" charset="0"/>
            </a:endParaRPr>
          </a:p>
          <a:p>
            <a:pPr marL="457200" marR="0" lvl="0" indent="-457200" algn="l" defTabSz="914400" rtl="0" eaLnBrk="1" fontAlgn="base" latinLnBrk="0" hangingPunct="1">
              <a:lnSpc>
                <a:spcPct val="110000"/>
              </a:lnSpc>
              <a:spcBef>
                <a:spcPct val="30000"/>
              </a:spcBef>
              <a:spcAft>
                <a:spcPct val="30000"/>
              </a:spcAft>
              <a:buClrTx/>
              <a:buSzTx/>
              <a:buFont typeface="+mj-lt"/>
              <a:buAutoNum type="arabicPeriod"/>
              <a:tabLst/>
              <a:defRPr/>
            </a:pPr>
            <a:r>
              <a:rPr kumimoji="0" lang="en-US" sz="1400" b="1" i="0" u="none" strike="noStrike" kern="0" cap="none" spc="0" normalizeH="0" baseline="0" noProof="0" dirty="0" smtClean="0">
                <a:ln>
                  <a:noFill/>
                </a:ln>
                <a:solidFill>
                  <a:srgbClr val="232323"/>
                </a:solidFill>
                <a:effectLst/>
                <a:uLnTx/>
                <a:uFillTx/>
                <a:latin typeface="Verdana" pitchFamily="34" charset="0"/>
                <a:ea typeface="Verdana" pitchFamily="34" charset="0"/>
                <a:cs typeface="Verdana" pitchFamily="34" charset="0"/>
              </a:rPr>
              <a:t>Validate the specification limits ( through</a:t>
            </a:r>
            <a:r>
              <a:rPr kumimoji="0" lang="en-US" sz="1400" b="1" i="0" u="none" strike="noStrike" kern="0" cap="none" spc="0" normalizeH="0" noProof="0" dirty="0" smtClean="0">
                <a:ln>
                  <a:noFill/>
                </a:ln>
                <a:solidFill>
                  <a:srgbClr val="232323"/>
                </a:solidFill>
                <a:effectLst/>
                <a:uLnTx/>
                <a:uFillTx/>
                <a:latin typeface="Verdana" pitchFamily="34" charset="0"/>
                <a:ea typeface="Verdana" pitchFamily="34" charset="0"/>
                <a:cs typeface="Verdana" pitchFamily="34" charset="0"/>
              </a:rPr>
              <a:t> customers, suppliers, controlling agencies).</a:t>
            </a:r>
            <a:endParaRPr kumimoji="0" lang="en-US" sz="1400" b="1" i="0" u="none" strike="noStrike" kern="0" cap="none" spc="0" normalizeH="0" baseline="0" noProof="0" dirty="0" smtClean="0">
              <a:ln>
                <a:noFill/>
              </a:ln>
              <a:solidFill>
                <a:srgbClr val="232323"/>
              </a:solidFill>
              <a:effectLst/>
              <a:uLnTx/>
              <a:uFillTx/>
              <a:latin typeface="Verdana" pitchFamily="34" charset="0"/>
              <a:ea typeface="Verdana" pitchFamily="34" charset="0"/>
              <a:cs typeface="Verdana" pitchFamily="34" charset="0"/>
            </a:endParaRPr>
          </a:p>
          <a:p>
            <a:pPr marL="457200" marR="0" lvl="0" indent="-457200" algn="l" defTabSz="914400" rtl="0" eaLnBrk="1" fontAlgn="base" latinLnBrk="0" hangingPunct="1">
              <a:lnSpc>
                <a:spcPct val="110000"/>
              </a:lnSpc>
              <a:spcBef>
                <a:spcPct val="30000"/>
              </a:spcBef>
              <a:spcAft>
                <a:spcPct val="30000"/>
              </a:spcAft>
              <a:buClr>
                <a:schemeClr val="tx1"/>
              </a:buClr>
              <a:buSzTx/>
              <a:buFontTx/>
              <a:buAutoNum type="arabicPeriod"/>
              <a:tabLst/>
              <a:defRPr/>
            </a:pPr>
            <a:r>
              <a:rPr kumimoji="0" lang="en-US" sz="1400" b="1" i="0" u="none" strike="noStrike" kern="0" cap="none" spc="0" normalizeH="0" baseline="0" noProof="0" dirty="0" smtClean="0">
                <a:ln>
                  <a:noFill/>
                </a:ln>
                <a:solidFill>
                  <a:srgbClr val="232323"/>
                </a:solidFill>
                <a:effectLst/>
                <a:uLnTx/>
                <a:uFillTx/>
                <a:latin typeface="Verdana" pitchFamily="34" charset="0"/>
                <a:ea typeface="Verdana" pitchFamily="34" charset="0"/>
                <a:cs typeface="Verdana" pitchFamily="34" charset="0"/>
              </a:rPr>
              <a:t>Validate the measurement system through</a:t>
            </a:r>
            <a:r>
              <a:rPr kumimoji="0" lang="en-US" sz="1400" b="1" i="0" u="none" strike="noStrike" kern="0" cap="none" spc="0" normalizeH="0" noProof="0" dirty="0" smtClean="0">
                <a:ln>
                  <a:noFill/>
                </a:ln>
                <a:solidFill>
                  <a:srgbClr val="232323"/>
                </a:solidFill>
                <a:effectLst/>
                <a:uLnTx/>
                <a:uFillTx/>
                <a:latin typeface="Verdana" pitchFamily="34" charset="0"/>
                <a:ea typeface="Verdana" pitchFamily="34" charset="0"/>
                <a:cs typeface="Verdana" pitchFamily="34" charset="0"/>
              </a:rPr>
              <a:t> appropriate (MSA).</a:t>
            </a:r>
            <a:endParaRPr kumimoji="0" lang="en-US" sz="1400" b="1" i="0" u="none" strike="noStrike" kern="0" cap="none" spc="0" normalizeH="0" baseline="0" noProof="0" dirty="0" smtClean="0">
              <a:ln>
                <a:noFill/>
              </a:ln>
              <a:solidFill>
                <a:srgbClr val="232323"/>
              </a:solidFill>
              <a:effectLst/>
              <a:uLnTx/>
              <a:uFillTx/>
              <a:latin typeface="Verdana" pitchFamily="34" charset="0"/>
              <a:ea typeface="Verdana" pitchFamily="34" charset="0"/>
              <a:cs typeface="Verdana" pitchFamily="34" charset="0"/>
            </a:endParaRPr>
          </a:p>
          <a:p>
            <a:pPr marL="457200" indent="-457200" defTabSz="914400" eaLnBrk="1" hangingPunct="1">
              <a:buClr>
                <a:schemeClr val="tx1"/>
              </a:buClr>
              <a:buFontTx/>
              <a:buAutoNum type="arabicPeriod"/>
            </a:pPr>
            <a:r>
              <a:rPr kumimoji="0" lang="en-US" sz="1400" b="1" i="0" u="none" strike="noStrike" kern="0" cap="none" spc="0" normalizeH="0" baseline="0" noProof="0" dirty="0" smtClean="0">
                <a:ln>
                  <a:noFill/>
                </a:ln>
                <a:solidFill>
                  <a:srgbClr val="232323"/>
                </a:solidFill>
                <a:effectLst/>
                <a:uLnTx/>
                <a:uFillTx/>
                <a:latin typeface="Verdana" pitchFamily="34" charset="0"/>
                <a:ea typeface="Verdana" pitchFamily="34" charset="0"/>
                <a:cs typeface="Verdana" pitchFamily="34" charset="0"/>
              </a:rPr>
              <a:t>Collect data</a:t>
            </a:r>
          </a:p>
          <a:p>
            <a:pPr marL="236538" lvl="1" indent="0" defTabSz="914400" eaLnBrk="1" hangingPunct="1">
              <a:buNone/>
            </a:pPr>
            <a:r>
              <a:rPr lang="en-US" sz="1400" b="1" kern="0" dirty="0" smtClean="0">
                <a:solidFill>
                  <a:srgbClr val="105CA4"/>
                </a:solidFill>
                <a:latin typeface="Verdana" pitchFamily="34" charset="0"/>
                <a:ea typeface="Verdana" pitchFamily="34" charset="0"/>
                <a:cs typeface="Verdana" pitchFamily="34" charset="0"/>
              </a:rPr>
              <a:t>    Short </a:t>
            </a:r>
            <a:r>
              <a:rPr lang="en-US" sz="1400" b="1" kern="0" dirty="0">
                <a:solidFill>
                  <a:srgbClr val="105CA4"/>
                </a:solidFill>
                <a:latin typeface="Verdana" pitchFamily="34" charset="0"/>
                <a:ea typeface="Verdana" pitchFamily="34" charset="0"/>
                <a:cs typeface="Verdana" pitchFamily="34" charset="0"/>
              </a:rPr>
              <a:t>term </a:t>
            </a:r>
            <a:r>
              <a:rPr lang="en-US" sz="1400" b="1" kern="0" dirty="0" smtClean="0">
                <a:solidFill>
                  <a:srgbClr val="105CA4"/>
                </a:solidFill>
                <a:latin typeface="Verdana" pitchFamily="34" charset="0"/>
                <a:ea typeface="Verdana" pitchFamily="34" charset="0"/>
                <a:cs typeface="Verdana" pitchFamily="34" charset="0"/>
              </a:rPr>
              <a:t>data:</a:t>
            </a:r>
            <a:endParaRPr lang="en-US" sz="1400" b="1" kern="0" dirty="0">
              <a:solidFill>
                <a:srgbClr val="105CA4"/>
              </a:solidFill>
              <a:latin typeface="Verdana" pitchFamily="34" charset="0"/>
              <a:ea typeface="Verdana" pitchFamily="34" charset="0"/>
              <a:cs typeface="Verdana" pitchFamily="34" charset="0"/>
            </a:endParaRPr>
          </a:p>
          <a:p>
            <a:pPr lvl="2" defTabSz="914400" eaLnBrk="1" hangingPunct="1">
              <a:buSzPct val="120000"/>
              <a:buFont typeface="Times New Roman" pitchFamily="18" charset="0"/>
              <a:buChar char="»"/>
            </a:pPr>
            <a:r>
              <a:rPr lang="en-US" b="1" kern="0" dirty="0">
                <a:latin typeface="Verdana" pitchFamily="34" charset="0"/>
                <a:ea typeface="Verdana" pitchFamily="34" charset="0"/>
                <a:cs typeface="Verdana" pitchFamily="34" charset="0"/>
              </a:rPr>
              <a:t>Free of special causes</a:t>
            </a:r>
          </a:p>
          <a:p>
            <a:pPr lvl="2" defTabSz="914400" eaLnBrk="1" hangingPunct="1">
              <a:buSzPct val="120000"/>
              <a:buFont typeface="Times New Roman" pitchFamily="18" charset="0"/>
              <a:buChar char="»"/>
            </a:pPr>
            <a:r>
              <a:rPr lang="en-US" b="1" kern="0" dirty="0">
                <a:latin typeface="Verdana" pitchFamily="34" charset="0"/>
                <a:ea typeface="Verdana" pitchFamily="34" charset="0"/>
                <a:cs typeface="Verdana" pitchFamily="34" charset="0"/>
              </a:rPr>
              <a:t>Collected across a narrow inference space i.e. one shift, one machine, one operator, etc.. </a:t>
            </a:r>
          </a:p>
          <a:p>
            <a:pPr marL="236538" lvl="1" indent="0" defTabSz="914400" eaLnBrk="1" hangingPunct="1">
              <a:buNone/>
            </a:pPr>
            <a:r>
              <a:rPr lang="en-US" sz="1400" b="1" kern="0" dirty="0" smtClean="0">
                <a:solidFill>
                  <a:srgbClr val="105CA4"/>
                </a:solidFill>
                <a:latin typeface="Verdana" pitchFamily="34" charset="0"/>
                <a:ea typeface="Verdana" pitchFamily="34" charset="0"/>
                <a:cs typeface="Verdana" pitchFamily="34" charset="0"/>
              </a:rPr>
              <a:t>    Long </a:t>
            </a:r>
            <a:r>
              <a:rPr lang="en-US" sz="1400" b="1" kern="0" dirty="0">
                <a:solidFill>
                  <a:srgbClr val="105CA4"/>
                </a:solidFill>
                <a:latin typeface="Verdana" pitchFamily="34" charset="0"/>
                <a:ea typeface="Verdana" pitchFamily="34" charset="0"/>
                <a:cs typeface="Verdana" pitchFamily="34" charset="0"/>
              </a:rPr>
              <a:t>term </a:t>
            </a:r>
            <a:r>
              <a:rPr lang="en-US" sz="1400" b="1" kern="0" dirty="0" smtClean="0">
                <a:solidFill>
                  <a:srgbClr val="105CA4"/>
                </a:solidFill>
                <a:latin typeface="Verdana" pitchFamily="34" charset="0"/>
                <a:ea typeface="Verdana" pitchFamily="34" charset="0"/>
                <a:cs typeface="Verdana" pitchFamily="34" charset="0"/>
              </a:rPr>
              <a:t>data:</a:t>
            </a:r>
            <a:endParaRPr lang="en-US" sz="1400" b="1" kern="0" dirty="0">
              <a:solidFill>
                <a:srgbClr val="105CA4"/>
              </a:solidFill>
              <a:latin typeface="Verdana" pitchFamily="34" charset="0"/>
              <a:ea typeface="Verdana" pitchFamily="34" charset="0"/>
              <a:cs typeface="Verdana" pitchFamily="34" charset="0"/>
            </a:endParaRPr>
          </a:p>
          <a:p>
            <a:pPr lvl="2" defTabSz="914400" eaLnBrk="1" hangingPunct="1">
              <a:buSzPct val="120000"/>
              <a:buFont typeface="Times New Roman" pitchFamily="18" charset="0"/>
              <a:buChar char="»"/>
            </a:pPr>
            <a:r>
              <a:rPr lang="en-US" b="1" kern="0" dirty="0">
                <a:latin typeface="Verdana" pitchFamily="34" charset="0"/>
                <a:ea typeface="Verdana" pitchFamily="34" charset="0"/>
                <a:cs typeface="Verdana" pitchFamily="34" charset="0"/>
              </a:rPr>
              <a:t>Subjected to the effects of both random and special cause </a:t>
            </a:r>
            <a:r>
              <a:rPr lang="en-US" b="1" kern="0" dirty="0" smtClean="0">
                <a:latin typeface="Verdana" pitchFamily="34" charset="0"/>
                <a:ea typeface="Verdana" pitchFamily="34" charset="0"/>
                <a:cs typeface="Verdana" pitchFamily="34" charset="0"/>
              </a:rPr>
              <a:t>variation.</a:t>
            </a:r>
            <a:endParaRPr lang="en-US" b="1" kern="0" dirty="0">
              <a:latin typeface="Verdana" pitchFamily="34" charset="0"/>
              <a:ea typeface="Verdana" pitchFamily="34" charset="0"/>
              <a:cs typeface="Verdana" pitchFamily="34" charset="0"/>
            </a:endParaRPr>
          </a:p>
          <a:p>
            <a:pPr lvl="2" defTabSz="914400" eaLnBrk="1" hangingPunct="1">
              <a:buSzPct val="120000"/>
              <a:buFont typeface="Times New Roman" pitchFamily="18" charset="0"/>
              <a:buChar char="»"/>
            </a:pPr>
            <a:r>
              <a:rPr lang="en-US" b="1" kern="0" dirty="0">
                <a:latin typeface="Verdana" pitchFamily="34" charset="0"/>
                <a:ea typeface="Verdana" pitchFamily="34" charset="0"/>
                <a:cs typeface="Verdana" pitchFamily="34" charset="0"/>
              </a:rPr>
              <a:t>Collected across a broad inference space i.e. multiple shifts, machines, operators, etc.</a:t>
            </a:r>
          </a:p>
          <a:p>
            <a:pPr marL="0" indent="0" defTabSz="914400" eaLnBrk="1" hangingPunct="1">
              <a:buClr>
                <a:srgbClr val="A50021"/>
              </a:buClr>
              <a:buNone/>
            </a:pPr>
            <a:endParaRPr lang="en-US" sz="1800" b="1" dirty="0" smtClean="0">
              <a:latin typeface="Verdana" pitchFamily="34" charset="0"/>
              <a:ea typeface="Verdana" pitchFamily="34" charset="0"/>
              <a:cs typeface="Verdana" pitchFamily="34" charset="0"/>
            </a:endParaRPr>
          </a:p>
          <a:p>
            <a:pPr marL="285750" lvl="1" indent="0" defTabSz="914400" eaLnBrk="1" hangingPunct="1">
              <a:buClr>
                <a:srgbClr val="A50021"/>
              </a:buClr>
              <a:buNone/>
            </a:pPr>
            <a:r>
              <a:rPr lang="en-US" sz="1400" b="1" dirty="0"/>
              <a:t> </a:t>
            </a:r>
            <a:r>
              <a:rPr lang="en-US" sz="1400" b="1" dirty="0" smtClean="0"/>
              <a:t>    </a:t>
            </a:r>
          </a:p>
          <a:p>
            <a:pPr marL="0" indent="0" defTabSz="914400" eaLnBrk="1" hangingPunct="1">
              <a:buClr>
                <a:srgbClr val="A50021"/>
              </a:buClr>
              <a:buNone/>
            </a:pPr>
            <a:r>
              <a:rPr lang="en-US" sz="1800" b="1" dirty="0"/>
              <a:t>	</a:t>
            </a:r>
            <a:r>
              <a:rPr lang="en-US" sz="1800" b="1" dirty="0" smtClean="0"/>
              <a:t> </a:t>
            </a:r>
          </a:p>
          <a:p>
            <a:pPr marL="0" indent="0" defTabSz="914400" eaLnBrk="1" hangingPunct="1">
              <a:buClr>
                <a:srgbClr val="A50021"/>
              </a:buClr>
              <a:buNone/>
            </a:pPr>
            <a:r>
              <a:rPr lang="en-US" sz="1800" b="1" dirty="0" smtClean="0"/>
              <a:t> </a:t>
            </a:r>
          </a:p>
          <a:p>
            <a:pPr marL="457200" indent="-457200" defTabSz="914400" eaLnBrk="1" hangingPunct="1">
              <a:buClr>
                <a:srgbClr val="A50021"/>
              </a:buClr>
              <a:buFontTx/>
              <a:buAutoNum type="arabicPeriod"/>
            </a:pPr>
            <a:endParaRPr lang="en-US" sz="1800" b="1" dirty="0"/>
          </a:p>
          <a:p>
            <a:pPr marL="0" marR="0" lvl="0" indent="0" algn="l" defTabSz="914400" rtl="0" eaLnBrk="1" fontAlgn="base" latinLnBrk="0" hangingPunct="1">
              <a:lnSpc>
                <a:spcPct val="110000"/>
              </a:lnSpc>
              <a:spcBef>
                <a:spcPct val="30000"/>
              </a:spcBef>
              <a:spcAft>
                <a:spcPct val="30000"/>
              </a:spcAft>
              <a:buClr>
                <a:srgbClr val="A50021"/>
              </a:buClr>
              <a:buSzTx/>
              <a:buNone/>
              <a:tabLst/>
              <a:defRPr/>
            </a:pPr>
            <a:endParaRPr kumimoji="0" lang="en-US" sz="1800" b="0" i="0" u="none" strike="noStrike" kern="0" cap="none" spc="0" normalizeH="0" baseline="0" noProof="0" dirty="0" smtClean="0">
              <a:ln>
                <a:noFill/>
              </a:ln>
              <a:solidFill>
                <a:srgbClr val="232323"/>
              </a:solidFill>
              <a:effectLst/>
              <a:uLnTx/>
              <a:uFillTx/>
              <a:latin typeface="Verdana"/>
              <a:cs typeface="Arial"/>
            </a:endParaRPr>
          </a:p>
        </p:txBody>
      </p:sp>
      <p:grpSp>
        <p:nvGrpSpPr>
          <p:cNvPr id="49" name="Group 3"/>
          <p:cNvGrpSpPr>
            <a:grpSpLocks/>
          </p:cNvGrpSpPr>
          <p:nvPr/>
        </p:nvGrpSpPr>
        <p:grpSpPr bwMode="auto">
          <a:xfrm>
            <a:off x="984250" y="1362074"/>
            <a:ext cx="1135063" cy="498475"/>
            <a:chOff x="53" y="1152"/>
            <a:chExt cx="715" cy="525"/>
          </a:xfrm>
        </p:grpSpPr>
        <p:sp>
          <p:nvSpPr>
            <p:cNvPr id="50" name="AutoShape 4"/>
            <p:cNvSpPr>
              <a:spLocks noChangeArrowheads="1"/>
            </p:cNvSpPr>
            <p:nvPr/>
          </p:nvSpPr>
          <p:spPr bwMode="gray">
            <a:xfrm>
              <a:off x="53" y="1152"/>
              <a:ext cx="715" cy="525"/>
            </a:xfrm>
            <a:prstGeom prst="chevron">
              <a:avLst>
                <a:gd name="adj" fmla="val 26973"/>
              </a:avLst>
            </a:prstGeom>
            <a:gradFill rotWithShape="1">
              <a:gsLst>
                <a:gs pos="0">
                  <a:srgbClr val="BBE0E3"/>
                </a:gs>
                <a:gs pos="100000">
                  <a:srgbClr val="BBE0E3">
                    <a:gamma/>
                    <a:tint val="39216"/>
                    <a:invGamma/>
                  </a:srgbClr>
                </a:gs>
              </a:gsLst>
              <a:lin ang="0" scaled="1"/>
            </a:gradFill>
            <a:ln w="9525" algn="ctr">
              <a:noFill/>
              <a:miter lim="800000"/>
              <a:headEnd/>
              <a:tailEnd/>
            </a:ln>
            <a:effectLst/>
            <a:scene3d>
              <a:camera prst="legacyObliqueBottom"/>
              <a:lightRig rig="legacyFlat3" dir="b"/>
            </a:scene3d>
            <a:sp3d extrusionH="100000" prstMaterial="legacyMatte">
              <a:bevelT w="13500" h="13500" prst="angle"/>
              <a:bevelB w="13500" h="13500" prst="angle"/>
              <a:extrusionClr>
                <a:srgbClr val="BBE0E3"/>
              </a:extrusionClr>
            </a:sp3d>
          </p:spPr>
          <p:txBody>
            <a:bodyPr wrap="none" anchor="ctr">
              <a:flatTx/>
            </a:bodyPr>
            <a:lstStyle/>
            <a:p>
              <a:pPr marL="0" marR="0" lvl="0" indent="0" algn="ctr" defTabSz="914400" eaLnBrk="0" fontAlgn="auto" latinLnBrk="0" hangingPunct="0">
                <a:lnSpc>
                  <a:spcPct val="100000"/>
                </a:lnSpc>
                <a:spcBef>
                  <a:spcPts val="0"/>
                </a:spcBef>
                <a:spcAft>
                  <a:spcPts val="0"/>
                </a:spcAft>
                <a:buClrTx/>
                <a:buSzTx/>
                <a:buFontTx/>
                <a:buNone/>
                <a:tabLst/>
                <a:defRPr/>
              </a:pPr>
              <a:endParaRPr kumimoji="0" lang="en-US" sz="1400" b="1" i="0" u="none" strike="noStrike" kern="0" cap="none" spc="0" normalizeH="0" baseline="0" noProof="0" dirty="0">
                <a:ln>
                  <a:noFill/>
                </a:ln>
                <a:solidFill>
                  <a:sysClr val="windowText" lastClr="000000"/>
                </a:solidFill>
                <a:effectLst/>
                <a:uLnTx/>
                <a:uFillTx/>
                <a:latin typeface="Verdana" pitchFamily="34" charset="0"/>
                <a:cs typeface="Arial" charset="0"/>
              </a:endParaRPr>
            </a:p>
          </p:txBody>
        </p:sp>
        <p:sp>
          <p:nvSpPr>
            <p:cNvPr id="51" name="Text Box 5"/>
            <p:cNvSpPr txBox="1">
              <a:spLocks noChangeArrowheads="1"/>
            </p:cNvSpPr>
            <p:nvPr/>
          </p:nvSpPr>
          <p:spPr bwMode="auto">
            <a:xfrm>
              <a:off x="192" y="1296"/>
              <a:ext cx="575"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solidFill>
                    <a:srgbClr val="000000"/>
                  </a:solidFill>
                  <a:effectLst/>
                  <a:uLnTx/>
                  <a:uFillTx/>
                  <a:latin typeface="Verdana" pitchFamily="34" charset="0"/>
                  <a:cs typeface="Arial" pitchFamily="34" charset="0"/>
                </a:rPr>
                <a:t>Step 1</a:t>
              </a:r>
            </a:p>
          </p:txBody>
        </p:sp>
      </p:grpSp>
      <p:grpSp>
        <p:nvGrpSpPr>
          <p:cNvPr id="52" name="Group 6"/>
          <p:cNvGrpSpPr>
            <a:grpSpLocks/>
          </p:cNvGrpSpPr>
          <p:nvPr/>
        </p:nvGrpSpPr>
        <p:grpSpPr bwMode="auto">
          <a:xfrm>
            <a:off x="1974850" y="1362074"/>
            <a:ext cx="1135063" cy="498475"/>
            <a:chOff x="677" y="1152"/>
            <a:chExt cx="715" cy="525"/>
          </a:xfrm>
        </p:grpSpPr>
        <p:sp>
          <p:nvSpPr>
            <p:cNvPr id="53" name="AutoShape 7"/>
            <p:cNvSpPr>
              <a:spLocks noChangeArrowheads="1"/>
            </p:cNvSpPr>
            <p:nvPr/>
          </p:nvSpPr>
          <p:spPr bwMode="gray">
            <a:xfrm>
              <a:off x="677" y="1152"/>
              <a:ext cx="715" cy="525"/>
            </a:xfrm>
            <a:prstGeom prst="chevron">
              <a:avLst>
                <a:gd name="adj" fmla="val 26973"/>
              </a:avLst>
            </a:prstGeom>
            <a:gradFill rotWithShape="1">
              <a:gsLst>
                <a:gs pos="0">
                  <a:srgbClr val="333399"/>
                </a:gs>
                <a:gs pos="100000">
                  <a:srgbClr val="333399">
                    <a:gamma/>
                    <a:tint val="57255"/>
                    <a:invGamma/>
                  </a:srgbClr>
                </a:gs>
              </a:gsLst>
              <a:lin ang="5400000" scaled="1"/>
            </a:gradFill>
            <a:ln w="9525" algn="ctr">
              <a:noFill/>
              <a:miter lim="800000"/>
              <a:headEnd/>
              <a:tailEnd/>
            </a:ln>
            <a:effectLst/>
            <a:scene3d>
              <a:camera prst="legacyObliqueBottom"/>
              <a:lightRig rig="legacyFlat3" dir="b"/>
            </a:scene3d>
            <a:sp3d extrusionH="100000" prstMaterial="legacyMatte">
              <a:bevelT w="13500" h="13500" prst="angle"/>
              <a:bevelB w="13500" h="13500" prst="angle"/>
              <a:extrusionClr>
                <a:srgbClr val="333399"/>
              </a:extrusionClr>
            </a:sp3d>
          </p:spPr>
          <p:txBody>
            <a:bodyPr wrap="none" anchor="ctr">
              <a:flatTx/>
            </a:bodyPr>
            <a:lstStyle/>
            <a:p>
              <a:pPr marL="0" marR="0" lvl="0" indent="0" algn="ctr" defTabSz="914400" eaLnBrk="0" fontAlgn="auto" latinLnBrk="0" hangingPunct="0">
                <a:lnSpc>
                  <a:spcPct val="100000"/>
                </a:lnSpc>
                <a:spcBef>
                  <a:spcPts val="0"/>
                </a:spcBef>
                <a:spcAft>
                  <a:spcPts val="0"/>
                </a:spcAft>
                <a:buClrTx/>
                <a:buSzTx/>
                <a:buFontTx/>
                <a:buNone/>
                <a:tabLst/>
                <a:defRPr/>
              </a:pPr>
              <a:endParaRPr kumimoji="0" lang="en-US" sz="1400" b="1" i="0" u="none" strike="noStrike" kern="0" cap="none" spc="0" normalizeH="0" baseline="0" noProof="0" dirty="0">
                <a:ln>
                  <a:noFill/>
                </a:ln>
                <a:solidFill>
                  <a:sysClr val="windowText" lastClr="000000"/>
                </a:solidFill>
                <a:effectLst/>
                <a:uLnTx/>
                <a:uFillTx/>
                <a:latin typeface="Verdana" pitchFamily="34" charset="0"/>
                <a:cs typeface="Arial" charset="0"/>
              </a:endParaRPr>
            </a:p>
          </p:txBody>
        </p:sp>
        <p:sp>
          <p:nvSpPr>
            <p:cNvPr id="54" name="Text Box 8"/>
            <p:cNvSpPr txBox="1">
              <a:spLocks noChangeArrowheads="1"/>
            </p:cNvSpPr>
            <p:nvPr/>
          </p:nvSpPr>
          <p:spPr bwMode="auto">
            <a:xfrm>
              <a:off x="817" y="1296"/>
              <a:ext cx="575"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solidFill>
                    <a:srgbClr val="FFFFFF"/>
                  </a:solidFill>
                  <a:effectLst/>
                  <a:uLnTx/>
                  <a:uFillTx/>
                  <a:latin typeface="Verdana" pitchFamily="34" charset="0"/>
                  <a:cs typeface="Arial" pitchFamily="34" charset="0"/>
                </a:rPr>
                <a:t>Step 2</a:t>
              </a:r>
            </a:p>
          </p:txBody>
        </p:sp>
      </p:grpSp>
      <p:grpSp>
        <p:nvGrpSpPr>
          <p:cNvPr id="55" name="Group 9"/>
          <p:cNvGrpSpPr>
            <a:grpSpLocks/>
          </p:cNvGrpSpPr>
          <p:nvPr/>
        </p:nvGrpSpPr>
        <p:grpSpPr bwMode="auto">
          <a:xfrm>
            <a:off x="2965450" y="1362074"/>
            <a:ext cx="1135063" cy="498475"/>
            <a:chOff x="1301" y="1152"/>
            <a:chExt cx="715" cy="525"/>
          </a:xfrm>
        </p:grpSpPr>
        <p:sp>
          <p:nvSpPr>
            <p:cNvPr id="56" name="AutoShape 10"/>
            <p:cNvSpPr>
              <a:spLocks noChangeArrowheads="1"/>
            </p:cNvSpPr>
            <p:nvPr/>
          </p:nvSpPr>
          <p:spPr bwMode="gray">
            <a:xfrm>
              <a:off x="1301" y="1152"/>
              <a:ext cx="715" cy="525"/>
            </a:xfrm>
            <a:prstGeom prst="chevron">
              <a:avLst>
                <a:gd name="adj" fmla="val 26973"/>
              </a:avLst>
            </a:prstGeom>
            <a:gradFill rotWithShape="1">
              <a:gsLst>
                <a:gs pos="0">
                  <a:srgbClr val="009999"/>
                </a:gs>
                <a:gs pos="100000">
                  <a:srgbClr val="009999">
                    <a:gamma/>
                    <a:tint val="69804"/>
                    <a:invGamma/>
                  </a:srgbClr>
                </a:gs>
              </a:gsLst>
              <a:lin ang="5400000" scaled="1"/>
            </a:gradFill>
            <a:ln w="9525" algn="ctr">
              <a:noFill/>
              <a:miter lim="800000"/>
              <a:headEnd/>
              <a:tailEnd/>
            </a:ln>
            <a:effectLst/>
            <a:scene3d>
              <a:camera prst="legacyObliqueBottom"/>
              <a:lightRig rig="legacyFlat3" dir="b"/>
            </a:scene3d>
            <a:sp3d extrusionH="100000" prstMaterial="legacyMatte">
              <a:bevelT w="13500" h="13500" prst="angle"/>
              <a:bevelB w="13500" h="13500" prst="angle"/>
              <a:extrusionClr>
                <a:srgbClr val="009999"/>
              </a:extrusionClr>
            </a:sp3d>
          </p:spPr>
          <p:txBody>
            <a:bodyPr wrap="none" anchor="ctr">
              <a:flatTx/>
            </a:bodyPr>
            <a:lstStyle/>
            <a:p>
              <a:pPr marL="0" marR="0" lvl="0" indent="0" algn="ctr" defTabSz="914400" eaLnBrk="0" fontAlgn="auto" latinLnBrk="0" hangingPunct="0">
                <a:lnSpc>
                  <a:spcPct val="100000"/>
                </a:lnSpc>
                <a:spcBef>
                  <a:spcPts val="0"/>
                </a:spcBef>
                <a:spcAft>
                  <a:spcPts val="0"/>
                </a:spcAft>
                <a:buClrTx/>
                <a:buSzTx/>
                <a:buFontTx/>
                <a:buNone/>
                <a:tabLst/>
                <a:defRPr/>
              </a:pPr>
              <a:endParaRPr kumimoji="0" lang="en-US" sz="1400" b="1" i="0" u="none" strike="noStrike" kern="0" cap="none" spc="0" normalizeH="0" baseline="0" noProof="0" dirty="0">
                <a:ln>
                  <a:noFill/>
                </a:ln>
                <a:solidFill>
                  <a:sysClr val="windowText" lastClr="000000"/>
                </a:solidFill>
                <a:effectLst/>
                <a:uLnTx/>
                <a:uFillTx/>
                <a:latin typeface="Verdana" pitchFamily="34" charset="0"/>
                <a:cs typeface="Arial" charset="0"/>
              </a:endParaRPr>
            </a:p>
          </p:txBody>
        </p:sp>
        <p:sp>
          <p:nvSpPr>
            <p:cNvPr id="57" name="Text Box 11"/>
            <p:cNvSpPr txBox="1">
              <a:spLocks noChangeArrowheads="1"/>
            </p:cNvSpPr>
            <p:nvPr/>
          </p:nvSpPr>
          <p:spPr bwMode="auto">
            <a:xfrm>
              <a:off x="1393" y="1296"/>
              <a:ext cx="575"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solidFill>
                    <a:srgbClr val="000000"/>
                  </a:solidFill>
                  <a:effectLst/>
                  <a:uLnTx/>
                  <a:uFillTx/>
                  <a:latin typeface="Verdana" pitchFamily="34" charset="0"/>
                  <a:cs typeface="Arial" pitchFamily="34" charset="0"/>
                </a:rPr>
                <a:t>Step 3</a:t>
              </a:r>
            </a:p>
          </p:txBody>
        </p:sp>
      </p:grpSp>
      <p:grpSp>
        <p:nvGrpSpPr>
          <p:cNvPr id="58" name="Group 12"/>
          <p:cNvGrpSpPr>
            <a:grpSpLocks/>
          </p:cNvGrpSpPr>
          <p:nvPr/>
        </p:nvGrpSpPr>
        <p:grpSpPr bwMode="auto">
          <a:xfrm>
            <a:off x="3956050" y="1362074"/>
            <a:ext cx="1135063" cy="498475"/>
            <a:chOff x="1925" y="1152"/>
            <a:chExt cx="715" cy="525"/>
          </a:xfrm>
        </p:grpSpPr>
        <p:sp>
          <p:nvSpPr>
            <p:cNvPr id="59" name="AutoShape 13"/>
            <p:cNvSpPr>
              <a:spLocks noChangeArrowheads="1"/>
            </p:cNvSpPr>
            <p:nvPr/>
          </p:nvSpPr>
          <p:spPr bwMode="gray">
            <a:xfrm>
              <a:off x="1925" y="1152"/>
              <a:ext cx="715" cy="525"/>
            </a:xfrm>
            <a:prstGeom prst="chevron">
              <a:avLst>
                <a:gd name="adj" fmla="val 26973"/>
              </a:avLst>
            </a:prstGeom>
            <a:gradFill rotWithShape="1">
              <a:gsLst>
                <a:gs pos="0">
                  <a:srgbClr val="99CC00"/>
                </a:gs>
                <a:gs pos="100000">
                  <a:srgbClr val="99CC00">
                    <a:gamma/>
                    <a:tint val="69804"/>
                    <a:invGamma/>
                  </a:srgbClr>
                </a:gs>
              </a:gsLst>
              <a:lin ang="5400000" scaled="1"/>
            </a:gradFill>
            <a:ln w="9525" algn="ctr">
              <a:noFill/>
              <a:miter lim="800000"/>
              <a:headEnd/>
              <a:tailEnd/>
            </a:ln>
            <a:effectLst/>
            <a:scene3d>
              <a:camera prst="legacyObliqueBottom"/>
              <a:lightRig rig="legacyFlat3" dir="b"/>
            </a:scene3d>
            <a:sp3d extrusionH="100000" prstMaterial="legacyMatte">
              <a:bevelT w="13500" h="13500" prst="angle"/>
              <a:bevelB w="13500" h="13500" prst="angle"/>
              <a:extrusionClr>
                <a:srgbClr val="99CC00"/>
              </a:extrusionClr>
            </a:sp3d>
          </p:spPr>
          <p:txBody>
            <a:bodyPr wrap="none" anchor="ctr">
              <a:flatTx/>
            </a:bodyPr>
            <a:lstStyle/>
            <a:p>
              <a:pPr marL="0" marR="0" lvl="0" indent="0" algn="ctr" defTabSz="914400" eaLnBrk="0" fontAlgn="auto" latinLnBrk="0" hangingPunct="0">
                <a:lnSpc>
                  <a:spcPct val="100000"/>
                </a:lnSpc>
                <a:spcBef>
                  <a:spcPts val="0"/>
                </a:spcBef>
                <a:spcAft>
                  <a:spcPts val="0"/>
                </a:spcAft>
                <a:buClrTx/>
                <a:buSzTx/>
                <a:buFontTx/>
                <a:buNone/>
                <a:tabLst/>
                <a:defRPr/>
              </a:pPr>
              <a:endParaRPr kumimoji="0" lang="en-US" sz="1400" b="1" i="0" u="none" strike="noStrike" kern="0" cap="none" spc="0" normalizeH="0" baseline="0" noProof="0" dirty="0">
                <a:ln>
                  <a:noFill/>
                </a:ln>
                <a:solidFill>
                  <a:sysClr val="windowText" lastClr="000000"/>
                </a:solidFill>
                <a:effectLst/>
                <a:uLnTx/>
                <a:uFillTx/>
                <a:latin typeface="Verdana" pitchFamily="34" charset="0"/>
                <a:cs typeface="Arial" charset="0"/>
              </a:endParaRPr>
            </a:p>
          </p:txBody>
        </p:sp>
        <p:sp>
          <p:nvSpPr>
            <p:cNvPr id="60" name="Text Box 14"/>
            <p:cNvSpPr txBox="1">
              <a:spLocks noChangeArrowheads="1"/>
            </p:cNvSpPr>
            <p:nvPr/>
          </p:nvSpPr>
          <p:spPr bwMode="auto">
            <a:xfrm>
              <a:off x="2065" y="1296"/>
              <a:ext cx="575"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solidFill>
                    <a:srgbClr val="000000"/>
                  </a:solidFill>
                  <a:effectLst/>
                  <a:uLnTx/>
                  <a:uFillTx/>
                  <a:latin typeface="Verdana" pitchFamily="34" charset="0"/>
                  <a:cs typeface="Arial" pitchFamily="34" charset="0"/>
                </a:rPr>
                <a:t>Step 4</a:t>
              </a:r>
            </a:p>
          </p:txBody>
        </p:sp>
      </p:grpSp>
      <p:grpSp>
        <p:nvGrpSpPr>
          <p:cNvPr id="61" name="Group 15"/>
          <p:cNvGrpSpPr>
            <a:grpSpLocks/>
          </p:cNvGrpSpPr>
          <p:nvPr/>
        </p:nvGrpSpPr>
        <p:grpSpPr bwMode="auto">
          <a:xfrm>
            <a:off x="4946650" y="1362074"/>
            <a:ext cx="1135063" cy="498475"/>
            <a:chOff x="2549" y="1152"/>
            <a:chExt cx="715" cy="525"/>
          </a:xfrm>
        </p:grpSpPr>
        <p:sp>
          <p:nvSpPr>
            <p:cNvPr id="62" name="AutoShape 16"/>
            <p:cNvSpPr>
              <a:spLocks noChangeArrowheads="1"/>
            </p:cNvSpPr>
            <p:nvPr/>
          </p:nvSpPr>
          <p:spPr bwMode="gray">
            <a:xfrm>
              <a:off x="2549" y="1152"/>
              <a:ext cx="715" cy="525"/>
            </a:xfrm>
            <a:prstGeom prst="chevron">
              <a:avLst>
                <a:gd name="adj" fmla="val 26973"/>
              </a:avLst>
            </a:prstGeom>
            <a:gradFill rotWithShape="1">
              <a:gsLst>
                <a:gs pos="0">
                  <a:srgbClr val="002163"/>
                </a:gs>
                <a:gs pos="100000">
                  <a:srgbClr val="5D729C"/>
                </a:gs>
              </a:gsLst>
              <a:lin ang="5400000" scaled="1"/>
            </a:gradFill>
            <a:ln w="9525">
              <a:miter lim="800000"/>
              <a:headEnd/>
              <a:tailEnd/>
            </a:ln>
            <a:scene3d>
              <a:camera prst="legacyObliqueBottom"/>
              <a:lightRig rig="legacyFlat3" dir="b"/>
            </a:scene3d>
            <a:sp3d extrusionH="100000" prstMaterial="legacyMatte">
              <a:bevelT w="13500" h="13500" prst="angle"/>
              <a:bevelB w="13500" h="13500" prst="angle"/>
              <a:extrusionClr>
                <a:srgbClr val="002163"/>
              </a:extrusionClr>
            </a:sp3d>
          </p:spPr>
          <p:txBody>
            <a:bodyPr wrap="none" anchor="ctr">
              <a:flatTx/>
            </a:bodyPr>
            <a:lstStyle/>
            <a:p>
              <a:pPr marL="0" marR="0" lvl="0" indent="0" algn="ctr" defTabSz="914400" eaLnBrk="0" fontAlgn="auto" latinLnBrk="0" hangingPunct="0">
                <a:lnSpc>
                  <a:spcPct val="100000"/>
                </a:lnSpc>
                <a:spcBef>
                  <a:spcPts val="0"/>
                </a:spcBef>
                <a:spcAft>
                  <a:spcPts val="0"/>
                </a:spcAft>
                <a:buClrTx/>
                <a:buSzTx/>
                <a:buFontTx/>
                <a:buNone/>
                <a:tabLst/>
                <a:defRPr/>
              </a:pPr>
              <a:endParaRPr kumimoji="0" lang="en-US" sz="1400" b="1" i="0" u="none" strike="noStrike" kern="0" cap="none" spc="0" normalizeH="0" baseline="0" noProof="0" dirty="0" smtClean="0">
                <a:ln>
                  <a:noFill/>
                </a:ln>
                <a:solidFill>
                  <a:sysClr val="windowText" lastClr="000000"/>
                </a:solidFill>
                <a:effectLst/>
                <a:uLnTx/>
                <a:uFillTx/>
                <a:latin typeface="Verdana" pitchFamily="34" charset="0"/>
              </a:endParaRPr>
            </a:p>
          </p:txBody>
        </p:sp>
        <p:sp>
          <p:nvSpPr>
            <p:cNvPr id="63" name="Text Box 17"/>
            <p:cNvSpPr txBox="1">
              <a:spLocks noChangeArrowheads="1"/>
            </p:cNvSpPr>
            <p:nvPr/>
          </p:nvSpPr>
          <p:spPr bwMode="auto">
            <a:xfrm>
              <a:off x="2688" y="1296"/>
              <a:ext cx="575"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solidFill>
                    <a:srgbClr val="FFFFFF"/>
                  </a:solidFill>
                  <a:effectLst/>
                  <a:uLnTx/>
                  <a:uFillTx/>
                  <a:latin typeface="Verdana" pitchFamily="34" charset="0"/>
                  <a:cs typeface="Arial" pitchFamily="34" charset="0"/>
                </a:rPr>
                <a:t>Step 5</a:t>
              </a:r>
            </a:p>
          </p:txBody>
        </p:sp>
      </p:grpSp>
      <p:grpSp>
        <p:nvGrpSpPr>
          <p:cNvPr id="64" name="Group 18"/>
          <p:cNvGrpSpPr>
            <a:grpSpLocks/>
          </p:cNvGrpSpPr>
          <p:nvPr/>
        </p:nvGrpSpPr>
        <p:grpSpPr bwMode="auto">
          <a:xfrm>
            <a:off x="5937250" y="1362074"/>
            <a:ext cx="1135063" cy="498475"/>
            <a:chOff x="3173" y="1152"/>
            <a:chExt cx="715" cy="525"/>
          </a:xfrm>
        </p:grpSpPr>
        <p:sp>
          <p:nvSpPr>
            <p:cNvPr id="65" name="AutoShape 19"/>
            <p:cNvSpPr>
              <a:spLocks noChangeArrowheads="1"/>
            </p:cNvSpPr>
            <p:nvPr/>
          </p:nvSpPr>
          <p:spPr bwMode="gray">
            <a:xfrm>
              <a:off x="3173" y="1152"/>
              <a:ext cx="715" cy="525"/>
            </a:xfrm>
            <a:prstGeom prst="chevron">
              <a:avLst>
                <a:gd name="adj" fmla="val 26973"/>
              </a:avLst>
            </a:prstGeom>
            <a:gradFill rotWithShape="1">
              <a:gsLst>
                <a:gs pos="0">
                  <a:srgbClr val="424263"/>
                </a:gs>
                <a:gs pos="100000">
                  <a:srgbClr val="87879C"/>
                </a:gs>
              </a:gsLst>
              <a:lin ang="5400000" scaled="1"/>
            </a:gradFill>
            <a:ln w="9525">
              <a:miter lim="800000"/>
              <a:headEnd/>
              <a:tailEnd/>
            </a:ln>
            <a:scene3d>
              <a:camera prst="legacyObliqueBottom"/>
              <a:lightRig rig="legacyFlat3" dir="b"/>
            </a:scene3d>
            <a:sp3d extrusionH="100000" prstMaterial="legacyMatte">
              <a:bevelT w="13500" h="13500" prst="angle"/>
              <a:bevelB w="13500" h="13500" prst="angle"/>
              <a:extrusionClr>
                <a:srgbClr val="424263"/>
              </a:extrusionClr>
            </a:sp3d>
          </p:spPr>
          <p:txBody>
            <a:bodyPr wrap="none" anchor="ctr">
              <a:flatTx/>
            </a:bodyPr>
            <a:lstStyle/>
            <a:p>
              <a:pPr marL="0" marR="0" lvl="0" indent="0" algn="ctr" defTabSz="914400" eaLnBrk="0" fontAlgn="auto" latinLnBrk="0" hangingPunct="0">
                <a:lnSpc>
                  <a:spcPct val="100000"/>
                </a:lnSpc>
                <a:spcBef>
                  <a:spcPts val="0"/>
                </a:spcBef>
                <a:spcAft>
                  <a:spcPts val="0"/>
                </a:spcAft>
                <a:buClrTx/>
                <a:buSzTx/>
                <a:buFontTx/>
                <a:buNone/>
                <a:tabLst/>
                <a:defRPr/>
              </a:pPr>
              <a:endParaRPr kumimoji="0" lang="en-US" sz="1400" b="1" i="0" u="none" strike="noStrike" kern="0" cap="none" spc="0" normalizeH="0" baseline="0" noProof="0" dirty="0" smtClean="0">
                <a:ln>
                  <a:noFill/>
                </a:ln>
                <a:solidFill>
                  <a:sysClr val="windowText" lastClr="000000"/>
                </a:solidFill>
                <a:effectLst/>
                <a:uLnTx/>
                <a:uFillTx/>
                <a:latin typeface="Verdana" pitchFamily="34" charset="0"/>
              </a:endParaRPr>
            </a:p>
          </p:txBody>
        </p:sp>
        <p:sp>
          <p:nvSpPr>
            <p:cNvPr id="66" name="Text Box 20"/>
            <p:cNvSpPr txBox="1">
              <a:spLocks noChangeArrowheads="1"/>
            </p:cNvSpPr>
            <p:nvPr/>
          </p:nvSpPr>
          <p:spPr bwMode="auto">
            <a:xfrm>
              <a:off x="3313" y="1296"/>
              <a:ext cx="575"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solidFill>
                    <a:srgbClr val="FFFFFF"/>
                  </a:solidFill>
                  <a:effectLst/>
                  <a:uLnTx/>
                  <a:uFillTx/>
                  <a:latin typeface="Verdana" pitchFamily="34" charset="0"/>
                  <a:cs typeface="Arial" pitchFamily="34" charset="0"/>
                </a:rPr>
                <a:t>Step 6</a:t>
              </a:r>
            </a:p>
          </p:txBody>
        </p:sp>
      </p:grpSp>
      <p:grpSp>
        <p:nvGrpSpPr>
          <p:cNvPr id="67" name="Group 21"/>
          <p:cNvGrpSpPr>
            <a:grpSpLocks/>
          </p:cNvGrpSpPr>
          <p:nvPr/>
        </p:nvGrpSpPr>
        <p:grpSpPr bwMode="auto">
          <a:xfrm>
            <a:off x="6927850" y="1362074"/>
            <a:ext cx="1135063" cy="498475"/>
            <a:chOff x="3797" y="1152"/>
            <a:chExt cx="715" cy="525"/>
          </a:xfrm>
        </p:grpSpPr>
        <p:sp>
          <p:nvSpPr>
            <p:cNvPr id="68" name="AutoShape 22"/>
            <p:cNvSpPr>
              <a:spLocks noChangeArrowheads="1"/>
            </p:cNvSpPr>
            <p:nvPr/>
          </p:nvSpPr>
          <p:spPr bwMode="gray">
            <a:xfrm>
              <a:off x="3797" y="1152"/>
              <a:ext cx="715" cy="525"/>
            </a:xfrm>
            <a:prstGeom prst="chevron">
              <a:avLst>
                <a:gd name="adj" fmla="val 26973"/>
              </a:avLst>
            </a:prstGeom>
            <a:gradFill rotWithShape="1">
              <a:gsLst>
                <a:gs pos="0">
                  <a:srgbClr val="808080"/>
                </a:gs>
                <a:gs pos="100000">
                  <a:srgbClr val="808080">
                    <a:gamma/>
                    <a:tint val="72941"/>
                    <a:invGamma/>
                  </a:srgbClr>
                </a:gs>
              </a:gsLst>
              <a:lin ang="5400000" scaled="1"/>
            </a:gradFill>
            <a:ln w="9525" algn="ctr">
              <a:noFill/>
              <a:miter lim="800000"/>
              <a:headEnd/>
              <a:tailEnd/>
            </a:ln>
            <a:effectLst/>
            <a:scene3d>
              <a:camera prst="legacyObliqueBottom"/>
              <a:lightRig rig="legacyFlat3" dir="b"/>
            </a:scene3d>
            <a:sp3d extrusionH="100000" prstMaterial="legacyMatte">
              <a:bevelT w="13500" h="13500" prst="angle"/>
              <a:bevelB w="13500" h="13500" prst="angle"/>
              <a:extrusionClr>
                <a:srgbClr val="808080"/>
              </a:extrusionClr>
            </a:sp3d>
          </p:spPr>
          <p:txBody>
            <a:bodyPr wrap="none" anchor="ctr">
              <a:flatTx/>
            </a:bodyPr>
            <a:lstStyle/>
            <a:p>
              <a:pPr marL="0" marR="0" lvl="0" indent="0" algn="ctr" defTabSz="914400" eaLnBrk="0" fontAlgn="auto" latinLnBrk="0" hangingPunct="0">
                <a:lnSpc>
                  <a:spcPct val="100000"/>
                </a:lnSpc>
                <a:spcBef>
                  <a:spcPts val="0"/>
                </a:spcBef>
                <a:spcAft>
                  <a:spcPts val="0"/>
                </a:spcAft>
                <a:buClrTx/>
                <a:buSzTx/>
                <a:buFontTx/>
                <a:buNone/>
                <a:tabLst/>
                <a:defRPr/>
              </a:pPr>
              <a:endParaRPr kumimoji="0" lang="en-US" sz="1400" b="1" i="0" u="none" strike="noStrike" kern="0" cap="none" spc="0" normalizeH="0" baseline="0" noProof="0" dirty="0">
                <a:ln>
                  <a:noFill/>
                </a:ln>
                <a:solidFill>
                  <a:sysClr val="windowText" lastClr="000000"/>
                </a:solidFill>
                <a:effectLst/>
                <a:uLnTx/>
                <a:uFillTx/>
                <a:latin typeface="Verdana" pitchFamily="34" charset="0"/>
                <a:cs typeface="Arial" charset="0"/>
              </a:endParaRPr>
            </a:p>
          </p:txBody>
        </p:sp>
        <p:sp>
          <p:nvSpPr>
            <p:cNvPr id="69" name="Text Box 23"/>
            <p:cNvSpPr txBox="1">
              <a:spLocks noChangeArrowheads="1"/>
            </p:cNvSpPr>
            <p:nvPr/>
          </p:nvSpPr>
          <p:spPr bwMode="auto">
            <a:xfrm>
              <a:off x="3936" y="1296"/>
              <a:ext cx="575"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solidFill>
                    <a:srgbClr val="FFFFFF"/>
                  </a:solidFill>
                  <a:effectLst/>
                  <a:uLnTx/>
                  <a:uFillTx/>
                  <a:latin typeface="Verdana" pitchFamily="34" charset="0"/>
                  <a:cs typeface="Arial" pitchFamily="34" charset="0"/>
                </a:rPr>
                <a:t>Step 7</a:t>
              </a:r>
            </a:p>
          </p:txBody>
        </p:sp>
      </p:grpSp>
    </p:spTree>
    <p:extLst>
      <p:ext uri="{BB962C8B-B14F-4D97-AF65-F5344CB8AC3E}">
        <p14:creationId xmlns:p14="http://schemas.microsoft.com/office/powerpoint/2010/main" val="2038019616"/>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Steps for Determining Process Capability</a:t>
            </a:r>
          </a:p>
        </p:txBody>
      </p:sp>
      <p:sp>
        <p:nvSpPr>
          <p:cNvPr id="6" name="Footer Placeholder 5"/>
          <p:cNvSpPr>
            <a:spLocks noGrp="1"/>
          </p:cNvSpPr>
          <p:nvPr>
            <p:ph type="ftr" sz="quarter" idx="11"/>
          </p:nvPr>
        </p:nvSpPr>
        <p:spPr/>
        <p:txBody>
          <a:bodyPr/>
          <a:lstStyle/>
          <a:p>
            <a:pPr>
              <a:defRPr/>
            </a:pPr>
            <a:r>
              <a:rPr lang="en-US" smtClean="0"/>
              <a:t>Business Confidential &amp; Proprietary Information  Rev: 00</a:t>
            </a:r>
            <a:endParaRPr lang="en-US" dirty="0"/>
          </a:p>
        </p:txBody>
      </p:sp>
      <p:grpSp>
        <p:nvGrpSpPr>
          <p:cNvPr id="42" name="Group 3"/>
          <p:cNvGrpSpPr>
            <a:grpSpLocks/>
          </p:cNvGrpSpPr>
          <p:nvPr/>
        </p:nvGrpSpPr>
        <p:grpSpPr bwMode="auto">
          <a:xfrm>
            <a:off x="914400" y="1362074"/>
            <a:ext cx="1204913" cy="498475"/>
            <a:chOff x="53" y="1152"/>
            <a:chExt cx="715" cy="525"/>
          </a:xfrm>
        </p:grpSpPr>
        <p:sp>
          <p:nvSpPr>
            <p:cNvPr id="43" name="AutoShape 4"/>
            <p:cNvSpPr>
              <a:spLocks noChangeArrowheads="1"/>
            </p:cNvSpPr>
            <p:nvPr/>
          </p:nvSpPr>
          <p:spPr bwMode="gray">
            <a:xfrm>
              <a:off x="53" y="1152"/>
              <a:ext cx="715" cy="525"/>
            </a:xfrm>
            <a:prstGeom prst="chevron">
              <a:avLst>
                <a:gd name="adj" fmla="val 26973"/>
              </a:avLst>
            </a:prstGeom>
            <a:gradFill rotWithShape="1">
              <a:gsLst>
                <a:gs pos="0">
                  <a:srgbClr val="BBE0E3"/>
                </a:gs>
                <a:gs pos="100000">
                  <a:srgbClr val="BBE0E3">
                    <a:gamma/>
                    <a:tint val="39216"/>
                    <a:invGamma/>
                  </a:srgbClr>
                </a:gs>
              </a:gsLst>
              <a:lin ang="0" scaled="1"/>
            </a:gradFill>
            <a:ln w="9525" algn="ctr">
              <a:noFill/>
              <a:miter lim="800000"/>
              <a:headEnd/>
              <a:tailEnd/>
            </a:ln>
            <a:effectLst/>
            <a:scene3d>
              <a:camera prst="legacyObliqueBottom"/>
              <a:lightRig rig="legacyFlat3" dir="b"/>
            </a:scene3d>
            <a:sp3d extrusionH="100000" prstMaterial="legacyMatte">
              <a:bevelT w="13500" h="13500" prst="angle"/>
              <a:bevelB w="13500" h="13500" prst="angle"/>
              <a:extrusionClr>
                <a:srgbClr val="BBE0E3"/>
              </a:extrusionClr>
            </a:sp3d>
          </p:spPr>
          <p:txBody>
            <a:bodyPr wrap="none" anchor="ctr">
              <a:flatTx/>
            </a:bodyPr>
            <a:lstStyle/>
            <a:p>
              <a:pPr marL="0" marR="0" lvl="0" indent="0" algn="ctr" defTabSz="914400" eaLnBrk="0" fontAlgn="auto" latinLnBrk="0" hangingPunct="0">
                <a:lnSpc>
                  <a:spcPct val="100000"/>
                </a:lnSpc>
                <a:spcBef>
                  <a:spcPts val="0"/>
                </a:spcBef>
                <a:spcAft>
                  <a:spcPts val="0"/>
                </a:spcAft>
                <a:buClrTx/>
                <a:buSzTx/>
                <a:buFontTx/>
                <a:buNone/>
                <a:tabLst/>
                <a:defRPr/>
              </a:pPr>
              <a:endParaRPr kumimoji="0" lang="en-US" sz="1400" b="1" i="0" u="none" strike="noStrike" kern="0" cap="none" spc="0" normalizeH="0" baseline="0" noProof="0" dirty="0">
                <a:ln>
                  <a:noFill/>
                </a:ln>
                <a:solidFill>
                  <a:sysClr val="windowText" lastClr="000000"/>
                </a:solidFill>
                <a:effectLst/>
                <a:uLnTx/>
                <a:uFillTx/>
                <a:latin typeface="Verdana" pitchFamily="34" charset="0"/>
                <a:cs typeface="Arial" charset="0"/>
              </a:endParaRPr>
            </a:p>
          </p:txBody>
        </p:sp>
        <p:sp>
          <p:nvSpPr>
            <p:cNvPr id="44" name="Text Box 5"/>
            <p:cNvSpPr txBox="1">
              <a:spLocks noChangeArrowheads="1"/>
            </p:cNvSpPr>
            <p:nvPr/>
          </p:nvSpPr>
          <p:spPr bwMode="auto">
            <a:xfrm>
              <a:off x="192" y="1296"/>
              <a:ext cx="575"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solidFill>
                    <a:srgbClr val="000000"/>
                  </a:solidFill>
                  <a:effectLst/>
                  <a:uLnTx/>
                  <a:uFillTx/>
                  <a:latin typeface="Verdana" pitchFamily="34" charset="0"/>
                  <a:cs typeface="Arial" pitchFamily="34" charset="0"/>
                </a:rPr>
                <a:t>Step 1</a:t>
              </a:r>
            </a:p>
          </p:txBody>
        </p:sp>
      </p:grpSp>
      <p:grpSp>
        <p:nvGrpSpPr>
          <p:cNvPr id="45" name="Group 6"/>
          <p:cNvGrpSpPr>
            <a:grpSpLocks/>
          </p:cNvGrpSpPr>
          <p:nvPr/>
        </p:nvGrpSpPr>
        <p:grpSpPr bwMode="auto">
          <a:xfrm>
            <a:off x="1905000" y="1362074"/>
            <a:ext cx="1204913" cy="498475"/>
            <a:chOff x="677" y="1152"/>
            <a:chExt cx="715" cy="525"/>
          </a:xfrm>
        </p:grpSpPr>
        <p:sp>
          <p:nvSpPr>
            <p:cNvPr id="46" name="AutoShape 7"/>
            <p:cNvSpPr>
              <a:spLocks noChangeArrowheads="1"/>
            </p:cNvSpPr>
            <p:nvPr/>
          </p:nvSpPr>
          <p:spPr bwMode="gray">
            <a:xfrm>
              <a:off x="677" y="1152"/>
              <a:ext cx="715" cy="525"/>
            </a:xfrm>
            <a:prstGeom prst="chevron">
              <a:avLst>
                <a:gd name="adj" fmla="val 26973"/>
              </a:avLst>
            </a:prstGeom>
            <a:gradFill rotWithShape="1">
              <a:gsLst>
                <a:gs pos="0">
                  <a:srgbClr val="333399"/>
                </a:gs>
                <a:gs pos="100000">
                  <a:srgbClr val="333399">
                    <a:gamma/>
                    <a:tint val="57255"/>
                    <a:invGamma/>
                  </a:srgbClr>
                </a:gs>
              </a:gsLst>
              <a:lin ang="5400000" scaled="1"/>
            </a:gradFill>
            <a:ln w="9525" algn="ctr">
              <a:noFill/>
              <a:miter lim="800000"/>
              <a:headEnd/>
              <a:tailEnd/>
            </a:ln>
            <a:effectLst/>
            <a:scene3d>
              <a:camera prst="legacyObliqueBottom"/>
              <a:lightRig rig="legacyFlat3" dir="b"/>
            </a:scene3d>
            <a:sp3d extrusionH="100000" prstMaterial="legacyMatte">
              <a:bevelT w="13500" h="13500" prst="angle"/>
              <a:bevelB w="13500" h="13500" prst="angle"/>
              <a:extrusionClr>
                <a:srgbClr val="333399"/>
              </a:extrusionClr>
            </a:sp3d>
          </p:spPr>
          <p:txBody>
            <a:bodyPr wrap="none" anchor="ctr">
              <a:flatTx/>
            </a:bodyPr>
            <a:lstStyle/>
            <a:p>
              <a:pPr marL="0" marR="0" lvl="0" indent="0" algn="ctr" defTabSz="914400" eaLnBrk="0" fontAlgn="auto" latinLnBrk="0" hangingPunct="0">
                <a:lnSpc>
                  <a:spcPct val="100000"/>
                </a:lnSpc>
                <a:spcBef>
                  <a:spcPts val="0"/>
                </a:spcBef>
                <a:spcAft>
                  <a:spcPts val="0"/>
                </a:spcAft>
                <a:buClrTx/>
                <a:buSzTx/>
                <a:buFontTx/>
                <a:buNone/>
                <a:tabLst/>
                <a:defRPr/>
              </a:pPr>
              <a:endParaRPr kumimoji="0" lang="en-US" sz="1400" b="1" i="0" u="none" strike="noStrike" kern="0" cap="none" spc="0" normalizeH="0" baseline="0" noProof="0" dirty="0">
                <a:ln>
                  <a:noFill/>
                </a:ln>
                <a:solidFill>
                  <a:sysClr val="windowText" lastClr="000000"/>
                </a:solidFill>
                <a:effectLst/>
                <a:uLnTx/>
                <a:uFillTx/>
                <a:latin typeface="Verdana" pitchFamily="34" charset="0"/>
                <a:cs typeface="Arial" charset="0"/>
              </a:endParaRPr>
            </a:p>
          </p:txBody>
        </p:sp>
        <p:sp>
          <p:nvSpPr>
            <p:cNvPr id="47" name="Text Box 8"/>
            <p:cNvSpPr txBox="1">
              <a:spLocks noChangeArrowheads="1"/>
            </p:cNvSpPr>
            <p:nvPr/>
          </p:nvSpPr>
          <p:spPr bwMode="auto">
            <a:xfrm>
              <a:off x="817" y="1296"/>
              <a:ext cx="575"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solidFill>
                    <a:srgbClr val="FFFFFF"/>
                  </a:solidFill>
                  <a:effectLst/>
                  <a:uLnTx/>
                  <a:uFillTx/>
                  <a:latin typeface="Verdana" pitchFamily="34" charset="0"/>
                  <a:cs typeface="Arial" pitchFamily="34" charset="0"/>
                </a:rPr>
                <a:t>Step 2</a:t>
              </a:r>
            </a:p>
          </p:txBody>
        </p:sp>
      </p:grpSp>
      <p:grpSp>
        <p:nvGrpSpPr>
          <p:cNvPr id="48" name="Group 9"/>
          <p:cNvGrpSpPr>
            <a:grpSpLocks/>
          </p:cNvGrpSpPr>
          <p:nvPr/>
        </p:nvGrpSpPr>
        <p:grpSpPr bwMode="auto">
          <a:xfrm>
            <a:off x="2895600" y="1362074"/>
            <a:ext cx="1204913" cy="498475"/>
            <a:chOff x="1301" y="1152"/>
            <a:chExt cx="715" cy="525"/>
          </a:xfrm>
        </p:grpSpPr>
        <p:sp>
          <p:nvSpPr>
            <p:cNvPr id="49" name="AutoShape 10"/>
            <p:cNvSpPr>
              <a:spLocks noChangeArrowheads="1"/>
            </p:cNvSpPr>
            <p:nvPr/>
          </p:nvSpPr>
          <p:spPr bwMode="gray">
            <a:xfrm>
              <a:off x="1301" y="1152"/>
              <a:ext cx="715" cy="525"/>
            </a:xfrm>
            <a:prstGeom prst="chevron">
              <a:avLst>
                <a:gd name="adj" fmla="val 26973"/>
              </a:avLst>
            </a:prstGeom>
            <a:gradFill rotWithShape="1">
              <a:gsLst>
                <a:gs pos="0">
                  <a:srgbClr val="009999"/>
                </a:gs>
                <a:gs pos="100000">
                  <a:srgbClr val="009999">
                    <a:gamma/>
                    <a:tint val="69804"/>
                    <a:invGamma/>
                  </a:srgbClr>
                </a:gs>
              </a:gsLst>
              <a:lin ang="5400000" scaled="1"/>
            </a:gradFill>
            <a:ln w="9525" algn="ctr">
              <a:noFill/>
              <a:miter lim="800000"/>
              <a:headEnd/>
              <a:tailEnd/>
            </a:ln>
            <a:effectLst/>
            <a:scene3d>
              <a:camera prst="legacyObliqueBottom"/>
              <a:lightRig rig="legacyFlat3" dir="b"/>
            </a:scene3d>
            <a:sp3d extrusionH="100000" prstMaterial="legacyMatte">
              <a:bevelT w="13500" h="13500" prst="angle"/>
              <a:bevelB w="13500" h="13500" prst="angle"/>
              <a:extrusionClr>
                <a:srgbClr val="009999"/>
              </a:extrusionClr>
            </a:sp3d>
          </p:spPr>
          <p:txBody>
            <a:bodyPr wrap="none" anchor="ctr">
              <a:flatTx/>
            </a:bodyPr>
            <a:lstStyle/>
            <a:p>
              <a:pPr marL="0" marR="0" lvl="0" indent="0" algn="ctr" defTabSz="914400" eaLnBrk="0" fontAlgn="auto" latinLnBrk="0" hangingPunct="0">
                <a:lnSpc>
                  <a:spcPct val="100000"/>
                </a:lnSpc>
                <a:spcBef>
                  <a:spcPts val="0"/>
                </a:spcBef>
                <a:spcAft>
                  <a:spcPts val="0"/>
                </a:spcAft>
                <a:buClrTx/>
                <a:buSzTx/>
                <a:buFontTx/>
                <a:buNone/>
                <a:tabLst/>
                <a:defRPr/>
              </a:pPr>
              <a:endParaRPr kumimoji="0" lang="en-US" sz="1400" b="1" i="0" u="none" strike="noStrike" kern="0" cap="none" spc="0" normalizeH="0" baseline="0" noProof="0" dirty="0">
                <a:ln>
                  <a:noFill/>
                </a:ln>
                <a:solidFill>
                  <a:sysClr val="windowText" lastClr="000000"/>
                </a:solidFill>
                <a:effectLst/>
                <a:uLnTx/>
                <a:uFillTx/>
                <a:latin typeface="Verdana" pitchFamily="34" charset="0"/>
                <a:cs typeface="Arial" charset="0"/>
              </a:endParaRPr>
            </a:p>
          </p:txBody>
        </p:sp>
        <p:sp>
          <p:nvSpPr>
            <p:cNvPr id="50" name="Text Box 11"/>
            <p:cNvSpPr txBox="1">
              <a:spLocks noChangeArrowheads="1"/>
            </p:cNvSpPr>
            <p:nvPr/>
          </p:nvSpPr>
          <p:spPr bwMode="auto">
            <a:xfrm>
              <a:off x="1393" y="1296"/>
              <a:ext cx="575"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solidFill>
                    <a:srgbClr val="000000"/>
                  </a:solidFill>
                  <a:effectLst/>
                  <a:uLnTx/>
                  <a:uFillTx/>
                  <a:latin typeface="Verdana" pitchFamily="34" charset="0"/>
                  <a:cs typeface="Arial" pitchFamily="34" charset="0"/>
                </a:rPr>
                <a:t>Step 3</a:t>
              </a:r>
            </a:p>
          </p:txBody>
        </p:sp>
      </p:grpSp>
      <p:grpSp>
        <p:nvGrpSpPr>
          <p:cNvPr id="51" name="Group 12"/>
          <p:cNvGrpSpPr>
            <a:grpSpLocks/>
          </p:cNvGrpSpPr>
          <p:nvPr/>
        </p:nvGrpSpPr>
        <p:grpSpPr bwMode="auto">
          <a:xfrm>
            <a:off x="3886200" y="1362074"/>
            <a:ext cx="1204913" cy="498475"/>
            <a:chOff x="1925" y="1152"/>
            <a:chExt cx="715" cy="525"/>
          </a:xfrm>
        </p:grpSpPr>
        <p:sp>
          <p:nvSpPr>
            <p:cNvPr id="52" name="AutoShape 13"/>
            <p:cNvSpPr>
              <a:spLocks noChangeArrowheads="1"/>
            </p:cNvSpPr>
            <p:nvPr/>
          </p:nvSpPr>
          <p:spPr bwMode="gray">
            <a:xfrm>
              <a:off x="1925" y="1152"/>
              <a:ext cx="715" cy="525"/>
            </a:xfrm>
            <a:prstGeom prst="chevron">
              <a:avLst>
                <a:gd name="adj" fmla="val 26973"/>
              </a:avLst>
            </a:prstGeom>
            <a:gradFill rotWithShape="1">
              <a:gsLst>
                <a:gs pos="0">
                  <a:srgbClr val="99CC00"/>
                </a:gs>
                <a:gs pos="100000">
                  <a:srgbClr val="99CC00">
                    <a:gamma/>
                    <a:tint val="69804"/>
                    <a:invGamma/>
                  </a:srgbClr>
                </a:gs>
              </a:gsLst>
              <a:lin ang="5400000" scaled="1"/>
            </a:gradFill>
            <a:ln w="9525" algn="ctr">
              <a:noFill/>
              <a:miter lim="800000"/>
              <a:headEnd/>
              <a:tailEnd/>
            </a:ln>
            <a:effectLst/>
            <a:scene3d>
              <a:camera prst="legacyObliqueBottom"/>
              <a:lightRig rig="legacyFlat3" dir="b"/>
            </a:scene3d>
            <a:sp3d extrusionH="100000" prstMaterial="legacyMatte">
              <a:bevelT w="13500" h="13500" prst="angle"/>
              <a:bevelB w="13500" h="13500" prst="angle"/>
              <a:extrusionClr>
                <a:srgbClr val="99CC00"/>
              </a:extrusionClr>
            </a:sp3d>
          </p:spPr>
          <p:txBody>
            <a:bodyPr wrap="none" anchor="ctr">
              <a:flatTx/>
            </a:bodyPr>
            <a:lstStyle/>
            <a:p>
              <a:pPr marL="0" marR="0" lvl="0" indent="0" algn="ctr" defTabSz="914400" eaLnBrk="0" fontAlgn="auto" latinLnBrk="0" hangingPunct="0">
                <a:lnSpc>
                  <a:spcPct val="100000"/>
                </a:lnSpc>
                <a:spcBef>
                  <a:spcPts val="0"/>
                </a:spcBef>
                <a:spcAft>
                  <a:spcPts val="0"/>
                </a:spcAft>
                <a:buClrTx/>
                <a:buSzTx/>
                <a:buFontTx/>
                <a:buNone/>
                <a:tabLst/>
                <a:defRPr/>
              </a:pPr>
              <a:endParaRPr kumimoji="0" lang="en-US" sz="1400" b="1" i="0" u="none" strike="noStrike" kern="0" cap="none" spc="0" normalizeH="0" baseline="0" noProof="0" dirty="0">
                <a:ln>
                  <a:noFill/>
                </a:ln>
                <a:solidFill>
                  <a:sysClr val="windowText" lastClr="000000"/>
                </a:solidFill>
                <a:effectLst/>
                <a:uLnTx/>
                <a:uFillTx/>
                <a:latin typeface="Verdana" pitchFamily="34" charset="0"/>
                <a:cs typeface="Arial" charset="0"/>
              </a:endParaRPr>
            </a:p>
          </p:txBody>
        </p:sp>
        <p:sp>
          <p:nvSpPr>
            <p:cNvPr id="53" name="Text Box 14"/>
            <p:cNvSpPr txBox="1">
              <a:spLocks noChangeArrowheads="1"/>
            </p:cNvSpPr>
            <p:nvPr/>
          </p:nvSpPr>
          <p:spPr bwMode="auto">
            <a:xfrm>
              <a:off x="2065" y="1296"/>
              <a:ext cx="575"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solidFill>
                    <a:srgbClr val="000000"/>
                  </a:solidFill>
                  <a:effectLst/>
                  <a:uLnTx/>
                  <a:uFillTx/>
                  <a:latin typeface="Verdana" pitchFamily="34" charset="0"/>
                  <a:cs typeface="Arial" pitchFamily="34" charset="0"/>
                </a:rPr>
                <a:t>Step 4</a:t>
              </a:r>
            </a:p>
          </p:txBody>
        </p:sp>
      </p:grpSp>
      <p:grpSp>
        <p:nvGrpSpPr>
          <p:cNvPr id="54" name="Group 15"/>
          <p:cNvGrpSpPr>
            <a:grpSpLocks/>
          </p:cNvGrpSpPr>
          <p:nvPr/>
        </p:nvGrpSpPr>
        <p:grpSpPr bwMode="auto">
          <a:xfrm>
            <a:off x="4876800" y="1362074"/>
            <a:ext cx="1204913" cy="498475"/>
            <a:chOff x="2549" y="1152"/>
            <a:chExt cx="715" cy="525"/>
          </a:xfrm>
        </p:grpSpPr>
        <p:sp>
          <p:nvSpPr>
            <p:cNvPr id="55" name="AutoShape 16"/>
            <p:cNvSpPr>
              <a:spLocks noChangeArrowheads="1"/>
            </p:cNvSpPr>
            <p:nvPr/>
          </p:nvSpPr>
          <p:spPr bwMode="gray">
            <a:xfrm>
              <a:off x="2549" y="1152"/>
              <a:ext cx="715" cy="525"/>
            </a:xfrm>
            <a:prstGeom prst="chevron">
              <a:avLst>
                <a:gd name="adj" fmla="val 26973"/>
              </a:avLst>
            </a:prstGeom>
            <a:gradFill rotWithShape="1">
              <a:gsLst>
                <a:gs pos="0">
                  <a:srgbClr val="002163"/>
                </a:gs>
                <a:gs pos="100000">
                  <a:srgbClr val="5D729C"/>
                </a:gs>
              </a:gsLst>
              <a:lin ang="5400000" scaled="1"/>
            </a:gradFill>
            <a:ln w="9525">
              <a:miter lim="800000"/>
              <a:headEnd/>
              <a:tailEnd/>
            </a:ln>
            <a:scene3d>
              <a:camera prst="legacyObliqueBottom"/>
              <a:lightRig rig="legacyFlat3" dir="b"/>
            </a:scene3d>
            <a:sp3d extrusionH="100000" prstMaterial="legacyMatte">
              <a:bevelT w="13500" h="13500" prst="angle"/>
              <a:bevelB w="13500" h="13500" prst="angle"/>
              <a:extrusionClr>
                <a:srgbClr val="002163"/>
              </a:extrusionClr>
            </a:sp3d>
          </p:spPr>
          <p:txBody>
            <a:bodyPr wrap="none" anchor="ctr">
              <a:flatTx/>
            </a:bodyPr>
            <a:lstStyle/>
            <a:p>
              <a:pPr marL="0" marR="0" lvl="0" indent="0" algn="ctr" defTabSz="914400" eaLnBrk="0" fontAlgn="auto" latinLnBrk="0" hangingPunct="0">
                <a:lnSpc>
                  <a:spcPct val="100000"/>
                </a:lnSpc>
                <a:spcBef>
                  <a:spcPts val="0"/>
                </a:spcBef>
                <a:spcAft>
                  <a:spcPts val="0"/>
                </a:spcAft>
                <a:buClrTx/>
                <a:buSzTx/>
                <a:buFontTx/>
                <a:buNone/>
                <a:tabLst/>
                <a:defRPr/>
              </a:pPr>
              <a:endParaRPr kumimoji="0" lang="en-US" sz="1400" b="1" i="0" u="none" strike="noStrike" kern="0" cap="none" spc="0" normalizeH="0" baseline="0" noProof="0" dirty="0" smtClean="0">
                <a:ln>
                  <a:noFill/>
                </a:ln>
                <a:solidFill>
                  <a:sysClr val="windowText" lastClr="000000"/>
                </a:solidFill>
                <a:effectLst/>
                <a:uLnTx/>
                <a:uFillTx/>
                <a:latin typeface="Verdana" pitchFamily="34" charset="0"/>
              </a:endParaRPr>
            </a:p>
          </p:txBody>
        </p:sp>
        <p:sp>
          <p:nvSpPr>
            <p:cNvPr id="56" name="Text Box 17"/>
            <p:cNvSpPr txBox="1">
              <a:spLocks noChangeArrowheads="1"/>
            </p:cNvSpPr>
            <p:nvPr/>
          </p:nvSpPr>
          <p:spPr bwMode="auto">
            <a:xfrm>
              <a:off x="2688" y="1296"/>
              <a:ext cx="575"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solidFill>
                    <a:srgbClr val="FFFFFF"/>
                  </a:solidFill>
                  <a:effectLst/>
                  <a:uLnTx/>
                  <a:uFillTx/>
                  <a:latin typeface="Verdana" pitchFamily="34" charset="0"/>
                  <a:cs typeface="Arial" pitchFamily="34" charset="0"/>
                </a:rPr>
                <a:t>Step 5</a:t>
              </a:r>
            </a:p>
          </p:txBody>
        </p:sp>
      </p:grpSp>
      <p:grpSp>
        <p:nvGrpSpPr>
          <p:cNvPr id="57" name="Group 18"/>
          <p:cNvGrpSpPr>
            <a:grpSpLocks/>
          </p:cNvGrpSpPr>
          <p:nvPr/>
        </p:nvGrpSpPr>
        <p:grpSpPr bwMode="auto">
          <a:xfrm>
            <a:off x="5867400" y="1362074"/>
            <a:ext cx="1204913" cy="498475"/>
            <a:chOff x="3173" y="1152"/>
            <a:chExt cx="715" cy="525"/>
          </a:xfrm>
        </p:grpSpPr>
        <p:sp>
          <p:nvSpPr>
            <p:cNvPr id="58" name="AutoShape 19"/>
            <p:cNvSpPr>
              <a:spLocks noChangeArrowheads="1"/>
            </p:cNvSpPr>
            <p:nvPr/>
          </p:nvSpPr>
          <p:spPr bwMode="gray">
            <a:xfrm>
              <a:off x="3173" y="1152"/>
              <a:ext cx="715" cy="525"/>
            </a:xfrm>
            <a:prstGeom prst="chevron">
              <a:avLst>
                <a:gd name="adj" fmla="val 26973"/>
              </a:avLst>
            </a:prstGeom>
            <a:gradFill rotWithShape="1">
              <a:gsLst>
                <a:gs pos="0">
                  <a:srgbClr val="424263"/>
                </a:gs>
                <a:gs pos="100000">
                  <a:srgbClr val="87879C"/>
                </a:gs>
              </a:gsLst>
              <a:lin ang="5400000" scaled="1"/>
            </a:gradFill>
            <a:ln w="9525">
              <a:miter lim="800000"/>
              <a:headEnd/>
              <a:tailEnd/>
            </a:ln>
            <a:scene3d>
              <a:camera prst="legacyObliqueBottom"/>
              <a:lightRig rig="legacyFlat3" dir="b"/>
            </a:scene3d>
            <a:sp3d extrusionH="100000" prstMaterial="legacyMatte">
              <a:bevelT w="13500" h="13500" prst="angle"/>
              <a:bevelB w="13500" h="13500" prst="angle"/>
              <a:extrusionClr>
                <a:srgbClr val="424263"/>
              </a:extrusionClr>
            </a:sp3d>
          </p:spPr>
          <p:txBody>
            <a:bodyPr wrap="none" anchor="ctr">
              <a:flatTx/>
            </a:bodyPr>
            <a:lstStyle/>
            <a:p>
              <a:pPr marL="0" marR="0" lvl="0" indent="0" algn="ctr" defTabSz="914400" eaLnBrk="0" fontAlgn="auto" latinLnBrk="0" hangingPunct="0">
                <a:lnSpc>
                  <a:spcPct val="100000"/>
                </a:lnSpc>
                <a:spcBef>
                  <a:spcPts val="0"/>
                </a:spcBef>
                <a:spcAft>
                  <a:spcPts val="0"/>
                </a:spcAft>
                <a:buClrTx/>
                <a:buSzTx/>
                <a:buFontTx/>
                <a:buNone/>
                <a:tabLst/>
                <a:defRPr/>
              </a:pPr>
              <a:endParaRPr kumimoji="0" lang="en-US" sz="1400" b="1" i="0" u="none" strike="noStrike" kern="0" cap="none" spc="0" normalizeH="0" baseline="0" noProof="0" dirty="0" smtClean="0">
                <a:ln>
                  <a:noFill/>
                </a:ln>
                <a:solidFill>
                  <a:sysClr val="windowText" lastClr="000000"/>
                </a:solidFill>
                <a:effectLst/>
                <a:uLnTx/>
                <a:uFillTx/>
                <a:latin typeface="Verdana" pitchFamily="34" charset="0"/>
              </a:endParaRPr>
            </a:p>
          </p:txBody>
        </p:sp>
        <p:sp>
          <p:nvSpPr>
            <p:cNvPr id="59" name="Text Box 20"/>
            <p:cNvSpPr txBox="1">
              <a:spLocks noChangeArrowheads="1"/>
            </p:cNvSpPr>
            <p:nvPr/>
          </p:nvSpPr>
          <p:spPr bwMode="auto">
            <a:xfrm>
              <a:off x="3313" y="1296"/>
              <a:ext cx="575"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solidFill>
                    <a:srgbClr val="FFFFFF"/>
                  </a:solidFill>
                  <a:effectLst/>
                  <a:uLnTx/>
                  <a:uFillTx/>
                  <a:latin typeface="Verdana" pitchFamily="34" charset="0"/>
                  <a:cs typeface="Arial" pitchFamily="34" charset="0"/>
                </a:rPr>
                <a:t>Step 6</a:t>
              </a:r>
            </a:p>
          </p:txBody>
        </p:sp>
      </p:grpSp>
      <p:grpSp>
        <p:nvGrpSpPr>
          <p:cNvPr id="60" name="Group 21"/>
          <p:cNvGrpSpPr>
            <a:grpSpLocks/>
          </p:cNvGrpSpPr>
          <p:nvPr/>
        </p:nvGrpSpPr>
        <p:grpSpPr bwMode="auto">
          <a:xfrm>
            <a:off x="6858000" y="1362074"/>
            <a:ext cx="1204913" cy="498475"/>
            <a:chOff x="3797" y="1152"/>
            <a:chExt cx="715" cy="525"/>
          </a:xfrm>
        </p:grpSpPr>
        <p:sp>
          <p:nvSpPr>
            <p:cNvPr id="61" name="AutoShape 22"/>
            <p:cNvSpPr>
              <a:spLocks noChangeArrowheads="1"/>
            </p:cNvSpPr>
            <p:nvPr/>
          </p:nvSpPr>
          <p:spPr bwMode="gray">
            <a:xfrm>
              <a:off x="3797" y="1152"/>
              <a:ext cx="715" cy="525"/>
            </a:xfrm>
            <a:prstGeom prst="chevron">
              <a:avLst>
                <a:gd name="adj" fmla="val 26973"/>
              </a:avLst>
            </a:prstGeom>
            <a:gradFill rotWithShape="1">
              <a:gsLst>
                <a:gs pos="0">
                  <a:srgbClr val="808080"/>
                </a:gs>
                <a:gs pos="100000">
                  <a:srgbClr val="808080">
                    <a:gamma/>
                    <a:tint val="72941"/>
                    <a:invGamma/>
                  </a:srgbClr>
                </a:gs>
              </a:gsLst>
              <a:lin ang="5400000" scaled="1"/>
            </a:gradFill>
            <a:ln w="9525" algn="ctr">
              <a:noFill/>
              <a:miter lim="800000"/>
              <a:headEnd/>
              <a:tailEnd/>
            </a:ln>
            <a:effectLst/>
            <a:scene3d>
              <a:camera prst="legacyObliqueBottom"/>
              <a:lightRig rig="legacyFlat3" dir="b"/>
            </a:scene3d>
            <a:sp3d extrusionH="100000" prstMaterial="legacyMatte">
              <a:bevelT w="13500" h="13500" prst="angle"/>
              <a:bevelB w="13500" h="13500" prst="angle"/>
              <a:extrusionClr>
                <a:srgbClr val="808080"/>
              </a:extrusionClr>
            </a:sp3d>
          </p:spPr>
          <p:txBody>
            <a:bodyPr wrap="none" anchor="ctr">
              <a:flatTx/>
            </a:bodyPr>
            <a:lstStyle/>
            <a:p>
              <a:pPr marL="0" marR="0" lvl="0" indent="0" algn="ctr" defTabSz="914400" eaLnBrk="0" fontAlgn="auto" latinLnBrk="0" hangingPunct="0">
                <a:lnSpc>
                  <a:spcPct val="100000"/>
                </a:lnSpc>
                <a:spcBef>
                  <a:spcPts val="0"/>
                </a:spcBef>
                <a:spcAft>
                  <a:spcPts val="0"/>
                </a:spcAft>
                <a:buClrTx/>
                <a:buSzTx/>
                <a:buFontTx/>
                <a:buNone/>
                <a:tabLst/>
                <a:defRPr/>
              </a:pPr>
              <a:endParaRPr kumimoji="0" lang="en-US" sz="1400" b="1" i="0" u="none" strike="noStrike" kern="0" cap="none" spc="0" normalizeH="0" baseline="0" noProof="0" dirty="0">
                <a:ln>
                  <a:noFill/>
                </a:ln>
                <a:solidFill>
                  <a:sysClr val="windowText" lastClr="000000"/>
                </a:solidFill>
                <a:effectLst/>
                <a:uLnTx/>
                <a:uFillTx/>
                <a:latin typeface="Verdana" pitchFamily="34" charset="0"/>
                <a:cs typeface="Arial" charset="0"/>
              </a:endParaRPr>
            </a:p>
          </p:txBody>
        </p:sp>
        <p:sp>
          <p:nvSpPr>
            <p:cNvPr id="62" name="Text Box 23"/>
            <p:cNvSpPr txBox="1">
              <a:spLocks noChangeArrowheads="1"/>
            </p:cNvSpPr>
            <p:nvPr/>
          </p:nvSpPr>
          <p:spPr bwMode="auto">
            <a:xfrm>
              <a:off x="3936" y="1296"/>
              <a:ext cx="575"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solidFill>
                    <a:srgbClr val="FFFFFF"/>
                  </a:solidFill>
                  <a:effectLst/>
                  <a:uLnTx/>
                  <a:uFillTx/>
                  <a:latin typeface="Verdana" pitchFamily="34" charset="0"/>
                  <a:cs typeface="Arial" pitchFamily="34" charset="0"/>
                </a:rPr>
                <a:t>Step 7</a:t>
              </a:r>
            </a:p>
          </p:txBody>
        </p:sp>
      </p:grpSp>
      <p:sp>
        <p:nvSpPr>
          <p:cNvPr id="4" name="Content Placeholder 3"/>
          <p:cNvSpPr>
            <a:spLocks noGrp="1"/>
          </p:cNvSpPr>
          <p:nvPr>
            <p:ph idx="1"/>
          </p:nvPr>
        </p:nvSpPr>
        <p:spPr>
          <a:xfrm>
            <a:off x="415926" y="2126797"/>
            <a:ext cx="8588375" cy="3429907"/>
          </a:xfrm>
        </p:spPr>
        <p:txBody>
          <a:bodyPr>
            <a:normAutofit/>
          </a:bodyPr>
          <a:lstStyle/>
          <a:p>
            <a:pPr marL="0" indent="0" eaLnBrk="1" hangingPunct="1">
              <a:lnSpc>
                <a:spcPct val="110000"/>
              </a:lnSpc>
              <a:spcBef>
                <a:spcPct val="30000"/>
              </a:spcBef>
              <a:spcAft>
                <a:spcPct val="30000"/>
              </a:spcAft>
              <a:buClr>
                <a:srgbClr val="A50021"/>
              </a:buClr>
              <a:buSzTx/>
              <a:buNone/>
              <a:defRPr/>
            </a:pPr>
            <a:r>
              <a:rPr lang="en-US" sz="1400" b="1" kern="0" dirty="0" smtClean="0">
                <a:solidFill>
                  <a:schemeClr val="tx1"/>
                </a:solidFill>
                <a:latin typeface="Verdana" pitchFamily="34" charset="0"/>
                <a:ea typeface="Verdana" pitchFamily="34" charset="0"/>
                <a:cs typeface="Verdana" pitchFamily="34" charset="0"/>
              </a:rPr>
              <a:t>5.    </a:t>
            </a:r>
            <a:r>
              <a:rPr lang="en-US" sz="1400" b="1" kern="0" dirty="0" smtClean="0">
                <a:solidFill>
                  <a:srgbClr val="232323"/>
                </a:solidFill>
                <a:latin typeface="Verdana" pitchFamily="34" charset="0"/>
                <a:ea typeface="Verdana" pitchFamily="34" charset="0"/>
                <a:cs typeface="Verdana" pitchFamily="34" charset="0"/>
              </a:rPr>
              <a:t>Assess </a:t>
            </a:r>
            <a:r>
              <a:rPr lang="en-US" sz="1400" b="1" kern="0" dirty="0">
                <a:solidFill>
                  <a:srgbClr val="232323"/>
                </a:solidFill>
                <a:latin typeface="Verdana" pitchFamily="34" charset="0"/>
                <a:ea typeface="Verdana" pitchFamily="34" charset="0"/>
                <a:cs typeface="Verdana" pitchFamily="34" charset="0"/>
              </a:rPr>
              <a:t>Data characteristics  - </a:t>
            </a:r>
            <a:r>
              <a:rPr lang="en-US" sz="1400" b="1" dirty="0">
                <a:solidFill>
                  <a:srgbClr val="105CA4"/>
                </a:solidFill>
                <a:latin typeface="Verdana" pitchFamily="34" charset="0"/>
                <a:ea typeface="Verdana" pitchFamily="34" charset="0"/>
                <a:cs typeface="Verdana" pitchFamily="34" charset="0"/>
              </a:rPr>
              <a:t>Is it what you would expect?   </a:t>
            </a:r>
            <a:r>
              <a:rPr lang="en-US" sz="1400" b="1" dirty="0">
                <a:solidFill>
                  <a:schemeClr val="bg2">
                    <a:lumMod val="50000"/>
                  </a:schemeClr>
                </a:solidFill>
                <a:latin typeface="Verdana" pitchFamily="34" charset="0"/>
                <a:ea typeface="Verdana" pitchFamily="34" charset="0"/>
                <a:cs typeface="Verdana" pitchFamily="34" charset="0"/>
              </a:rPr>
              <a:t>If not, investigate</a:t>
            </a:r>
            <a:r>
              <a:rPr lang="en-US" sz="1400" b="1" dirty="0" smtClean="0">
                <a:solidFill>
                  <a:schemeClr val="bg2">
                    <a:lumMod val="50000"/>
                  </a:schemeClr>
                </a:solidFill>
                <a:latin typeface="Verdana" pitchFamily="34" charset="0"/>
                <a:ea typeface="Verdana" pitchFamily="34" charset="0"/>
                <a:cs typeface="Verdana" pitchFamily="34" charset="0"/>
              </a:rPr>
              <a:t>.</a:t>
            </a:r>
          </a:p>
          <a:p>
            <a:pPr marL="342900" indent="-342900" eaLnBrk="1" hangingPunct="1">
              <a:lnSpc>
                <a:spcPct val="110000"/>
              </a:lnSpc>
              <a:spcBef>
                <a:spcPct val="30000"/>
              </a:spcBef>
              <a:spcAft>
                <a:spcPct val="30000"/>
              </a:spcAft>
              <a:buClr>
                <a:schemeClr val="tx1"/>
              </a:buClr>
              <a:buSzTx/>
              <a:buFont typeface="+mj-lt"/>
              <a:buAutoNum type="arabicPeriod" startAt="6"/>
              <a:defRPr/>
            </a:pPr>
            <a:r>
              <a:rPr lang="en-US" sz="1400" b="1" kern="0" dirty="0" smtClean="0">
                <a:solidFill>
                  <a:schemeClr val="tx1"/>
                </a:solidFill>
                <a:latin typeface="Verdana" pitchFamily="34" charset="0"/>
                <a:ea typeface="Verdana" pitchFamily="34" charset="0"/>
                <a:cs typeface="Verdana" pitchFamily="34" charset="0"/>
              </a:rPr>
              <a:t>*</a:t>
            </a:r>
            <a:r>
              <a:rPr lang="en-US" sz="1400" b="1" kern="0" dirty="0" smtClean="0">
                <a:solidFill>
                  <a:srgbClr val="232323"/>
                </a:solidFill>
                <a:latin typeface="Verdana" pitchFamily="34" charset="0"/>
                <a:ea typeface="Verdana" pitchFamily="34" charset="0"/>
                <a:cs typeface="Verdana" pitchFamily="34" charset="0"/>
              </a:rPr>
              <a:t>Assess </a:t>
            </a:r>
            <a:r>
              <a:rPr lang="en-US" sz="1400" b="1" kern="0" dirty="0">
                <a:solidFill>
                  <a:srgbClr val="232323"/>
                </a:solidFill>
                <a:latin typeface="Verdana" pitchFamily="34" charset="0"/>
                <a:ea typeface="Verdana" pitchFamily="34" charset="0"/>
                <a:cs typeface="Verdana" pitchFamily="34" charset="0"/>
              </a:rPr>
              <a:t>Process stability - </a:t>
            </a:r>
            <a:r>
              <a:rPr lang="en-US" sz="1400" b="1" dirty="0">
                <a:solidFill>
                  <a:srgbClr val="232323"/>
                </a:solidFill>
                <a:latin typeface="Verdana" pitchFamily="34" charset="0"/>
                <a:ea typeface="Verdana" pitchFamily="34" charset="0"/>
                <a:cs typeface="Verdana" pitchFamily="34" charset="0"/>
              </a:rPr>
              <a:t>Assess process stability in order to understand how your process </a:t>
            </a:r>
            <a:r>
              <a:rPr lang="en-US" sz="1400" b="1" dirty="0" smtClean="0">
                <a:solidFill>
                  <a:srgbClr val="232323"/>
                </a:solidFill>
                <a:latin typeface="Verdana" pitchFamily="34" charset="0"/>
                <a:ea typeface="Verdana" pitchFamily="34" charset="0"/>
                <a:cs typeface="Verdana" pitchFamily="34" charset="0"/>
              </a:rPr>
              <a:t>behaves over time</a:t>
            </a:r>
            <a:r>
              <a:rPr lang="en-US" sz="1400" b="1" dirty="0">
                <a:solidFill>
                  <a:srgbClr val="232323"/>
                </a:solidFill>
                <a:latin typeface="Verdana" pitchFamily="34" charset="0"/>
                <a:ea typeface="Verdana" pitchFamily="34" charset="0"/>
                <a:cs typeface="Verdana" pitchFamily="34" charset="0"/>
              </a:rPr>
              <a:t>. Control charts are the recommended </a:t>
            </a:r>
            <a:r>
              <a:rPr lang="en-US" sz="1400" b="1" dirty="0" smtClean="0">
                <a:solidFill>
                  <a:srgbClr val="232323"/>
                </a:solidFill>
                <a:latin typeface="Verdana" pitchFamily="34" charset="0"/>
                <a:ea typeface="Verdana" pitchFamily="34" charset="0"/>
                <a:cs typeface="Verdana" pitchFamily="34" charset="0"/>
              </a:rPr>
              <a:t>tool.</a:t>
            </a:r>
          </a:p>
          <a:p>
            <a:pPr marL="342900" lvl="1" indent="-342900" eaLnBrk="1" hangingPunct="1">
              <a:lnSpc>
                <a:spcPct val="110000"/>
              </a:lnSpc>
              <a:spcBef>
                <a:spcPct val="30000"/>
              </a:spcBef>
              <a:spcAft>
                <a:spcPct val="30000"/>
              </a:spcAft>
              <a:buClr>
                <a:schemeClr val="tx1"/>
              </a:buClr>
              <a:buSzTx/>
              <a:buAutoNum type="arabicPeriod" startAt="7"/>
              <a:defRPr/>
            </a:pPr>
            <a:r>
              <a:rPr lang="en-US" sz="1400" b="1" kern="0" dirty="0" smtClean="0">
                <a:solidFill>
                  <a:srgbClr val="232323"/>
                </a:solidFill>
                <a:latin typeface="Verdana" pitchFamily="34" charset="0"/>
                <a:ea typeface="Verdana" pitchFamily="34" charset="0"/>
                <a:cs typeface="Verdana" pitchFamily="34" charset="0"/>
              </a:rPr>
              <a:t>Calculate </a:t>
            </a:r>
            <a:r>
              <a:rPr lang="en-US" sz="1400" b="1" kern="0" dirty="0">
                <a:solidFill>
                  <a:srgbClr val="232323"/>
                </a:solidFill>
                <a:latin typeface="Verdana" pitchFamily="34" charset="0"/>
                <a:ea typeface="Verdana" pitchFamily="34" charset="0"/>
                <a:cs typeface="Verdana" pitchFamily="34" charset="0"/>
              </a:rPr>
              <a:t>process capability - </a:t>
            </a:r>
            <a:r>
              <a:rPr lang="en-US" sz="1400" b="1" dirty="0">
                <a:latin typeface="Verdana" pitchFamily="34" charset="0"/>
                <a:ea typeface="Verdana" pitchFamily="34" charset="0"/>
                <a:cs typeface="Verdana" pitchFamily="34" charset="0"/>
              </a:rPr>
              <a:t>Calculate the appropriate statistical metrics in order </a:t>
            </a:r>
            <a:r>
              <a:rPr lang="en-US" sz="1400" b="1" dirty="0" smtClean="0">
                <a:latin typeface="Verdana" pitchFamily="34" charset="0"/>
                <a:ea typeface="Verdana" pitchFamily="34" charset="0"/>
                <a:cs typeface="Verdana" pitchFamily="34" charset="0"/>
              </a:rPr>
              <a:t>to determine how the “Voice of the Process” compares to the “Voice of the Customer.”</a:t>
            </a:r>
          </a:p>
          <a:p>
            <a:pPr marL="0" lvl="1" indent="0" eaLnBrk="1" hangingPunct="1">
              <a:lnSpc>
                <a:spcPct val="110000"/>
              </a:lnSpc>
              <a:spcBef>
                <a:spcPct val="30000"/>
              </a:spcBef>
              <a:spcAft>
                <a:spcPct val="30000"/>
              </a:spcAft>
              <a:buClr>
                <a:srgbClr val="A50021"/>
              </a:buClr>
              <a:buSzTx/>
              <a:buNone/>
              <a:defRPr/>
            </a:pPr>
            <a:r>
              <a:rPr lang="en-US" sz="1400" b="1" dirty="0" smtClean="0">
                <a:latin typeface="Verdana" pitchFamily="34" charset="0"/>
                <a:ea typeface="Verdana" pitchFamily="34" charset="0"/>
                <a:cs typeface="Verdana" pitchFamily="34" charset="0"/>
              </a:rPr>
              <a:t>Example: Capability Metrics: PPM, DPMO, </a:t>
            </a:r>
            <a:r>
              <a:rPr lang="en-US" sz="1400" b="1" dirty="0" err="1" smtClean="0">
                <a:latin typeface="Verdana" pitchFamily="34" charset="0"/>
                <a:ea typeface="Verdana" pitchFamily="34" charset="0"/>
                <a:cs typeface="Verdana" pitchFamily="34" charset="0"/>
              </a:rPr>
              <a:t>Cp</a:t>
            </a:r>
            <a:r>
              <a:rPr lang="en-US" sz="1400" b="1" dirty="0" smtClean="0">
                <a:latin typeface="Verdana" pitchFamily="34" charset="0"/>
                <a:ea typeface="Verdana" pitchFamily="34" charset="0"/>
                <a:cs typeface="Verdana" pitchFamily="34" charset="0"/>
              </a:rPr>
              <a:t>, </a:t>
            </a:r>
            <a:r>
              <a:rPr lang="en-US" sz="1400" b="1" dirty="0" err="1" smtClean="0">
                <a:latin typeface="Verdana" pitchFamily="34" charset="0"/>
                <a:ea typeface="Verdana" pitchFamily="34" charset="0"/>
                <a:cs typeface="Verdana" pitchFamily="34" charset="0"/>
              </a:rPr>
              <a:t>Cpk</a:t>
            </a:r>
            <a:r>
              <a:rPr lang="en-US" sz="1400" b="1" dirty="0" smtClean="0">
                <a:latin typeface="Verdana" pitchFamily="34" charset="0"/>
                <a:ea typeface="Verdana" pitchFamily="34" charset="0"/>
                <a:cs typeface="Verdana" pitchFamily="34" charset="0"/>
              </a:rPr>
              <a:t>, </a:t>
            </a:r>
            <a:r>
              <a:rPr lang="en-US" sz="1400" b="1" dirty="0" err="1" smtClean="0">
                <a:latin typeface="Verdana" pitchFamily="34" charset="0"/>
                <a:ea typeface="Verdana" pitchFamily="34" charset="0"/>
                <a:cs typeface="Verdana" pitchFamily="34" charset="0"/>
              </a:rPr>
              <a:t>Pp</a:t>
            </a:r>
            <a:r>
              <a:rPr lang="en-US" sz="1400" b="1" dirty="0" smtClean="0">
                <a:latin typeface="Verdana" pitchFamily="34" charset="0"/>
                <a:ea typeface="Verdana" pitchFamily="34" charset="0"/>
                <a:cs typeface="Verdana" pitchFamily="34" charset="0"/>
              </a:rPr>
              <a:t>, &amp; </a:t>
            </a:r>
            <a:r>
              <a:rPr lang="en-US" sz="1400" b="1" dirty="0" err="1" smtClean="0">
                <a:latin typeface="Verdana" pitchFamily="34" charset="0"/>
                <a:ea typeface="Verdana" pitchFamily="34" charset="0"/>
                <a:cs typeface="Verdana" pitchFamily="34" charset="0"/>
              </a:rPr>
              <a:t>Ppk</a:t>
            </a:r>
            <a:r>
              <a:rPr lang="en-US" sz="1400" b="1" dirty="0" smtClean="0">
                <a:latin typeface="Verdana" pitchFamily="34" charset="0"/>
                <a:ea typeface="Verdana" pitchFamily="34" charset="0"/>
                <a:cs typeface="Verdana" pitchFamily="34" charset="0"/>
              </a:rPr>
              <a:t> ; Sigma Levels (Z Scores</a:t>
            </a:r>
            <a:r>
              <a:rPr lang="en-US" sz="1600" b="1" dirty="0" smtClean="0">
                <a:latin typeface="Verdana" pitchFamily="34" charset="0"/>
                <a:ea typeface="Verdana" pitchFamily="34" charset="0"/>
                <a:cs typeface="Verdana" pitchFamily="34" charset="0"/>
              </a:rPr>
              <a:t>)</a:t>
            </a:r>
          </a:p>
          <a:p>
            <a:pPr marL="0" lvl="1" indent="0" eaLnBrk="1" hangingPunct="1">
              <a:lnSpc>
                <a:spcPct val="110000"/>
              </a:lnSpc>
              <a:spcBef>
                <a:spcPct val="30000"/>
              </a:spcBef>
              <a:spcAft>
                <a:spcPct val="30000"/>
              </a:spcAft>
              <a:buClr>
                <a:srgbClr val="A50021"/>
              </a:buClr>
              <a:buSzTx/>
              <a:buNone/>
              <a:defRPr/>
            </a:pPr>
            <a:endParaRPr lang="en-US" sz="1400" dirty="0">
              <a:latin typeface="Trebuchet MS" pitchFamily="34" charset="0"/>
            </a:endParaRPr>
          </a:p>
          <a:p>
            <a:pPr marL="457200" indent="-457200" algn="ctr" eaLnBrk="1" hangingPunct="1">
              <a:lnSpc>
                <a:spcPct val="110000"/>
              </a:lnSpc>
              <a:spcBef>
                <a:spcPct val="30000"/>
              </a:spcBef>
              <a:spcAft>
                <a:spcPct val="30000"/>
              </a:spcAft>
              <a:buClr>
                <a:srgbClr val="A50021"/>
              </a:buClr>
              <a:buSzTx/>
              <a:buFontTx/>
              <a:buAutoNum type="arabicPeriod"/>
              <a:defRPr/>
            </a:pPr>
            <a:endParaRPr lang="en-US" sz="1400" kern="0" dirty="0">
              <a:solidFill>
                <a:srgbClr val="232323"/>
              </a:solidFill>
              <a:latin typeface="Trebuchet MS" pitchFamily="34" charset="0"/>
              <a:ea typeface="ＭＳ Ｐゴシック" pitchFamily="34" charset="-128"/>
              <a:cs typeface="Arial"/>
            </a:endParaRPr>
          </a:p>
          <a:p>
            <a:pPr marL="457200" lvl="0" indent="-457200" eaLnBrk="1" hangingPunct="1">
              <a:lnSpc>
                <a:spcPct val="110000"/>
              </a:lnSpc>
              <a:spcBef>
                <a:spcPct val="30000"/>
              </a:spcBef>
              <a:spcAft>
                <a:spcPct val="30000"/>
              </a:spcAft>
              <a:buClr>
                <a:srgbClr val="A50021"/>
              </a:buClr>
              <a:buSzTx/>
              <a:buFontTx/>
              <a:buAutoNum type="arabicPeriod"/>
              <a:defRPr/>
            </a:pPr>
            <a:endParaRPr lang="en-US" sz="1400" kern="0" dirty="0">
              <a:solidFill>
                <a:srgbClr val="232323"/>
              </a:solidFill>
              <a:latin typeface="Trebuchet MS" pitchFamily="34" charset="0"/>
              <a:cs typeface="Arial"/>
            </a:endParaRPr>
          </a:p>
          <a:p>
            <a:pPr marL="0" lvl="0" indent="0" eaLnBrk="1" hangingPunct="1">
              <a:lnSpc>
                <a:spcPct val="110000"/>
              </a:lnSpc>
              <a:spcBef>
                <a:spcPct val="30000"/>
              </a:spcBef>
              <a:spcAft>
                <a:spcPct val="30000"/>
              </a:spcAft>
              <a:buClr>
                <a:srgbClr val="A50021"/>
              </a:buClr>
              <a:buSzTx/>
              <a:buNone/>
              <a:defRPr/>
            </a:pPr>
            <a:endParaRPr lang="en-US" sz="1400" kern="0" dirty="0" smtClean="0">
              <a:solidFill>
                <a:srgbClr val="232323"/>
              </a:solidFill>
              <a:latin typeface="Trebuchet MS" pitchFamily="34" charset="0"/>
              <a:ea typeface="ＭＳ Ｐゴシック" pitchFamily="34" charset="-128"/>
              <a:cs typeface="Arial"/>
            </a:endParaRPr>
          </a:p>
          <a:p>
            <a:pPr marL="228600" lvl="1" indent="0" eaLnBrk="1" hangingPunct="1">
              <a:lnSpc>
                <a:spcPct val="110000"/>
              </a:lnSpc>
              <a:spcBef>
                <a:spcPct val="30000"/>
              </a:spcBef>
              <a:spcAft>
                <a:spcPct val="30000"/>
              </a:spcAft>
              <a:buClr>
                <a:srgbClr val="A50021"/>
              </a:buClr>
              <a:buSzTx/>
              <a:buNone/>
              <a:defRPr/>
            </a:pPr>
            <a:endParaRPr lang="en-US" sz="1400" kern="0" dirty="0" smtClean="0">
              <a:solidFill>
                <a:srgbClr val="232323"/>
              </a:solidFill>
              <a:latin typeface="Verdana"/>
              <a:ea typeface="ＭＳ Ｐゴシック" pitchFamily="34" charset="-128"/>
              <a:cs typeface="Arial"/>
            </a:endParaRPr>
          </a:p>
          <a:p>
            <a:pPr marL="457200" lvl="0" indent="-457200" eaLnBrk="1" hangingPunct="1">
              <a:lnSpc>
                <a:spcPct val="110000"/>
              </a:lnSpc>
              <a:spcBef>
                <a:spcPct val="30000"/>
              </a:spcBef>
              <a:spcAft>
                <a:spcPct val="30000"/>
              </a:spcAft>
              <a:buClr>
                <a:srgbClr val="A50021"/>
              </a:buClr>
              <a:buSzTx/>
              <a:buFontTx/>
              <a:buAutoNum type="arabicPeriod"/>
              <a:defRPr/>
            </a:pPr>
            <a:endParaRPr lang="en-US" sz="1400" kern="0" dirty="0">
              <a:solidFill>
                <a:srgbClr val="232323"/>
              </a:solidFill>
              <a:latin typeface="Verdana"/>
              <a:ea typeface="ＭＳ Ｐゴシック" pitchFamily="34" charset="-128"/>
              <a:cs typeface="Arial"/>
            </a:endParaRPr>
          </a:p>
          <a:p>
            <a:pPr marL="457200" lvl="0" indent="-457200" eaLnBrk="1" hangingPunct="1">
              <a:lnSpc>
                <a:spcPct val="110000"/>
              </a:lnSpc>
              <a:spcBef>
                <a:spcPct val="30000"/>
              </a:spcBef>
              <a:spcAft>
                <a:spcPct val="30000"/>
              </a:spcAft>
              <a:buClr>
                <a:srgbClr val="A50021"/>
              </a:buClr>
              <a:buSzTx/>
              <a:buFontTx/>
              <a:buAutoNum type="arabicPeriod"/>
              <a:defRPr/>
            </a:pPr>
            <a:endParaRPr lang="en-US" sz="1400" kern="0" dirty="0">
              <a:solidFill>
                <a:srgbClr val="232323"/>
              </a:solidFill>
              <a:latin typeface="Verdana"/>
              <a:ea typeface="ＭＳ Ｐゴシック" pitchFamily="34" charset="-128"/>
              <a:cs typeface="Arial"/>
            </a:endParaRPr>
          </a:p>
          <a:p>
            <a:endParaRPr lang="en-US" dirty="0"/>
          </a:p>
        </p:txBody>
      </p:sp>
      <p:sp>
        <p:nvSpPr>
          <p:cNvPr id="63" name="Text Box 11"/>
          <p:cNvSpPr txBox="1">
            <a:spLocks noChangeArrowheads="1"/>
          </p:cNvSpPr>
          <p:nvPr/>
        </p:nvSpPr>
        <p:spPr bwMode="auto">
          <a:xfrm>
            <a:off x="2625420" y="5385254"/>
            <a:ext cx="3562350" cy="523220"/>
          </a:xfrm>
          <a:prstGeom prst="rect">
            <a:avLst/>
          </a:prstGeom>
          <a:solidFill>
            <a:srgbClr val="105CA4">
              <a:alpha val="20000"/>
            </a:srgbClr>
          </a:solidFill>
          <a:ln>
            <a:noFill/>
          </a:ln>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spcBef>
                <a:spcPct val="50000"/>
              </a:spcBef>
            </a:pPr>
            <a:r>
              <a:rPr lang="en-US" sz="1400" b="1" dirty="0" smtClean="0">
                <a:latin typeface="Verdana" pitchFamily="34" charset="0"/>
              </a:rPr>
              <a:t>*Capability </a:t>
            </a:r>
            <a:r>
              <a:rPr lang="en-US" sz="1400" b="1" dirty="0">
                <a:latin typeface="Verdana" pitchFamily="34" charset="0"/>
              </a:rPr>
              <a:t>is only valid when the process being studied is stable</a:t>
            </a:r>
            <a:r>
              <a:rPr lang="en-US" sz="1400" b="1" dirty="0" smtClean="0">
                <a:latin typeface="Verdana" pitchFamily="34" charset="0"/>
              </a:rPr>
              <a:t>!</a:t>
            </a:r>
            <a:endParaRPr lang="en-US" sz="1400" b="1" dirty="0">
              <a:latin typeface="Verdana" pitchFamily="34" charset="0"/>
            </a:endParaRPr>
          </a:p>
        </p:txBody>
      </p:sp>
    </p:spTree>
    <p:extLst>
      <p:ext uri="{BB962C8B-B14F-4D97-AF65-F5344CB8AC3E}">
        <p14:creationId xmlns:p14="http://schemas.microsoft.com/office/powerpoint/2010/main" val="1533891934"/>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Focus on Variable Data</a:t>
            </a:r>
          </a:p>
        </p:txBody>
      </p:sp>
      <p:sp>
        <p:nvSpPr>
          <p:cNvPr id="6" name="Footer Placeholder 5"/>
          <p:cNvSpPr>
            <a:spLocks noGrp="1"/>
          </p:cNvSpPr>
          <p:nvPr>
            <p:ph type="ftr" sz="quarter" idx="11"/>
          </p:nvPr>
        </p:nvSpPr>
        <p:spPr/>
        <p:txBody>
          <a:bodyPr/>
          <a:lstStyle/>
          <a:p>
            <a:pPr>
              <a:defRPr/>
            </a:pPr>
            <a:r>
              <a:rPr lang="en-US" smtClean="0"/>
              <a:t>Business Confidential &amp; Proprietary Information  Rev: 00</a:t>
            </a:r>
            <a:endParaRPr lang="en-US" dirty="0"/>
          </a:p>
        </p:txBody>
      </p:sp>
      <p:sp>
        <p:nvSpPr>
          <p:cNvPr id="7" name="Rectangle 3"/>
          <p:cNvSpPr>
            <a:spLocks noGrp="1" noChangeArrowheads="1"/>
          </p:cNvSpPr>
          <p:nvPr>
            <p:ph idx="1"/>
          </p:nvPr>
        </p:nvSpPr>
        <p:spPr>
          <a:xfrm>
            <a:off x="415925" y="1722375"/>
            <a:ext cx="8299450" cy="4054475"/>
          </a:xfrm>
          <a:prstGeom prst="rect">
            <a:avLst/>
          </a:prstGeom>
        </p:spPr>
        <p:txBody>
          <a:bodyPr>
            <a:norm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solidFill>
                  <a:sysClr val="windowText" lastClr="000000"/>
                </a:solidFill>
                <a:effectLst/>
                <a:uLnTx/>
                <a:uFillTx/>
                <a:latin typeface="Verdana" pitchFamily="34" charset="0"/>
                <a:ea typeface="Verdana" pitchFamily="34" charset="0"/>
                <a:cs typeface="Verdana" pitchFamily="34" charset="0"/>
              </a:rPr>
              <a:t>The initial process study should be focused on </a:t>
            </a:r>
            <a:r>
              <a:rPr kumimoji="0" lang="en-US" sz="1600" b="1" u="sng" strike="noStrike" kern="0" cap="none" spc="0" normalizeH="0" baseline="0" noProof="0" dirty="0" smtClean="0">
                <a:ln>
                  <a:noFill/>
                </a:ln>
                <a:solidFill>
                  <a:srgbClr val="105CA4"/>
                </a:solidFill>
                <a:effectLst>
                  <a:outerShdw blurRad="38100" dist="38100" dir="2700000" algn="tl">
                    <a:schemeClr val="bg1"/>
                  </a:outerShdw>
                </a:effectLst>
                <a:uLnTx/>
                <a:uFillTx/>
                <a:latin typeface="Verdana" pitchFamily="34" charset="0"/>
                <a:ea typeface="Verdana" pitchFamily="34" charset="0"/>
                <a:cs typeface="Verdana" pitchFamily="34" charset="0"/>
              </a:rPr>
              <a:t>variable</a:t>
            </a:r>
            <a:r>
              <a:rPr kumimoji="0" lang="en-US" sz="1600" b="1" i="0" u="none" strike="noStrike" kern="0" cap="none" spc="0" normalizeH="0" baseline="0" noProof="0" dirty="0" smtClean="0">
                <a:ln>
                  <a:noFill/>
                </a:ln>
                <a:solidFill>
                  <a:sysClr val="windowText" lastClr="000000"/>
                </a:solidFill>
                <a:effectLst/>
                <a:uLnTx/>
                <a:uFillTx/>
                <a:latin typeface="Verdana" pitchFamily="34" charset="0"/>
                <a:ea typeface="Verdana" pitchFamily="34" charset="0"/>
                <a:cs typeface="Verdana" pitchFamily="34" charset="0"/>
              </a:rPr>
              <a:t>, not attribute data.</a:t>
            </a:r>
          </a:p>
          <a:p>
            <a:pPr marL="0" marR="0" lvl="1" indent="0" defTabSz="914400" eaLnBrk="1" fontAlgn="auto" latinLnBrk="0" hangingPunct="1">
              <a:lnSpc>
                <a:spcPct val="100000"/>
              </a:lnSpc>
              <a:spcBef>
                <a:spcPts val="0"/>
              </a:spcBef>
              <a:spcAft>
                <a:spcPts val="0"/>
              </a:spcAft>
              <a:buClr>
                <a:schemeClr val="tx1"/>
              </a:buClr>
              <a:buSzTx/>
              <a:buFont typeface="Wingdings" pitchFamily="2" charset="2"/>
              <a:buChar char="Ø"/>
              <a:tabLst/>
              <a:defRPr/>
            </a:pPr>
            <a:r>
              <a:rPr kumimoji="0" lang="en-US" sz="1600" b="1" i="0" u="none" strike="noStrike" kern="0" cap="none" spc="0" normalizeH="0" baseline="0" noProof="0" dirty="0" smtClean="0">
                <a:ln>
                  <a:noFill/>
                </a:ln>
                <a:solidFill>
                  <a:srgbClr val="105CA4"/>
                </a:solidFill>
                <a:effectLst/>
                <a:uLnTx/>
                <a:uFillTx/>
                <a:latin typeface="Verdana" pitchFamily="34" charset="0"/>
                <a:ea typeface="Verdana" pitchFamily="34" charset="0"/>
                <a:cs typeface="Verdana" pitchFamily="34" charset="0"/>
              </a:rPr>
              <a:t>Assembly errors, test failures, and surface defects are examples of attribute data, which is important to understand, but is not covered in this initial study.</a:t>
            </a:r>
          </a:p>
          <a:p>
            <a:pPr marL="0" marR="0" lvl="1" indent="0" defTabSz="914400" eaLnBrk="1" fontAlgn="auto" latinLnBrk="0" hangingPunct="1">
              <a:lnSpc>
                <a:spcPct val="100000"/>
              </a:lnSpc>
              <a:spcBef>
                <a:spcPts val="0"/>
              </a:spcBef>
              <a:spcAft>
                <a:spcPts val="0"/>
              </a:spcAft>
              <a:buClr>
                <a:srgbClr val="A50021"/>
              </a:buClr>
              <a:buSzTx/>
              <a:buNone/>
              <a:tabLst/>
              <a:defRPr/>
            </a:pPr>
            <a:endParaRPr kumimoji="0" lang="en-US" sz="1600" b="1" i="0" u="none" strike="noStrike" kern="0" cap="none" spc="0" normalizeH="0" baseline="0" noProof="0" dirty="0" smtClean="0">
              <a:ln>
                <a:noFill/>
              </a:ln>
              <a:solidFill>
                <a:srgbClr val="333399"/>
              </a:solidFill>
              <a:effectLst/>
              <a:uLnTx/>
              <a:uFillTx/>
              <a:latin typeface="Verdana" pitchFamily="34" charset="0"/>
              <a:ea typeface="Verdana" pitchFamily="34" charset="0"/>
              <a:cs typeface="Verdana" pitchFamily="34" charset="0"/>
            </a:endParaRPr>
          </a:p>
          <a:p>
            <a:pPr marL="0" marR="0" lvl="1" indent="0" defTabSz="914400" eaLnBrk="1" fontAlgn="auto" latinLnBrk="0" hangingPunct="1">
              <a:lnSpc>
                <a:spcPct val="100000"/>
              </a:lnSpc>
              <a:spcBef>
                <a:spcPts val="0"/>
              </a:spcBef>
              <a:spcAft>
                <a:spcPts val="0"/>
              </a:spcAft>
              <a:buClr>
                <a:schemeClr val="tx1"/>
              </a:buClr>
              <a:buSzTx/>
              <a:buFont typeface="Wingdings" pitchFamily="2" charset="2"/>
              <a:buChar char="Ø"/>
              <a:tabLst/>
              <a:defRPr/>
            </a:pPr>
            <a:r>
              <a:rPr kumimoji="0" lang="en-US" sz="1600" b="1" i="0" u="none" strike="noStrike" kern="0" cap="none" spc="0" normalizeH="0" baseline="0" noProof="0" dirty="0" smtClean="0">
                <a:ln>
                  <a:noFill/>
                </a:ln>
                <a:solidFill>
                  <a:sysClr val="windowText" lastClr="000000"/>
                </a:solidFill>
                <a:effectLst/>
                <a:uLnTx/>
                <a:uFillTx/>
                <a:latin typeface="Verdana" pitchFamily="34" charset="0"/>
                <a:ea typeface="Verdana" pitchFamily="34" charset="0"/>
                <a:cs typeface="Verdana" pitchFamily="34" charset="0"/>
              </a:rPr>
              <a:t>To understand the performance of characteristics monitored by attribute data will require more data collected over time.</a:t>
            </a:r>
          </a:p>
          <a:p>
            <a:pPr marL="0" marR="0" lvl="1" indent="0" defTabSz="914400" eaLnBrk="1" fontAlgn="auto" latinLnBrk="0" hangingPunct="1">
              <a:lnSpc>
                <a:spcPct val="100000"/>
              </a:lnSpc>
              <a:spcBef>
                <a:spcPts val="0"/>
              </a:spcBef>
              <a:spcAft>
                <a:spcPts val="0"/>
              </a:spcAft>
              <a:buClr>
                <a:schemeClr val="tx1"/>
              </a:buClr>
              <a:buSzTx/>
              <a:buFont typeface="Wingdings" pitchFamily="2" charset="2"/>
              <a:buChar char="Ø"/>
              <a:tabLst/>
              <a:defRPr/>
            </a:pPr>
            <a:r>
              <a:rPr kumimoji="0" lang="en-US" sz="1600" b="1" i="0" u="none" strike="noStrike" kern="0" cap="none" spc="0" normalizeH="0" baseline="0" noProof="0" dirty="0" smtClean="0">
                <a:ln>
                  <a:noFill/>
                </a:ln>
                <a:solidFill>
                  <a:srgbClr val="105CA4"/>
                </a:solidFill>
                <a:effectLst/>
                <a:uLnTx/>
                <a:uFillTx/>
                <a:latin typeface="Verdana" pitchFamily="34" charset="0"/>
                <a:ea typeface="Verdana" pitchFamily="34" charset="0"/>
                <a:cs typeface="Verdana" pitchFamily="34" charset="0"/>
              </a:rPr>
              <a:t>Unless approved by an authorized Watts representative, </a:t>
            </a:r>
            <a:r>
              <a:rPr kumimoji="0" lang="en-US" sz="1600" b="1" u="sng" strike="noStrike" kern="0" cap="none" spc="0" normalizeH="0" baseline="0" noProof="0" dirty="0" smtClean="0">
                <a:ln>
                  <a:noFill/>
                </a:ln>
                <a:solidFill>
                  <a:srgbClr val="105CA4"/>
                </a:solidFill>
                <a:effectLst>
                  <a:outerShdw blurRad="38100" dist="38100" dir="2700000" algn="tl">
                    <a:schemeClr val="bg1"/>
                  </a:outerShdw>
                </a:effectLst>
                <a:uLnTx/>
                <a:uFillTx/>
                <a:latin typeface="Verdana" pitchFamily="34" charset="0"/>
                <a:ea typeface="Verdana" pitchFamily="34" charset="0"/>
                <a:cs typeface="Verdana" pitchFamily="34" charset="0"/>
              </a:rPr>
              <a:t>attribute data are not acceptable for PPAP submission.</a:t>
            </a:r>
          </a:p>
        </p:txBody>
      </p:sp>
      <p:grpSp>
        <p:nvGrpSpPr>
          <p:cNvPr id="8" name="Group 4"/>
          <p:cNvGrpSpPr>
            <a:grpSpLocks/>
          </p:cNvGrpSpPr>
          <p:nvPr/>
        </p:nvGrpSpPr>
        <p:grpSpPr bwMode="auto">
          <a:xfrm>
            <a:off x="2057400" y="5181600"/>
            <a:ext cx="4953000" cy="533400"/>
            <a:chOff x="2840" y="3650"/>
            <a:chExt cx="2821" cy="436"/>
          </a:xfrm>
        </p:grpSpPr>
        <p:sp>
          <p:nvSpPr>
            <p:cNvPr id="9" name="AutoShape 5"/>
            <p:cNvSpPr>
              <a:spLocks noChangeArrowheads="1"/>
            </p:cNvSpPr>
            <p:nvPr/>
          </p:nvSpPr>
          <p:spPr bwMode="gray">
            <a:xfrm>
              <a:off x="2840" y="3650"/>
              <a:ext cx="2821" cy="436"/>
            </a:xfrm>
            <a:prstGeom prst="roundRect">
              <a:avLst>
                <a:gd name="adj" fmla="val 16667"/>
              </a:avLst>
            </a:prstGeom>
            <a:solidFill>
              <a:srgbClr val="105CA4"/>
            </a:solidFill>
            <a:ln w="9525">
              <a:noFill/>
              <a:round/>
              <a:headEnd/>
              <a:tailEnd/>
            </a:ln>
            <a:effectLst>
              <a:outerShdw dist="81320" dir="2319588" algn="ctr" rotWithShape="0">
                <a:schemeClr val="bg1">
                  <a:alpha val="50000"/>
                </a:schemeClr>
              </a:outerShdw>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Arial" charset="0"/>
                <a:cs typeface="Arial" charset="0"/>
              </a:endParaRPr>
            </a:p>
          </p:txBody>
        </p:sp>
        <p:sp>
          <p:nvSpPr>
            <p:cNvPr id="10" name="Rectangle 6"/>
            <p:cNvSpPr>
              <a:spLocks noChangeArrowheads="1"/>
            </p:cNvSpPr>
            <p:nvPr/>
          </p:nvSpPr>
          <p:spPr bwMode="gray">
            <a:xfrm>
              <a:off x="2903" y="3707"/>
              <a:ext cx="2713" cy="287"/>
            </a:xfrm>
            <a:prstGeom prst="rect">
              <a:avLst/>
            </a:prstGeom>
            <a:noFill/>
            <a:ln w="9525">
              <a:noFill/>
              <a:miter lim="800000"/>
              <a:headEnd/>
              <a:tailEnd/>
            </a:ln>
            <a:effectLst/>
          </p:spPr>
          <p:txBody>
            <a:bodyPr>
              <a:spAutoFit/>
            </a:bodyPr>
            <a:lstStyle/>
            <a:p>
              <a:pPr marL="0" marR="0" lvl="0" indent="0" algn="ctr" defTabSz="914400" eaLnBrk="1" fontAlgn="auto" latinLnBrk="0" hangingPunct="1">
                <a:lnSpc>
                  <a:spcPct val="85000"/>
                </a:lnSpc>
                <a:spcBef>
                  <a:spcPct val="50000"/>
                </a:spcBef>
                <a:spcAft>
                  <a:spcPts val="0"/>
                </a:spcAft>
                <a:buClr>
                  <a:srgbClr val="1F3F5F"/>
                </a:buClr>
                <a:buSzTx/>
                <a:buFontTx/>
                <a:buNone/>
                <a:tabLst/>
                <a:defRPr/>
              </a:pPr>
              <a:r>
                <a:rPr kumimoji="0" lang="en-US" sz="2000" b="1" i="0" u="none" strike="noStrike" kern="0" cap="none" spc="0" normalizeH="0" baseline="0" noProof="0" dirty="0">
                  <a:ln>
                    <a:noFill/>
                  </a:ln>
                  <a:solidFill>
                    <a:srgbClr val="FFFFFF"/>
                  </a:solidFill>
                  <a:effectLst/>
                  <a:uLnTx/>
                  <a:uFillTx/>
                  <a:latin typeface="Verdana" pitchFamily="34" charset="0"/>
                  <a:cs typeface="Arial" charset="0"/>
                </a:rPr>
                <a:t>Focus on </a:t>
              </a:r>
              <a:r>
                <a:rPr kumimoji="0" lang="en-US" sz="2000" b="1" u="none" strike="noStrike" kern="0" cap="none" spc="0" normalizeH="0" baseline="0" noProof="0" dirty="0">
                  <a:ln>
                    <a:noFill/>
                  </a:ln>
                  <a:solidFill>
                    <a:srgbClr val="FFFFFF"/>
                  </a:solidFill>
                  <a:uLnTx/>
                  <a:uFillTx/>
                  <a:latin typeface="Verdana" pitchFamily="34" charset="0"/>
                  <a:cs typeface="Arial" charset="0"/>
                </a:rPr>
                <a:t>variable</a:t>
              </a:r>
              <a:r>
                <a:rPr kumimoji="0" lang="en-US" sz="2000" b="1" i="0" u="none" strike="noStrike" kern="0" cap="none" spc="0" normalizeH="0" baseline="0" noProof="0" dirty="0">
                  <a:ln>
                    <a:noFill/>
                  </a:ln>
                  <a:solidFill>
                    <a:srgbClr val="FFFFFF"/>
                  </a:solidFill>
                  <a:uLnTx/>
                  <a:uFillTx/>
                  <a:latin typeface="Verdana" pitchFamily="34" charset="0"/>
                  <a:cs typeface="Arial" charset="0"/>
                </a:rPr>
                <a:t> </a:t>
              </a:r>
              <a:r>
                <a:rPr kumimoji="0" lang="en-US" sz="2000" b="1" u="none" strike="noStrike" kern="0" cap="none" spc="0" normalizeH="0" baseline="0" noProof="0" dirty="0">
                  <a:ln>
                    <a:noFill/>
                  </a:ln>
                  <a:solidFill>
                    <a:srgbClr val="FFFFFF"/>
                  </a:solidFill>
                  <a:effectLst/>
                  <a:uLnTx/>
                  <a:uFillTx/>
                  <a:latin typeface="Verdana" pitchFamily="34" charset="0"/>
                  <a:cs typeface="Arial" charset="0"/>
                </a:rPr>
                <a:t>data</a:t>
              </a:r>
            </a:p>
          </p:txBody>
        </p:sp>
      </p:grpSp>
    </p:spTree>
    <p:extLst>
      <p:ext uri="{BB962C8B-B14F-4D97-AF65-F5344CB8AC3E}">
        <p14:creationId xmlns:p14="http://schemas.microsoft.com/office/powerpoint/2010/main" val="1285871634"/>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Capability Indices </a:t>
            </a:r>
            <a:r>
              <a:rPr lang="en-US" dirty="0" smtClean="0"/>
              <a:t>– </a:t>
            </a:r>
            <a:r>
              <a:rPr lang="en-US" dirty="0" err="1" smtClean="0"/>
              <a:t>Cpk</a:t>
            </a:r>
            <a:r>
              <a:rPr lang="en-US" dirty="0"/>
              <a:t> </a:t>
            </a:r>
            <a:r>
              <a:rPr lang="en-US" dirty="0" smtClean="0"/>
              <a:t>&amp; </a:t>
            </a:r>
            <a:r>
              <a:rPr lang="en-US" dirty="0" err="1" smtClean="0"/>
              <a:t>Ppk</a:t>
            </a:r>
            <a:endParaRPr lang="en-US" dirty="0"/>
          </a:p>
        </p:txBody>
      </p:sp>
      <p:sp>
        <p:nvSpPr>
          <p:cNvPr id="6" name="Footer Placeholder 5"/>
          <p:cNvSpPr>
            <a:spLocks noGrp="1"/>
          </p:cNvSpPr>
          <p:nvPr>
            <p:ph type="ftr" sz="quarter" idx="11"/>
          </p:nvPr>
        </p:nvSpPr>
        <p:spPr/>
        <p:txBody>
          <a:bodyPr/>
          <a:lstStyle/>
          <a:p>
            <a:pPr>
              <a:defRPr/>
            </a:pPr>
            <a:r>
              <a:rPr lang="en-US" smtClean="0"/>
              <a:t>Business Confidential &amp; Proprietary Information  Rev: 00</a:t>
            </a:r>
            <a:endParaRPr lang="en-US" dirty="0"/>
          </a:p>
        </p:txBody>
      </p:sp>
      <p:sp>
        <p:nvSpPr>
          <p:cNvPr id="7" name="Rectangle 3"/>
          <p:cNvSpPr>
            <a:spLocks noGrp="1" noChangeArrowheads="1"/>
          </p:cNvSpPr>
          <p:nvPr>
            <p:ph idx="1"/>
          </p:nvPr>
        </p:nvSpPr>
        <p:spPr>
          <a:xfrm>
            <a:off x="415925" y="1507239"/>
            <a:ext cx="8472893" cy="4542687"/>
          </a:xfrm>
          <a:prstGeom prst="rect">
            <a:avLst/>
          </a:prstGeom>
        </p:spPr>
        <p:txBody>
          <a:bodyPr>
            <a:normAutofit fontScale="85000" lnSpcReduction="10000"/>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800" b="1" kern="0" dirty="0" err="1">
                <a:solidFill>
                  <a:srgbClr val="105CA4"/>
                </a:solidFill>
                <a:effectLst>
                  <a:outerShdw blurRad="50800" dist="50800" dir="5400000" algn="ctr" rotWithShape="0">
                    <a:schemeClr val="bg1"/>
                  </a:outerShdw>
                </a:effectLst>
                <a:latin typeface="Verdana" pitchFamily="34" charset="0"/>
                <a:ea typeface="Verdana" pitchFamily="34" charset="0"/>
                <a:cs typeface="Verdana" pitchFamily="34" charset="0"/>
              </a:rPr>
              <a:t>C</a:t>
            </a:r>
            <a:r>
              <a:rPr lang="en-US" sz="1800" b="1" kern="0" dirty="0" err="1" smtClean="0">
                <a:solidFill>
                  <a:srgbClr val="105CA4"/>
                </a:solidFill>
                <a:effectLst>
                  <a:outerShdw blurRad="50800" dist="50800" dir="5400000" algn="ctr" rotWithShape="0">
                    <a:schemeClr val="bg1"/>
                  </a:outerShdw>
                </a:effectLst>
                <a:latin typeface="Verdana" pitchFamily="34" charset="0"/>
                <a:ea typeface="Verdana" pitchFamily="34" charset="0"/>
                <a:cs typeface="Verdana" pitchFamily="34" charset="0"/>
              </a:rPr>
              <a:t>pk</a:t>
            </a:r>
            <a:r>
              <a:rPr kumimoji="0" lang="en-US" sz="1800" b="1" u="none" strike="noStrike" kern="0" cap="none" spc="0" normalizeH="0" baseline="0" noProof="0" dirty="0" smtClean="0">
                <a:ln>
                  <a:noFill/>
                </a:ln>
                <a:solidFill>
                  <a:srgbClr val="105CA4"/>
                </a:solidFill>
                <a:effectLst>
                  <a:outerShdw blurRad="38100" dist="38100" dir="2700000" algn="tl">
                    <a:srgbClr val="C0C0C0"/>
                  </a:outerShdw>
                </a:effectLst>
                <a:uLnTx/>
                <a:uFillTx/>
                <a:latin typeface="Verdana" pitchFamily="34" charset="0"/>
                <a:ea typeface="Verdana" pitchFamily="34" charset="0"/>
                <a:cs typeface="Verdana" pitchFamily="34" charset="0"/>
              </a:rPr>
              <a:t> </a:t>
            </a:r>
            <a:r>
              <a:rPr kumimoji="0" lang="en-US" sz="1800" b="1" u="none" strike="noStrike" kern="0" cap="none" spc="0" normalizeH="0" baseline="0" noProof="0" dirty="0" smtClean="0">
                <a:ln>
                  <a:noFill/>
                </a:ln>
                <a:solidFill>
                  <a:srgbClr val="105CA4"/>
                </a:solidFill>
                <a:effectLst>
                  <a:outerShdw blurRad="38100" dist="38100" dir="2700000" algn="tl">
                    <a:schemeClr val="bg1"/>
                  </a:outerShdw>
                </a:effectLst>
                <a:uLnTx/>
                <a:uFillTx/>
                <a:latin typeface="Verdana" pitchFamily="34" charset="0"/>
                <a:ea typeface="Verdana" pitchFamily="34" charset="0"/>
                <a:cs typeface="Verdana" pitchFamily="34" charset="0"/>
              </a:rPr>
              <a:t>predicts capability</a:t>
            </a:r>
            <a:r>
              <a:rPr kumimoji="0" lang="en-US" sz="1800" b="1" u="none" strike="noStrike" kern="0" cap="none" spc="0" normalizeH="0" baseline="0" noProof="0" dirty="0" smtClean="0">
                <a:ln>
                  <a:noFill/>
                </a:ln>
                <a:solidFill>
                  <a:srgbClr val="105CA4"/>
                </a:solidFill>
                <a:effectLst>
                  <a:outerShdw blurRad="38100" dist="38100" dir="2700000" algn="tl">
                    <a:srgbClr val="C0C0C0"/>
                  </a:outerShdw>
                </a:effectLst>
                <a:uLnTx/>
                <a:uFillTx/>
                <a:latin typeface="Verdana" pitchFamily="34" charset="0"/>
                <a:ea typeface="Verdana" pitchFamily="34" charset="0"/>
                <a:cs typeface="Verdana" pitchFamily="34" charset="0"/>
              </a:rPr>
              <a:t>:</a:t>
            </a:r>
          </a:p>
          <a:p>
            <a:pPr marL="228600" lvl="1" eaLnBrk="1" fontAlgn="auto" hangingPunct="1">
              <a:spcBef>
                <a:spcPts val="0"/>
              </a:spcBef>
              <a:spcAft>
                <a:spcPts val="0"/>
              </a:spcAft>
              <a:buClr>
                <a:schemeClr val="tx1"/>
              </a:buClr>
              <a:buSzTx/>
              <a:buFont typeface="Wingdings" pitchFamily="2" charset="2"/>
              <a:buChar char="Ø"/>
              <a:defRPr/>
            </a:pPr>
            <a:r>
              <a:rPr kumimoji="0" lang="en-US" i="0" u="none" strike="noStrike" kern="0" cap="none" spc="0" normalizeH="0" baseline="0" noProof="0" dirty="0" smtClean="0">
                <a:ln>
                  <a:noFill/>
                </a:ln>
                <a:solidFill>
                  <a:sysClr val="windowText" lastClr="000000"/>
                </a:solidFill>
                <a:effectLst/>
                <a:uLnTx/>
                <a:uFillTx/>
                <a:latin typeface="Verdana" pitchFamily="34" charset="0"/>
                <a:ea typeface="Verdana" pitchFamily="34" charset="0"/>
                <a:cs typeface="Verdana" pitchFamily="34" charset="0"/>
              </a:rPr>
              <a:t> Based on short term within subgroup variation.</a:t>
            </a:r>
          </a:p>
          <a:p>
            <a:pPr marL="0" marR="0" lvl="1" indent="0" defTabSz="914400" eaLnBrk="1" fontAlgn="auto" latinLnBrk="0" hangingPunct="1">
              <a:lnSpc>
                <a:spcPct val="100000"/>
              </a:lnSpc>
              <a:spcBef>
                <a:spcPts val="0"/>
              </a:spcBef>
              <a:spcAft>
                <a:spcPts val="0"/>
              </a:spcAft>
              <a:buClr>
                <a:schemeClr val="tx1"/>
              </a:buClr>
              <a:buSzTx/>
              <a:buFont typeface="Wingdings" pitchFamily="2" charset="2"/>
              <a:buChar char="Ø"/>
              <a:tabLst/>
              <a:defRPr/>
            </a:pPr>
            <a:r>
              <a:rPr kumimoji="0" lang="en-US" i="0" u="none" strike="noStrike" kern="0" cap="none" spc="0" normalizeH="0" baseline="0" noProof="0" dirty="0" smtClean="0">
                <a:ln>
                  <a:noFill/>
                </a:ln>
                <a:solidFill>
                  <a:sysClr val="windowText" lastClr="000000"/>
                </a:solidFill>
                <a:effectLst/>
                <a:uLnTx/>
                <a:uFillTx/>
                <a:latin typeface="Verdana" pitchFamily="34" charset="0"/>
                <a:ea typeface="Verdana" pitchFamily="34" charset="0"/>
                <a:cs typeface="Verdana" pitchFamily="34" charset="0"/>
              </a:rPr>
              <a:t>  Does not include the effect of process variability between subgroups.</a:t>
            </a:r>
          </a:p>
          <a:p>
            <a:pPr marL="0" marR="0" lvl="0" indent="0" defTabSz="914400" eaLnBrk="1" fontAlgn="auto" latinLnBrk="0" hangingPunct="1">
              <a:lnSpc>
                <a:spcPct val="100000"/>
              </a:lnSpc>
              <a:spcBef>
                <a:spcPts val="0"/>
              </a:spcBef>
              <a:spcAft>
                <a:spcPts val="0"/>
              </a:spcAft>
              <a:buClr>
                <a:srgbClr val="A50021"/>
              </a:buClr>
              <a:buSzTx/>
              <a:buNone/>
              <a:tabLst/>
              <a:defRPr/>
            </a:pPr>
            <a:endParaRPr kumimoji="0" lang="en-US" sz="1800" i="0" u="none" strike="noStrike" kern="0" cap="none" spc="0" normalizeH="0" baseline="0" noProof="0" dirty="0" smtClean="0">
              <a:ln>
                <a:noFill/>
              </a:ln>
              <a:solidFill>
                <a:sysClr val="windowText" lastClr="000000"/>
              </a:solidFill>
              <a:effectLst/>
              <a:uLnTx/>
              <a:uFillTx/>
              <a:latin typeface="Verdana" pitchFamily="34" charset="0"/>
              <a:ea typeface="Verdana" pitchFamily="34" charset="0"/>
              <a:cs typeface="Verdana"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u="none" strike="noStrike" kern="0" cap="none" spc="0" normalizeH="0" baseline="0" noProof="0" dirty="0" err="1" smtClean="0">
                <a:ln>
                  <a:noFill/>
                </a:ln>
                <a:solidFill>
                  <a:srgbClr val="105CA4"/>
                </a:solidFill>
                <a:uLnTx/>
                <a:uFillTx/>
                <a:latin typeface="Verdana" pitchFamily="34" charset="0"/>
                <a:ea typeface="Verdana" pitchFamily="34" charset="0"/>
                <a:cs typeface="Verdana" pitchFamily="34" charset="0"/>
              </a:rPr>
              <a:t>Cpk</a:t>
            </a:r>
            <a:r>
              <a:rPr kumimoji="0" lang="en-US" sz="1800" b="1" u="none" strike="noStrike" kern="0" cap="none" spc="0" normalizeH="0" baseline="0" noProof="0" dirty="0" smtClean="0">
                <a:ln>
                  <a:noFill/>
                </a:ln>
                <a:solidFill>
                  <a:srgbClr val="105CA4"/>
                </a:solidFill>
                <a:uLnTx/>
                <a:uFillTx/>
                <a:latin typeface="Verdana" pitchFamily="34" charset="0"/>
                <a:ea typeface="Verdana" pitchFamily="34" charset="0"/>
                <a:cs typeface="Verdana" pitchFamily="34" charset="0"/>
              </a:rPr>
              <a:t> should be used when:</a:t>
            </a:r>
          </a:p>
          <a:p>
            <a:pPr marL="285750" lvl="1" indent="-285750" eaLnBrk="1" fontAlgn="auto" hangingPunct="1">
              <a:spcBef>
                <a:spcPts val="0"/>
              </a:spcBef>
              <a:spcAft>
                <a:spcPts val="0"/>
              </a:spcAft>
              <a:buClr>
                <a:schemeClr val="tx1"/>
              </a:buClr>
              <a:buSzTx/>
              <a:buFont typeface="Wingdings" pitchFamily="2" charset="2"/>
              <a:buChar char="Ø"/>
              <a:defRPr/>
            </a:pPr>
            <a:r>
              <a:rPr kumimoji="0" lang="en-US" i="0" u="none" strike="noStrike" kern="0" cap="none" spc="0" normalizeH="0" baseline="0" noProof="0" dirty="0" smtClean="0">
                <a:ln>
                  <a:noFill/>
                </a:ln>
                <a:solidFill>
                  <a:sysClr val="windowText" lastClr="000000"/>
                </a:solidFill>
                <a:effectLst/>
                <a:uLnTx/>
                <a:uFillTx/>
                <a:latin typeface="Verdana" pitchFamily="34" charset="0"/>
                <a:ea typeface="Verdana" pitchFamily="34" charset="0"/>
                <a:cs typeface="Verdana" pitchFamily="34" charset="0"/>
              </a:rPr>
              <a:t>Developing new parts.</a:t>
            </a:r>
          </a:p>
          <a:p>
            <a:pPr marL="285750" marR="0" lvl="1" indent="-285750" defTabSz="914400" eaLnBrk="1" fontAlgn="auto" latinLnBrk="0" hangingPunct="1">
              <a:lnSpc>
                <a:spcPct val="100000"/>
              </a:lnSpc>
              <a:spcBef>
                <a:spcPts val="0"/>
              </a:spcBef>
              <a:spcAft>
                <a:spcPts val="0"/>
              </a:spcAft>
              <a:buClr>
                <a:schemeClr val="tx1"/>
              </a:buClr>
              <a:buSzTx/>
              <a:buFont typeface="Wingdings" pitchFamily="2" charset="2"/>
              <a:buChar char="Ø"/>
              <a:tabLst/>
              <a:defRPr/>
            </a:pPr>
            <a:r>
              <a:rPr kumimoji="0" lang="en-US" i="0" u="none" strike="noStrike" kern="0" cap="none" spc="0" normalizeH="0" baseline="0" noProof="0" dirty="0" smtClean="0">
                <a:ln>
                  <a:noFill/>
                </a:ln>
                <a:solidFill>
                  <a:sysClr val="windowText" lastClr="000000"/>
                </a:solidFill>
                <a:effectLst/>
                <a:uLnTx/>
                <a:uFillTx/>
                <a:latin typeface="Verdana" pitchFamily="34" charset="0"/>
                <a:ea typeface="Verdana" pitchFamily="34" charset="0"/>
                <a:cs typeface="Verdana" pitchFamily="34" charset="0"/>
              </a:rPr>
              <a:t>Revising specifications on a part.</a:t>
            </a:r>
          </a:p>
          <a:p>
            <a:pPr marL="285750" marR="0" lvl="1" indent="-285750" defTabSz="914400" eaLnBrk="1" fontAlgn="auto" latinLnBrk="0" hangingPunct="1">
              <a:lnSpc>
                <a:spcPct val="100000"/>
              </a:lnSpc>
              <a:spcBef>
                <a:spcPts val="0"/>
              </a:spcBef>
              <a:spcAft>
                <a:spcPts val="0"/>
              </a:spcAft>
              <a:buClr>
                <a:schemeClr val="tx1"/>
              </a:buClr>
              <a:buSzTx/>
              <a:buFont typeface="Wingdings" pitchFamily="2" charset="2"/>
              <a:buChar char="Ø"/>
              <a:tabLst/>
              <a:defRPr/>
            </a:pPr>
            <a:r>
              <a:rPr kumimoji="0" lang="en-US" i="0" u="none" strike="noStrike" kern="0" cap="none" spc="0" normalizeH="0" baseline="0" noProof="0" dirty="0" smtClean="0">
                <a:ln>
                  <a:noFill/>
                </a:ln>
                <a:solidFill>
                  <a:sysClr val="windowText" lastClr="000000"/>
                </a:solidFill>
                <a:effectLst/>
                <a:uLnTx/>
                <a:uFillTx/>
                <a:latin typeface="Verdana" pitchFamily="34" charset="0"/>
                <a:ea typeface="Verdana" pitchFamily="34" charset="0"/>
                <a:cs typeface="Verdana" pitchFamily="34" charset="0"/>
              </a:rPr>
              <a:t>Materials, processes, manufacturing location, or equipment have significantly changed.</a:t>
            </a:r>
          </a:p>
          <a:p>
            <a:pPr marL="285750" marR="0" lvl="1" indent="-285750" defTabSz="914400" eaLnBrk="1" fontAlgn="auto" latinLnBrk="0" hangingPunct="1">
              <a:lnSpc>
                <a:spcPct val="100000"/>
              </a:lnSpc>
              <a:spcBef>
                <a:spcPts val="0"/>
              </a:spcBef>
              <a:spcAft>
                <a:spcPts val="0"/>
              </a:spcAft>
              <a:buClr>
                <a:schemeClr val="tx1"/>
              </a:buClr>
              <a:buSzTx/>
              <a:buFont typeface="Wingdings" pitchFamily="2" charset="2"/>
              <a:buChar char="Ø"/>
              <a:tabLst/>
              <a:defRPr/>
            </a:pPr>
            <a:r>
              <a:rPr kumimoji="0" lang="en-US" i="0" u="none" strike="noStrike" kern="0" cap="none" spc="0" normalizeH="0" baseline="0" noProof="0" dirty="0" smtClean="0">
                <a:ln>
                  <a:noFill/>
                </a:ln>
                <a:solidFill>
                  <a:sysClr val="windowText" lastClr="000000"/>
                </a:solidFill>
                <a:effectLst/>
                <a:uLnTx/>
                <a:uFillTx/>
                <a:latin typeface="Verdana" pitchFamily="34" charset="0"/>
                <a:ea typeface="Verdana" pitchFamily="34" charset="0"/>
                <a:cs typeface="Verdana" pitchFamily="34" charset="0"/>
              </a:rPr>
              <a:t>Material suppliers have changed (include certificate of analysis).</a:t>
            </a:r>
          </a:p>
          <a:p>
            <a:pPr marL="285750" marR="0" lvl="1" indent="-285750" defTabSz="914400" eaLnBrk="1" fontAlgn="auto" latinLnBrk="0" hangingPunct="1">
              <a:lnSpc>
                <a:spcPct val="100000"/>
              </a:lnSpc>
              <a:spcBef>
                <a:spcPts val="0"/>
              </a:spcBef>
              <a:spcAft>
                <a:spcPts val="0"/>
              </a:spcAft>
              <a:buClr>
                <a:schemeClr val="tx1"/>
              </a:buClr>
              <a:buSzTx/>
              <a:buFont typeface="Wingdings" pitchFamily="2" charset="2"/>
              <a:buChar char="Ø"/>
              <a:tabLst/>
              <a:defRPr/>
            </a:pPr>
            <a:endParaRPr kumimoji="0" lang="en-US" b="1" i="0" u="none" strike="noStrike" kern="0" cap="none" spc="0" normalizeH="0" baseline="0" noProof="0" dirty="0" smtClean="0">
              <a:ln>
                <a:noFill/>
              </a:ln>
              <a:solidFill>
                <a:sysClr val="windowText" lastClr="000000"/>
              </a:solidFill>
              <a:effectLst>
                <a:outerShdw blurRad="50800" dist="50800" dir="5400000" algn="ctr" rotWithShape="0">
                  <a:schemeClr val="bg1"/>
                </a:outerShdw>
              </a:effectLst>
              <a:uLnTx/>
              <a:uFillTx/>
              <a:latin typeface="Verdana" pitchFamily="34" charset="0"/>
              <a:ea typeface="Verdana" pitchFamily="34" charset="0"/>
              <a:cs typeface="Verdana" pitchFamily="34" charset="0"/>
            </a:endParaRPr>
          </a:p>
          <a:p>
            <a:pPr marL="0" marR="0" lvl="1" indent="0" defTabSz="914400" eaLnBrk="1" fontAlgn="auto" latinLnBrk="0" hangingPunct="1">
              <a:lnSpc>
                <a:spcPct val="90000"/>
              </a:lnSpc>
              <a:spcBef>
                <a:spcPts val="0"/>
              </a:spcBef>
              <a:spcAft>
                <a:spcPts val="0"/>
              </a:spcAft>
              <a:buClrTx/>
              <a:buSzTx/>
              <a:buFontTx/>
              <a:buNone/>
              <a:tabLst/>
              <a:defRPr/>
            </a:pPr>
            <a:r>
              <a:rPr lang="en-US" b="1" kern="0" dirty="0" err="1">
                <a:solidFill>
                  <a:srgbClr val="105CA4"/>
                </a:solidFill>
                <a:effectLst>
                  <a:outerShdw blurRad="50800" dist="50800" dir="5400000" algn="ctr" rotWithShape="0">
                    <a:schemeClr val="bg1"/>
                  </a:outerShdw>
                </a:effectLst>
                <a:latin typeface="Verdana" pitchFamily="34" charset="0"/>
                <a:ea typeface="Verdana" pitchFamily="34" charset="0"/>
                <a:cs typeface="Verdana" pitchFamily="34" charset="0"/>
              </a:rPr>
              <a:t>Ppk</a:t>
            </a:r>
            <a:r>
              <a:rPr lang="en-US" b="1" kern="0" dirty="0">
                <a:solidFill>
                  <a:srgbClr val="105CA4"/>
                </a:solidFill>
                <a:effectLst>
                  <a:outerShdw blurRad="50800" dist="50800" dir="5400000" algn="ctr" rotWithShape="0">
                    <a:schemeClr val="bg1"/>
                  </a:outerShdw>
                </a:effectLst>
                <a:latin typeface="Verdana" pitchFamily="34" charset="0"/>
                <a:ea typeface="Verdana" pitchFamily="34" charset="0"/>
                <a:cs typeface="Verdana" pitchFamily="34" charset="0"/>
              </a:rPr>
              <a:t> indicates past performance:  </a:t>
            </a:r>
          </a:p>
          <a:p>
            <a:pPr marL="0" lvl="1" indent="0" eaLnBrk="1" fontAlgn="auto" hangingPunct="1">
              <a:lnSpc>
                <a:spcPct val="90000"/>
              </a:lnSpc>
              <a:spcBef>
                <a:spcPts val="0"/>
              </a:spcBef>
              <a:spcAft>
                <a:spcPts val="0"/>
              </a:spcAft>
              <a:buClr>
                <a:schemeClr val="tx1"/>
              </a:buClr>
              <a:buSzTx/>
              <a:buFont typeface="Wingdings" pitchFamily="2" charset="2"/>
              <a:buChar char="Ø"/>
              <a:defRPr/>
            </a:pPr>
            <a:r>
              <a:rPr lang="en-US" kern="0" dirty="0">
                <a:solidFill>
                  <a:sysClr val="windowText" lastClr="000000"/>
                </a:solidFill>
                <a:latin typeface="Verdana" pitchFamily="34" charset="0"/>
                <a:ea typeface="Verdana" pitchFamily="34" charset="0"/>
                <a:cs typeface="Verdana" pitchFamily="34" charset="0"/>
              </a:rPr>
              <a:t>  Based on long term total variation.</a:t>
            </a:r>
          </a:p>
          <a:p>
            <a:pPr marL="0" lvl="1" indent="0" eaLnBrk="1" fontAlgn="auto" hangingPunct="1">
              <a:lnSpc>
                <a:spcPct val="90000"/>
              </a:lnSpc>
              <a:spcBef>
                <a:spcPts val="0"/>
              </a:spcBef>
              <a:spcAft>
                <a:spcPts val="0"/>
              </a:spcAft>
              <a:buClr>
                <a:schemeClr val="tx1"/>
              </a:buClr>
              <a:buSzTx/>
              <a:buFont typeface="Wingdings" pitchFamily="2" charset="2"/>
              <a:buChar char="Ø"/>
              <a:defRPr/>
            </a:pPr>
            <a:r>
              <a:rPr lang="en-US" kern="0" dirty="0">
                <a:solidFill>
                  <a:sysClr val="windowText" lastClr="000000"/>
                </a:solidFill>
                <a:latin typeface="Verdana" pitchFamily="34" charset="0"/>
                <a:ea typeface="Verdana" pitchFamily="34" charset="0"/>
                <a:cs typeface="Verdana" pitchFamily="34" charset="0"/>
              </a:rPr>
              <a:t>  Unlike </a:t>
            </a:r>
            <a:r>
              <a:rPr lang="en-US" kern="0" dirty="0" err="1">
                <a:solidFill>
                  <a:sysClr val="windowText" lastClr="000000"/>
                </a:solidFill>
                <a:latin typeface="Verdana" pitchFamily="34" charset="0"/>
                <a:ea typeface="Verdana" pitchFamily="34" charset="0"/>
                <a:cs typeface="Verdana" pitchFamily="34" charset="0"/>
              </a:rPr>
              <a:t>Cpk</a:t>
            </a:r>
            <a:r>
              <a:rPr lang="en-US" kern="0" dirty="0">
                <a:solidFill>
                  <a:sysClr val="windowText" lastClr="000000"/>
                </a:solidFill>
                <a:latin typeface="Verdana" pitchFamily="34" charset="0"/>
                <a:ea typeface="Verdana" pitchFamily="34" charset="0"/>
                <a:cs typeface="Verdana" pitchFamily="34" charset="0"/>
              </a:rPr>
              <a:t>, </a:t>
            </a:r>
            <a:r>
              <a:rPr lang="en-US" kern="0" dirty="0" err="1">
                <a:solidFill>
                  <a:sysClr val="windowText" lastClr="000000"/>
                </a:solidFill>
                <a:latin typeface="Verdana" pitchFamily="34" charset="0"/>
                <a:ea typeface="Verdana" pitchFamily="34" charset="0"/>
                <a:cs typeface="Verdana" pitchFamily="34" charset="0"/>
              </a:rPr>
              <a:t>Ppk</a:t>
            </a:r>
            <a:r>
              <a:rPr lang="en-US" kern="0" dirty="0">
                <a:solidFill>
                  <a:sysClr val="windowText" lastClr="000000"/>
                </a:solidFill>
                <a:latin typeface="Verdana" pitchFamily="34" charset="0"/>
                <a:ea typeface="Verdana" pitchFamily="34" charset="0"/>
                <a:cs typeface="Verdana" pitchFamily="34" charset="0"/>
              </a:rPr>
              <a:t> is not limited to variation within subgroups.</a:t>
            </a:r>
          </a:p>
          <a:p>
            <a:pPr marL="0" lvl="1" indent="0" eaLnBrk="1" fontAlgn="auto" hangingPunct="1">
              <a:lnSpc>
                <a:spcPct val="90000"/>
              </a:lnSpc>
              <a:spcBef>
                <a:spcPts val="0"/>
              </a:spcBef>
              <a:spcAft>
                <a:spcPts val="0"/>
              </a:spcAft>
              <a:buClr>
                <a:schemeClr val="tx1"/>
              </a:buClr>
              <a:buSzTx/>
              <a:buFont typeface="Wingdings" pitchFamily="2" charset="2"/>
              <a:buChar char="Ø"/>
              <a:defRPr/>
            </a:pPr>
            <a:r>
              <a:rPr lang="en-US" kern="0" dirty="0">
                <a:solidFill>
                  <a:sysClr val="windowText" lastClr="000000"/>
                </a:solidFill>
                <a:latin typeface="Verdana" pitchFamily="34" charset="0"/>
                <a:ea typeface="Verdana" pitchFamily="34" charset="0"/>
                <a:cs typeface="Verdana" pitchFamily="34" charset="0"/>
              </a:rPr>
              <a:t>  However, </a:t>
            </a:r>
            <a:r>
              <a:rPr lang="en-US" kern="0" dirty="0" err="1">
                <a:solidFill>
                  <a:sysClr val="windowText" lastClr="000000"/>
                </a:solidFill>
                <a:latin typeface="Verdana" pitchFamily="34" charset="0"/>
                <a:ea typeface="Verdana" pitchFamily="34" charset="0"/>
                <a:cs typeface="Verdana" pitchFamily="34" charset="0"/>
              </a:rPr>
              <a:t>Ppk</a:t>
            </a:r>
            <a:r>
              <a:rPr lang="en-US" kern="0" dirty="0">
                <a:solidFill>
                  <a:sysClr val="windowText" lastClr="000000"/>
                </a:solidFill>
                <a:latin typeface="Verdana" pitchFamily="34" charset="0"/>
                <a:ea typeface="Verdana" pitchFamily="34" charset="0"/>
                <a:cs typeface="Verdana" pitchFamily="34" charset="0"/>
              </a:rPr>
              <a:t> cannot isolate within subgroup variation from between subgroup variation.</a:t>
            </a:r>
          </a:p>
          <a:p>
            <a:pPr marL="0" lvl="1" indent="0" eaLnBrk="1" fontAlgn="auto" hangingPunct="1">
              <a:lnSpc>
                <a:spcPct val="90000"/>
              </a:lnSpc>
              <a:spcBef>
                <a:spcPts val="0"/>
              </a:spcBef>
              <a:spcAft>
                <a:spcPts val="0"/>
              </a:spcAft>
              <a:buClr>
                <a:schemeClr val="tx1"/>
              </a:buClr>
              <a:buSzTx/>
              <a:buFont typeface="Wingdings" pitchFamily="2" charset="2"/>
              <a:buChar char="Ø"/>
              <a:defRPr/>
            </a:pPr>
            <a:r>
              <a:rPr lang="en-US" kern="0" dirty="0">
                <a:solidFill>
                  <a:sysClr val="windowText" lastClr="000000"/>
                </a:solidFill>
                <a:latin typeface="Verdana" pitchFamily="34" charset="0"/>
                <a:ea typeface="Verdana" pitchFamily="34" charset="0"/>
                <a:cs typeface="Verdana" pitchFamily="34" charset="0"/>
              </a:rPr>
              <a:t>  When calculated from the same data set, </a:t>
            </a:r>
            <a:r>
              <a:rPr lang="en-US" kern="0" dirty="0" err="1">
                <a:solidFill>
                  <a:sysClr val="windowText" lastClr="000000"/>
                </a:solidFill>
                <a:latin typeface="Verdana" pitchFamily="34" charset="0"/>
                <a:ea typeface="Verdana" pitchFamily="34" charset="0"/>
                <a:cs typeface="Verdana" pitchFamily="34" charset="0"/>
              </a:rPr>
              <a:t>Cpk</a:t>
            </a:r>
            <a:r>
              <a:rPr lang="en-US" kern="0" dirty="0">
                <a:solidFill>
                  <a:sysClr val="windowText" lastClr="000000"/>
                </a:solidFill>
                <a:latin typeface="Verdana" pitchFamily="34" charset="0"/>
                <a:ea typeface="Verdana" pitchFamily="34" charset="0"/>
                <a:cs typeface="Verdana" pitchFamily="34" charset="0"/>
              </a:rPr>
              <a:t> and </a:t>
            </a:r>
            <a:r>
              <a:rPr lang="en-US" kern="0" dirty="0" err="1">
                <a:solidFill>
                  <a:sysClr val="windowText" lastClr="000000"/>
                </a:solidFill>
                <a:latin typeface="Verdana" pitchFamily="34" charset="0"/>
                <a:ea typeface="Verdana" pitchFamily="34" charset="0"/>
                <a:cs typeface="Verdana" pitchFamily="34" charset="0"/>
              </a:rPr>
              <a:t>Ppk</a:t>
            </a:r>
            <a:r>
              <a:rPr lang="en-US" kern="0" dirty="0">
                <a:solidFill>
                  <a:sysClr val="windowText" lastClr="000000"/>
                </a:solidFill>
                <a:latin typeface="Verdana" pitchFamily="34" charset="0"/>
                <a:ea typeface="Verdana" pitchFamily="34" charset="0"/>
                <a:cs typeface="Verdana" pitchFamily="34" charset="0"/>
              </a:rPr>
              <a:t> can be compared to analyze the sources of process variation.</a:t>
            </a:r>
          </a:p>
          <a:p>
            <a:pPr marL="0" marR="0" lvl="1" indent="0" defTabSz="914400" eaLnBrk="1" fontAlgn="auto" latinLnBrk="0" hangingPunct="1">
              <a:lnSpc>
                <a:spcPct val="90000"/>
              </a:lnSpc>
              <a:spcBef>
                <a:spcPts val="0"/>
              </a:spcBef>
              <a:spcAft>
                <a:spcPts val="0"/>
              </a:spcAft>
              <a:buClrTx/>
              <a:buSzTx/>
              <a:buFontTx/>
              <a:buNone/>
              <a:tabLst/>
              <a:defRPr/>
            </a:pPr>
            <a:endParaRPr lang="en-US" kern="0" dirty="0">
              <a:solidFill>
                <a:sysClr val="windowText" lastClr="000000"/>
              </a:solidFill>
              <a:latin typeface="Verdana" pitchFamily="34" charset="0"/>
              <a:ea typeface="Verdana" pitchFamily="34" charset="0"/>
              <a:cs typeface="Verdana" pitchFamily="34" charset="0"/>
            </a:endParaRPr>
          </a:p>
          <a:p>
            <a:pPr marL="0" marR="0" lvl="1" indent="0" defTabSz="914400" eaLnBrk="1" fontAlgn="auto" latinLnBrk="0" hangingPunct="1">
              <a:lnSpc>
                <a:spcPct val="90000"/>
              </a:lnSpc>
              <a:spcBef>
                <a:spcPts val="0"/>
              </a:spcBef>
              <a:spcAft>
                <a:spcPts val="0"/>
              </a:spcAft>
              <a:buClrTx/>
              <a:buSzTx/>
              <a:buFontTx/>
              <a:buNone/>
              <a:tabLst/>
              <a:defRPr/>
            </a:pPr>
            <a:r>
              <a:rPr lang="en-US" b="1" kern="0" dirty="0" err="1">
                <a:solidFill>
                  <a:srgbClr val="105CA4"/>
                </a:solidFill>
                <a:latin typeface="Verdana" pitchFamily="34" charset="0"/>
                <a:ea typeface="Verdana" pitchFamily="34" charset="0"/>
                <a:cs typeface="Verdana" pitchFamily="34" charset="0"/>
              </a:rPr>
              <a:t>Ppk</a:t>
            </a:r>
            <a:r>
              <a:rPr lang="en-US" b="1" kern="0" dirty="0">
                <a:solidFill>
                  <a:srgbClr val="105CA4"/>
                </a:solidFill>
                <a:latin typeface="Verdana" pitchFamily="34" charset="0"/>
                <a:ea typeface="Verdana" pitchFamily="34" charset="0"/>
                <a:cs typeface="Verdana" pitchFamily="34" charset="0"/>
              </a:rPr>
              <a:t> should be used when:</a:t>
            </a:r>
          </a:p>
          <a:p>
            <a:pPr marL="285750" lvl="1" indent="-285750" eaLnBrk="1" fontAlgn="auto" hangingPunct="1">
              <a:lnSpc>
                <a:spcPct val="90000"/>
              </a:lnSpc>
              <a:spcBef>
                <a:spcPts val="0"/>
              </a:spcBef>
              <a:spcAft>
                <a:spcPts val="0"/>
              </a:spcAft>
              <a:buClr>
                <a:schemeClr val="tx1"/>
              </a:buClr>
              <a:buSzTx/>
              <a:buFont typeface="Wingdings" pitchFamily="2" charset="2"/>
              <a:buChar char="Ø"/>
              <a:defRPr/>
            </a:pPr>
            <a:r>
              <a:rPr lang="en-US" kern="0" dirty="0">
                <a:solidFill>
                  <a:sysClr val="windowText" lastClr="000000"/>
                </a:solidFill>
                <a:latin typeface="Verdana" pitchFamily="34" charset="0"/>
                <a:ea typeface="Verdana" pitchFamily="34" charset="0"/>
                <a:cs typeface="Verdana" pitchFamily="34" charset="0"/>
              </a:rPr>
              <a:t>The supplier is new to Watts, but has already been manufacturing a part.</a:t>
            </a:r>
          </a:p>
          <a:p>
            <a:pPr marL="285750" lvl="1" indent="-285750" eaLnBrk="1" fontAlgn="auto" hangingPunct="1">
              <a:lnSpc>
                <a:spcPct val="90000"/>
              </a:lnSpc>
              <a:spcBef>
                <a:spcPts val="0"/>
              </a:spcBef>
              <a:spcAft>
                <a:spcPts val="0"/>
              </a:spcAft>
              <a:buClr>
                <a:schemeClr val="tx1"/>
              </a:buClr>
              <a:buSzTx/>
              <a:buFont typeface="Wingdings" pitchFamily="2" charset="2"/>
              <a:buChar char="Ø"/>
              <a:defRPr/>
            </a:pPr>
            <a:r>
              <a:rPr lang="en-US" kern="0" dirty="0">
                <a:solidFill>
                  <a:sysClr val="windowText" lastClr="000000"/>
                </a:solidFill>
                <a:latin typeface="Verdana" pitchFamily="34" charset="0"/>
                <a:ea typeface="Verdana" pitchFamily="34" charset="0"/>
                <a:cs typeface="Verdana" pitchFamily="34" charset="0"/>
              </a:rPr>
              <a:t>The supplier is existing, but has produced a number of nonconforming parts</a:t>
            </a:r>
            <a:r>
              <a:rPr lang="en-US" kern="0" dirty="0" smtClean="0">
                <a:solidFill>
                  <a:sysClr val="windowText" lastClr="000000"/>
                </a:solidFill>
                <a:latin typeface="Verdana" pitchFamily="34" charset="0"/>
                <a:ea typeface="Verdana" pitchFamily="34" charset="0"/>
                <a:cs typeface="Verdana" pitchFamily="34" charset="0"/>
              </a:rPr>
              <a:t>.</a:t>
            </a:r>
            <a:endParaRPr kumimoji="0" lang="en-US" sz="1800" b="1" i="0" u="none" strike="noStrike" kern="0" cap="none" spc="0" normalizeH="0" baseline="0" noProof="0" dirty="0" smtClean="0">
              <a:ln>
                <a:noFill/>
              </a:ln>
              <a:solidFill>
                <a:sysClr val="windowText" lastClr="000000"/>
              </a:solidFill>
              <a:effectLst/>
              <a:uLnTx/>
              <a:uFillTx/>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1316602466"/>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Acceptance Criteria </a:t>
            </a:r>
          </a:p>
        </p:txBody>
      </p:sp>
      <p:sp>
        <p:nvSpPr>
          <p:cNvPr id="6" name="Footer Placeholder 5"/>
          <p:cNvSpPr>
            <a:spLocks noGrp="1"/>
          </p:cNvSpPr>
          <p:nvPr>
            <p:ph type="ftr" sz="quarter" idx="11"/>
          </p:nvPr>
        </p:nvSpPr>
        <p:spPr>
          <a:xfrm>
            <a:off x="301359" y="6432495"/>
            <a:ext cx="3657600" cy="228600"/>
          </a:xfrm>
        </p:spPr>
        <p:txBody>
          <a:bodyPr/>
          <a:lstStyle/>
          <a:p>
            <a:pPr>
              <a:defRPr/>
            </a:pPr>
            <a:r>
              <a:rPr lang="en-US" smtClean="0"/>
              <a:t>Business Confidential &amp; Proprietary Information  Rev: 00</a:t>
            </a:r>
            <a:endParaRPr lang="en-US" dirty="0"/>
          </a:p>
        </p:txBody>
      </p:sp>
      <p:sp>
        <p:nvSpPr>
          <p:cNvPr id="14" name="Text Box 32"/>
          <p:cNvSpPr txBox="1">
            <a:spLocks noChangeArrowheads="1"/>
          </p:cNvSpPr>
          <p:nvPr/>
        </p:nvSpPr>
        <p:spPr bwMode="auto">
          <a:xfrm>
            <a:off x="786207" y="1404938"/>
            <a:ext cx="7239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0" marR="0" lvl="0" indent="0" defTabSz="914400" eaLnBrk="1" fontAlgn="auto" latinLnBrk="0" hangingPunct="1">
              <a:lnSpc>
                <a:spcPct val="100000"/>
              </a:lnSpc>
              <a:spcBef>
                <a:spcPct val="50000"/>
              </a:spcBef>
              <a:spcAft>
                <a:spcPts val="0"/>
              </a:spcAft>
              <a:buClrTx/>
              <a:buSzTx/>
              <a:buFontTx/>
              <a:buNone/>
              <a:tabLst/>
              <a:defRPr/>
            </a:pPr>
            <a:r>
              <a:rPr kumimoji="0" lang="en-US" sz="1800" b="1" i="1" u="none" strike="noStrike" kern="0" cap="none" spc="0" normalizeH="0" baseline="0" noProof="0" dirty="0" smtClean="0">
                <a:ln>
                  <a:noFill/>
                </a:ln>
                <a:solidFill>
                  <a:srgbClr val="105CA4"/>
                </a:solidFill>
                <a:effectLst/>
                <a:uLnTx/>
                <a:uFillTx/>
                <a:latin typeface="Arial" pitchFamily="34" charset="0"/>
                <a:cs typeface="Arial" pitchFamily="34" charset="0"/>
              </a:rPr>
              <a:t>Capability acceptance criteria for characteristics</a:t>
            </a:r>
          </a:p>
        </p:txBody>
      </p:sp>
      <p:sp>
        <p:nvSpPr>
          <p:cNvPr id="10" name="Rectangle 9"/>
          <p:cNvSpPr/>
          <p:nvPr/>
        </p:nvSpPr>
        <p:spPr>
          <a:xfrm>
            <a:off x="695326" y="2049065"/>
            <a:ext cx="7600949" cy="923330"/>
          </a:xfrm>
          <a:prstGeom prst="rect">
            <a:avLst/>
          </a:prstGeom>
        </p:spPr>
        <p:txBody>
          <a:bodyPr wrap="square">
            <a:spAutoFit/>
          </a:bodyPr>
          <a:lstStyle/>
          <a:p>
            <a:pPr marL="285750" indent="-285750">
              <a:buFont typeface="Wingdings" pitchFamily="2" charset="2"/>
              <a:buChar char="ü"/>
            </a:pPr>
            <a:r>
              <a:rPr lang="en-US" b="1" dirty="0">
                <a:latin typeface="Verdana" pitchFamily="34" charset="0"/>
                <a:ea typeface="Verdana" pitchFamily="34" charset="0"/>
                <a:cs typeface="Verdana" pitchFamily="34" charset="0"/>
              </a:rPr>
              <a:t>For Watts </a:t>
            </a:r>
            <a:r>
              <a:rPr lang="en-US" b="1" dirty="0" smtClean="0">
                <a:latin typeface="Verdana" pitchFamily="34" charset="0"/>
                <a:ea typeface="Verdana" pitchFamily="34" charset="0"/>
                <a:cs typeface="Verdana" pitchFamily="34" charset="0"/>
              </a:rPr>
              <a:t>products </a:t>
            </a:r>
            <a:r>
              <a:rPr lang="en-US" b="1" dirty="0">
                <a:latin typeface="Verdana" pitchFamily="34" charset="0"/>
                <a:ea typeface="Verdana" pitchFamily="34" charset="0"/>
                <a:cs typeface="Verdana" pitchFamily="34" charset="0"/>
              </a:rPr>
              <a:t>based on short term capability a </a:t>
            </a:r>
            <a:r>
              <a:rPr lang="en-US" b="1" dirty="0" smtClean="0">
                <a:latin typeface="Verdana" pitchFamily="34" charset="0"/>
                <a:ea typeface="Verdana" pitchFamily="34" charset="0"/>
                <a:cs typeface="Verdana" pitchFamily="34" charset="0"/>
              </a:rPr>
              <a:t>1.33 </a:t>
            </a:r>
            <a:r>
              <a:rPr lang="en-US" b="1" dirty="0" err="1" smtClean="0">
                <a:latin typeface="Verdana" pitchFamily="34" charset="0"/>
                <a:ea typeface="Verdana" pitchFamily="34" charset="0"/>
                <a:cs typeface="Verdana" pitchFamily="34" charset="0"/>
              </a:rPr>
              <a:t>Cpk</a:t>
            </a:r>
            <a:r>
              <a:rPr lang="en-US" b="1" dirty="0" smtClean="0">
                <a:latin typeface="Verdana" pitchFamily="34" charset="0"/>
                <a:ea typeface="Verdana" pitchFamily="34" charset="0"/>
                <a:cs typeface="Verdana" pitchFamily="34" charset="0"/>
              </a:rPr>
              <a:t> </a:t>
            </a:r>
            <a:r>
              <a:rPr lang="en-US" b="1" dirty="0">
                <a:latin typeface="Verdana" pitchFamily="34" charset="0"/>
                <a:ea typeface="Verdana" pitchFamily="34" charset="0"/>
                <a:cs typeface="Verdana" pitchFamily="34" charset="0"/>
              </a:rPr>
              <a:t>or greater </a:t>
            </a:r>
            <a:r>
              <a:rPr lang="en-US" b="1" dirty="0" smtClean="0">
                <a:latin typeface="Verdana" pitchFamily="34" charset="0"/>
                <a:ea typeface="Verdana" pitchFamily="34" charset="0"/>
                <a:cs typeface="Verdana" pitchFamily="34" charset="0"/>
              </a:rPr>
              <a:t>is required and for </a:t>
            </a:r>
            <a:r>
              <a:rPr lang="en-US" b="1" dirty="0" err="1" smtClean="0">
                <a:latin typeface="Verdana" pitchFamily="34" charset="0"/>
                <a:ea typeface="Verdana" pitchFamily="34" charset="0"/>
                <a:cs typeface="Verdana" pitchFamily="34" charset="0"/>
              </a:rPr>
              <a:t>Ppk</a:t>
            </a:r>
            <a:r>
              <a:rPr lang="en-US" b="1" dirty="0" smtClean="0">
                <a:latin typeface="Verdana" pitchFamily="34" charset="0"/>
                <a:ea typeface="Verdana" pitchFamily="34" charset="0"/>
                <a:cs typeface="Verdana" pitchFamily="34" charset="0"/>
              </a:rPr>
              <a:t> a 1.67  or </a:t>
            </a:r>
            <a:r>
              <a:rPr lang="en-US" b="1" dirty="0">
                <a:latin typeface="Verdana" pitchFamily="34" charset="0"/>
                <a:ea typeface="Verdana" pitchFamily="34" charset="0"/>
                <a:cs typeface="Verdana" pitchFamily="34" charset="0"/>
              </a:rPr>
              <a:t>greater </a:t>
            </a:r>
            <a:r>
              <a:rPr lang="en-US" b="1" dirty="0" smtClean="0">
                <a:latin typeface="Verdana" pitchFamily="34" charset="0"/>
                <a:ea typeface="Verdana" pitchFamily="34" charset="0"/>
                <a:cs typeface="Verdana" pitchFamily="34" charset="0"/>
              </a:rPr>
              <a:t>is required.</a:t>
            </a:r>
            <a:endParaRPr lang="en-US" b="1" dirty="0">
              <a:latin typeface="Verdana" pitchFamily="34" charset="0"/>
              <a:ea typeface="Verdana" pitchFamily="34" charset="0"/>
              <a:cs typeface="Verdana" pitchFamily="34" charset="0"/>
            </a:endParaRPr>
          </a:p>
        </p:txBody>
      </p:sp>
      <p:sp>
        <p:nvSpPr>
          <p:cNvPr id="15" name="Rectangle 14"/>
          <p:cNvSpPr/>
          <p:nvPr/>
        </p:nvSpPr>
        <p:spPr>
          <a:xfrm>
            <a:off x="695326" y="3077260"/>
            <a:ext cx="7329882" cy="646331"/>
          </a:xfrm>
          <a:prstGeom prst="rect">
            <a:avLst/>
          </a:prstGeom>
        </p:spPr>
        <p:txBody>
          <a:bodyPr wrap="square">
            <a:spAutoFit/>
          </a:bodyPr>
          <a:lstStyle/>
          <a:p>
            <a:pPr marL="285750" indent="-285750">
              <a:buFont typeface="Wingdings" pitchFamily="2" charset="2"/>
              <a:buChar char="ü"/>
            </a:pPr>
            <a:r>
              <a:rPr lang="en-US" b="1" dirty="0" smtClean="0">
                <a:latin typeface="Verdana" pitchFamily="34" charset="0"/>
                <a:ea typeface="Verdana" pitchFamily="34" charset="0"/>
                <a:cs typeface="Verdana" pitchFamily="34" charset="0"/>
              </a:rPr>
              <a:t>For Long </a:t>
            </a:r>
            <a:r>
              <a:rPr lang="en-US" b="1" dirty="0">
                <a:latin typeface="Verdana" pitchFamily="34" charset="0"/>
                <a:ea typeface="Verdana" pitchFamily="34" charset="0"/>
                <a:cs typeface="Verdana" pitchFamily="34" charset="0"/>
              </a:rPr>
              <a:t>Term capability </a:t>
            </a:r>
            <a:r>
              <a:rPr lang="en-US" b="1" dirty="0" smtClean="0">
                <a:latin typeface="Verdana" pitchFamily="34" charset="0"/>
                <a:ea typeface="Verdana" pitchFamily="34" charset="0"/>
                <a:cs typeface="Verdana" pitchFamily="34" charset="0"/>
              </a:rPr>
              <a:t>for Watts products the </a:t>
            </a:r>
            <a:r>
              <a:rPr lang="en-US" b="1" dirty="0" err="1">
                <a:latin typeface="Verdana" pitchFamily="34" charset="0"/>
                <a:ea typeface="Verdana" pitchFamily="34" charset="0"/>
                <a:cs typeface="Verdana" pitchFamily="34" charset="0"/>
              </a:rPr>
              <a:t>Cpk</a:t>
            </a:r>
            <a:r>
              <a:rPr lang="en-US" b="1" dirty="0">
                <a:latin typeface="Verdana" pitchFamily="34" charset="0"/>
                <a:ea typeface="Verdana" pitchFamily="34" charset="0"/>
                <a:cs typeface="Verdana" pitchFamily="34" charset="0"/>
              </a:rPr>
              <a:t> must be 1.33 or greater for key </a:t>
            </a:r>
            <a:r>
              <a:rPr lang="en-US" b="1" dirty="0" smtClean="0">
                <a:latin typeface="Verdana" pitchFamily="34" charset="0"/>
                <a:ea typeface="Verdana" pitchFamily="34" charset="0"/>
                <a:cs typeface="Verdana" pitchFamily="34" charset="0"/>
              </a:rPr>
              <a:t>characteristics. </a:t>
            </a:r>
            <a:endParaRPr lang="en-US" b="1" dirty="0">
              <a:latin typeface="Verdana" pitchFamily="34" charset="0"/>
              <a:ea typeface="Verdana" pitchFamily="34" charset="0"/>
              <a:cs typeface="Verdana" pitchFamily="34" charset="0"/>
            </a:endParaRPr>
          </a:p>
        </p:txBody>
      </p:sp>
      <p:sp>
        <p:nvSpPr>
          <p:cNvPr id="16" name="Rectangle 15"/>
          <p:cNvSpPr/>
          <p:nvPr/>
        </p:nvSpPr>
        <p:spPr>
          <a:xfrm>
            <a:off x="786208" y="4048126"/>
            <a:ext cx="7043342" cy="1200329"/>
          </a:xfrm>
          <a:prstGeom prst="rect">
            <a:avLst/>
          </a:prstGeom>
        </p:spPr>
        <p:txBody>
          <a:bodyPr wrap="square">
            <a:spAutoFit/>
          </a:bodyPr>
          <a:lstStyle/>
          <a:p>
            <a:pPr eaLnBrk="1" hangingPunct="1">
              <a:buClr>
                <a:schemeClr val="tx1"/>
              </a:buClr>
              <a:buSzPct val="100000"/>
              <a:buFont typeface="Wingdings" pitchFamily="2" charset="2"/>
              <a:buChar char="ü"/>
            </a:pPr>
            <a:r>
              <a:rPr lang="en-US" b="1" dirty="0" smtClean="0">
                <a:latin typeface="Verdana" pitchFamily="34" charset="0"/>
                <a:ea typeface="Verdana" pitchFamily="34" charset="0"/>
                <a:cs typeface="Verdana" pitchFamily="34" charset="0"/>
              </a:rPr>
              <a:t>Suppliers shall ensure </a:t>
            </a:r>
            <a:r>
              <a:rPr lang="en-US" b="1" dirty="0">
                <a:latin typeface="Verdana" pitchFamily="34" charset="0"/>
                <a:ea typeface="Verdana" pitchFamily="34" charset="0"/>
                <a:cs typeface="Verdana" pitchFamily="34" charset="0"/>
              </a:rPr>
              <a:t>that the results are acceptable, and that the process is stable and capable of producing a quality </a:t>
            </a:r>
            <a:r>
              <a:rPr lang="en-US" b="1" dirty="0" smtClean="0">
                <a:latin typeface="Verdana" pitchFamily="34" charset="0"/>
                <a:ea typeface="Verdana" pitchFamily="34" charset="0"/>
                <a:cs typeface="Verdana" pitchFamily="34" charset="0"/>
              </a:rPr>
              <a:t>part to watts Requirements.</a:t>
            </a:r>
            <a:endParaRPr lang="en-US" b="1" dirty="0">
              <a:latin typeface="Verdana" pitchFamily="34" charset="0"/>
              <a:ea typeface="Verdana" pitchFamily="34" charset="0"/>
              <a:cs typeface="Verdana" pitchFamily="34" charset="0"/>
            </a:endParaRPr>
          </a:p>
        </p:txBody>
      </p:sp>
      <p:pic>
        <p:nvPicPr>
          <p:cNvPr id="19" name="Picture 3" descr="MCj043982400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18724" y="4724399"/>
            <a:ext cx="1559239" cy="1559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8206811"/>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ap-wave.jpg"/>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0" y="0"/>
            <a:ext cx="9144000" cy="1747322"/>
          </a:xfrm>
          <a:prstGeom prst="rect">
            <a:avLst/>
          </a:prstGeom>
          <a:effectLst>
            <a:outerShdw blurRad="50800" dist="38100" dir="2700000" algn="tl" rotWithShape="0">
              <a:srgbClr val="000000">
                <a:alpha val="43000"/>
              </a:srgbClr>
            </a:outerShdw>
            <a:reflection stA="50000" endPos="75000" dist="12700" dir="5400000" sy="-100000" algn="bl" rotWithShape="0"/>
          </a:effectLst>
        </p:spPr>
      </p:pic>
      <p:sp>
        <p:nvSpPr>
          <p:cNvPr id="9" name="Title 7"/>
          <p:cNvSpPr txBox="1">
            <a:spLocks/>
          </p:cNvSpPr>
          <p:nvPr/>
        </p:nvSpPr>
        <p:spPr>
          <a:xfrm>
            <a:off x="117474" y="2638425"/>
            <a:ext cx="8531225" cy="1371600"/>
          </a:xfrm>
          <a:prstGeom prst="rect">
            <a:avLst/>
          </a:prstGeom>
        </p:spPr>
        <p:txBody>
          <a:bodyPr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defTabSz="914400" eaLnBrk="1" hangingPunct="1"/>
            <a:endParaRPr lang="en-US" sz="4800" dirty="0">
              <a:solidFill>
                <a:srgbClr val="1D2C64"/>
              </a:solidFill>
              <a:effectLst>
                <a:outerShdw blurRad="38100" dist="38100" dir="2700000" algn="tl">
                  <a:srgbClr val="C0C0C0"/>
                </a:outerShdw>
              </a:effectLst>
              <a:latin typeface="Trebuchet MS" pitchFamily="34" charset="0"/>
            </a:endParaRPr>
          </a:p>
        </p:txBody>
      </p:sp>
      <p:sp>
        <p:nvSpPr>
          <p:cNvPr id="5" name="Title 7"/>
          <p:cNvSpPr txBox="1">
            <a:spLocks/>
          </p:cNvSpPr>
          <p:nvPr/>
        </p:nvSpPr>
        <p:spPr>
          <a:xfrm>
            <a:off x="5553075" y="4338638"/>
            <a:ext cx="3171825" cy="314325"/>
          </a:xfrm>
          <a:prstGeom prst="rect">
            <a:avLst/>
          </a:prstGeom>
        </p:spPr>
        <p:txBody>
          <a:bodyPr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defTabSz="914400" eaLnBrk="1" hangingPunct="1"/>
            <a:endParaRPr lang="en-US" sz="3200" dirty="0">
              <a:solidFill>
                <a:srgbClr val="1D2C64"/>
              </a:solidFill>
              <a:effectLst>
                <a:outerShdw blurRad="38100" dist="38100" dir="2700000" algn="tl">
                  <a:srgbClr val="C0C0C0"/>
                </a:outerShdw>
              </a:effectLst>
              <a:latin typeface="Trebuchet MS" pitchFamily="34" charset="0"/>
            </a:endParaRPr>
          </a:p>
        </p:txBody>
      </p:sp>
      <p:sp>
        <p:nvSpPr>
          <p:cNvPr id="7" name="Title 7"/>
          <p:cNvSpPr txBox="1">
            <a:spLocks/>
          </p:cNvSpPr>
          <p:nvPr/>
        </p:nvSpPr>
        <p:spPr>
          <a:xfrm>
            <a:off x="1538287" y="2967038"/>
            <a:ext cx="5895975" cy="1371600"/>
          </a:xfrm>
          <a:prstGeom prst="rect">
            <a:avLst/>
          </a:prstGeom>
        </p:spPr>
        <p:txBody>
          <a:bodyPr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defTabSz="914400" eaLnBrk="1" hangingPunct="1"/>
            <a:endParaRPr lang="en-US" sz="4000" dirty="0">
              <a:solidFill>
                <a:srgbClr val="1D2C64"/>
              </a:solidFill>
              <a:effectLst>
                <a:outerShdw blurRad="38100" dist="38100" dir="2700000" algn="tl">
                  <a:srgbClr val="C0C0C0"/>
                </a:outerShdw>
              </a:effectLst>
              <a:latin typeface="Trebuchet MS" pitchFamily="34" charset="0"/>
            </a:endParaRPr>
          </a:p>
        </p:txBody>
      </p:sp>
      <p:sp>
        <p:nvSpPr>
          <p:cNvPr id="8" name="Title 7"/>
          <p:cNvSpPr txBox="1">
            <a:spLocks/>
          </p:cNvSpPr>
          <p:nvPr/>
        </p:nvSpPr>
        <p:spPr>
          <a:xfrm>
            <a:off x="5705475" y="4491038"/>
            <a:ext cx="3171825" cy="314325"/>
          </a:xfrm>
          <a:prstGeom prst="rect">
            <a:avLst/>
          </a:prstGeom>
        </p:spPr>
        <p:txBody>
          <a:bodyPr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defTabSz="914400" eaLnBrk="1" hangingPunct="1"/>
            <a:endParaRPr lang="en-US" sz="3200" dirty="0">
              <a:solidFill>
                <a:srgbClr val="1D2C64"/>
              </a:solidFill>
              <a:effectLst>
                <a:outerShdw blurRad="38100" dist="38100" dir="2700000" algn="tl">
                  <a:srgbClr val="C0C0C0"/>
                </a:outerShdw>
              </a:effectLst>
              <a:latin typeface="Trebuchet MS" pitchFamily="34" charset="0"/>
            </a:endParaRPr>
          </a:p>
        </p:txBody>
      </p:sp>
      <p:sp>
        <p:nvSpPr>
          <p:cNvPr id="6" name="Footer Placeholder 5"/>
          <p:cNvSpPr>
            <a:spLocks noGrp="1"/>
          </p:cNvSpPr>
          <p:nvPr>
            <p:ph type="ftr" sz="quarter" idx="11"/>
          </p:nvPr>
        </p:nvSpPr>
        <p:spPr/>
        <p:txBody>
          <a:bodyPr/>
          <a:lstStyle/>
          <a:p>
            <a:pPr>
              <a:defRPr/>
            </a:pPr>
            <a:r>
              <a:rPr lang="en-US" smtClean="0"/>
              <a:t>Business Confidential &amp; Proprietary Information  Rev: 00</a:t>
            </a:r>
            <a:endParaRPr lang="en-US" dirty="0"/>
          </a:p>
        </p:txBody>
      </p:sp>
      <p:sp>
        <p:nvSpPr>
          <p:cNvPr id="2" name="Rectangle 1"/>
          <p:cNvSpPr/>
          <p:nvPr/>
        </p:nvSpPr>
        <p:spPr>
          <a:xfrm>
            <a:off x="1522126" y="3214213"/>
            <a:ext cx="6099748" cy="1323439"/>
          </a:xfrm>
          <a:prstGeom prst="rect">
            <a:avLst/>
          </a:prstGeom>
        </p:spPr>
        <p:txBody>
          <a:bodyPr wrap="none">
            <a:spAutoFit/>
          </a:bodyPr>
          <a:lstStyle/>
          <a:p>
            <a:pPr algn="ctr" defTabSz="914400" eaLnBrk="1" hangingPunct="1"/>
            <a:r>
              <a:rPr lang="en-US" sz="4000" b="1" dirty="0" smtClean="0">
                <a:solidFill>
                  <a:srgbClr val="1D2C64"/>
                </a:solidFill>
                <a:effectLst>
                  <a:outerShdw blurRad="38100" dist="38100" dir="2700000" algn="tl">
                    <a:schemeClr val="bg1"/>
                  </a:outerShdw>
                </a:effectLst>
                <a:latin typeface="Verdana" pitchFamily="34" charset="0"/>
                <a:ea typeface="Verdana" pitchFamily="34" charset="0"/>
                <a:cs typeface="Verdana" pitchFamily="34" charset="0"/>
              </a:rPr>
              <a:t>Qualified Laboratory</a:t>
            </a:r>
          </a:p>
          <a:p>
            <a:pPr algn="ctr" defTabSz="914400" eaLnBrk="1" hangingPunct="1"/>
            <a:r>
              <a:rPr lang="en-US" sz="4000" b="1" dirty="0" smtClean="0">
                <a:solidFill>
                  <a:srgbClr val="1D2C64"/>
                </a:solidFill>
                <a:effectLst>
                  <a:outerShdw blurRad="38100" dist="38100" dir="2700000" algn="tl">
                    <a:schemeClr val="bg1"/>
                  </a:outerShdw>
                </a:effectLst>
                <a:latin typeface="Verdana" pitchFamily="34" charset="0"/>
                <a:ea typeface="Verdana" pitchFamily="34" charset="0"/>
                <a:cs typeface="Verdana" pitchFamily="34" charset="0"/>
              </a:rPr>
              <a:t> Documentation</a:t>
            </a:r>
            <a:endParaRPr lang="en-US" sz="4000" b="1" dirty="0">
              <a:solidFill>
                <a:srgbClr val="1D2C64"/>
              </a:solidFill>
              <a:effectLst>
                <a:outerShdw blurRad="38100" dist="38100" dir="2700000" algn="tl">
                  <a:schemeClr val="bg1"/>
                </a:outerShdw>
              </a:effectLst>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530543985"/>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Qualified Laboratory Documentation</a:t>
            </a:r>
          </a:p>
        </p:txBody>
      </p:sp>
      <p:sp>
        <p:nvSpPr>
          <p:cNvPr id="6" name="Footer Placeholder 5"/>
          <p:cNvSpPr>
            <a:spLocks noGrp="1"/>
          </p:cNvSpPr>
          <p:nvPr>
            <p:ph type="ftr" sz="quarter" idx="11"/>
          </p:nvPr>
        </p:nvSpPr>
        <p:spPr/>
        <p:txBody>
          <a:bodyPr/>
          <a:lstStyle/>
          <a:p>
            <a:pPr>
              <a:defRPr/>
            </a:pPr>
            <a:r>
              <a:rPr lang="en-US" smtClean="0"/>
              <a:t>Business Confidential &amp; Proprietary Information  Rev: 00</a:t>
            </a:r>
            <a:endParaRPr lang="en-US" dirty="0"/>
          </a:p>
        </p:txBody>
      </p:sp>
      <p:sp>
        <p:nvSpPr>
          <p:cNvPr id="7" name="Rectangle 4"/>
          <p:cNvSpPr>
            <a:spLocks noGrp="1" noChangeArrowheads="1"/>
          </p:cNvSpPr>
          <p:nvPr>
            <p:ph idx="1"/>
          </p:nvPr>
        </p:nvSpPr>
        <p:spPr>
          <a:xfrm>
            <a:off x="415925" y="1698172"/>
            <a:ext cx="7556500" cy="4020457"/>
          </a:xfrm>
          <a:prstGeom prst="rect">
            <a:avLst/>
          </a:prstGeom>
          <a:noFill/>
        </p:spPr>
        <p:txBody>
          <a:bodyPr>
            <a:noAutofit/>
          </a:bodyPr>
          <a:lstStyle/>
          <a:p>
            <a:pPr marL="0" marR="0" lvl="0" indent="0" defTabSz="914400" eaLnBrk="1" fontAlgn="auto" latinLnBrk="0" hangingPunct="1">
              <a:lnSpc>
                <a:spcPct val="100000"/>
              </a:lnSpc>
              <a:spcBef>
                <a:spcPts val="0"/>
              </a:spcBef>
              <a:spcAft>
                <a:spcPts val="0"/>
              </a:spcAft>
              <a:buClr>
                <a:srgbClr val="105CA4"/>
              </a:buClr>
              <a:buSzTx/>
              <a:buFontTx/>
              <a:buChar char="•"/>
              <a:tabLst/>
              <a:defRPr/>
            </a:pPr>
            <a:r>
              <a:rPr kumimoji="0" lang="en-US" sz="1800" i="0" u="none" strike="noStrike" kern="0" cap="none" spc="0" normalizeH="0" baseline="0" noProof="0" dirty="0" smtClean="0">
                <a:ln>
                  <a:noFill/>
                </a:ln>
                <a:solidFill>
                  <a:sysClr val="windowText" lastClr="000000"/>
                </a:solidFill>
                <a:effectLst/>
                <a:uLnTx/>
                <a:uFillTx/>
                <a:latin typeface="Verdana" pitchFamily="34" charset="0"/>
                <a:ea typeface="Verdana" pitchFamily="34" charset="0"/>
                <a:cs typeface="Verdana" pitchFamily="34" charset="0"/>
              </a:rPr>
              <a:t>Inspection and testing for PPAP shall be performed by a qualified laboratory as defined by </a:t>
            </a:r>
            <a:r>
              <a:rPr lang="en-US" sz="1800" kern="0" dirty="0" smtClean="0">
                <a:solidFill>
                  <a:sysClr val="windowText" lastClr="000000"/>
                </a:solidFill>
                <a:latin typeface="Verdana" pitchFamily="34" charset="0"/>
                <a:ea typeface="Verdana" pitchFamily="34" charset="0"/>
                <a:cs typeface="Verdana" pitchFamily="34" charset="0"/>
              </a:rPr>
              <a:t>Watts</a:t>
            </a:r>
            <a:r>
              <a:rPr kumimoji="0" lang="en-US" sz="1800" i="0" u="none" strike="noStrike" kern="0" cap="none" spc="0" normalizeH="0" baseline="0" noProof="0" dirty="0" smtClean="0">
                <a:ln>
                  <a:noFill/>
                </a:ln>
                <a:solidFill>
                  <a:sysClr val="windowText" lastClr="000000"/>
                </a:solidFill>
                <a:effectLst/>
                <a:uLnTx/>
                <a:uFillTx/>
                <a:latin typeface="Verdana" pitchFamily="34" charset="0"/>
                <a:ea typeface="Verdana" pitchFamily="34" charset="0"/>
                <a:cs typeface="Verdana" pitchFamily="34" charset="0"/>
              </a:rPr>
              <a:t> requirements (e.g., an accredited laboratory). </a:t>
            </a:r>
          </a:p>
          <a:p>
            <a:pPr marL="0" marR="0" lvl="0" indent="0" defTabSz="914400" eaLnBrk="1" fontAlgn="auto" latinLnBrk="0" hangingPunct="1">
              <a:lnSpc>
                <a:spcPct val="100000"/>
              </a:lnSpc>
              <a:spcBef>
                <a:spcPts val="0"/>
              </a:spcBef>
              <a:spcAft>
                <a:spcPts val="0"/>
              </a:spcAft>
              <a:buClr>
                <a:srgbClr val="A50021"/>
              </a:buClr>
              <a:buSzTx/>
              <a:buNone/>
              <a:tabLst/>
              <a:defRPr/>
            </a:pPr>
            <a:r>
              <a:rPr kumimoji="0" lang="en-US" sz="1800" i="0" u="none" strike="noStrike" kern="0" cap="none" spc="0" normalizeH="0" baseline="0" noProof="0" dirty="0" smtClean="0">
                <a:ln>
                  <a:noFill/>
                </a:ln>
                <a:solidFill>
                  <a:sysClr val="windowText" lastClr="000000"/>
                </a:solidFill>
                <a:effectLst/>
                <a:uLnTx/>
                <a:uFillTx/>
                <a:latin typeface="Verdana" pitchFamily="34" charset="0"/>
                <a:ea typeface="Verdana" pitchFamily="34" charset="0"/>
                <a:cs typeface="Verdana" pitchFamily="34" charset="0"/>
              </a:rPr>
              <a:t> </a:t>
            </a:r>
          </a:p>
          <a:p>
            <a:pPr marL="0" marR="0" lvl="0" indent="0" defTabSz="914400" eaLnBrk="1" fontAlgn="auto" latinLnBrk="0" hangingPunct="1">
              <a:lnSpc>
                <a:spcPct val="100000"/>
              </a:lnSpc>
              <a:spcBef>
                <a:spcPts val="0"/>
              </a:spcBef>
              <a:spcAft>
                <a:spcPts val="0"/>
              </a:spcAft>
              <a:buClr>
                <a:srgbClr val="105CA4"/>
              </a:buClr>
              <a:buSzTx/>
              <a:buFontTx/>
              <a:buChar char="•"/>
              <a:tabLst/>
              <a:defRPr/>
            </a:pPr>
            <a:r>
              <a:rPr kumimoji="0" lang="en-US" sz="1800" i="0" u="none" strike="noStrike" kern="0" cap="none" spc="0" normalizeH="0" baseline="0" noProof="0" dirty="0" smtClean="0">
                <a:ln>
                  <a:noFill/>
                </a:ln>
                <a:solidFill>
                  <a:srgbClr val="105CA4"/>
                </a:solidFill>
                <a:effectLst/>
                <a:uLnTx/>
                <a:uFillTx/>
                <a:latin typeface="Verdana" pitchFamily="34" charset="0"/>
                <a:ea typeface="Verdana" pitchFamily="34" charset="0"/>
                <a:cs typeface="Verdana" pitchFamily="34" charset="0"/>
              </a:rPr>
              <a:t>The qualified</a:t>
            </a:r>
            <a:r>
              <a:rPr kumimoji="0" lang="en-US" sz="1800" i="0" u="none" strike="noStrike" kern="0" cap="none" spc="0" normalizeH="0" noProof="0" dirty="0" smtClean="0">
                <a:ln>
                  <a:noFill/>
                </a:ln>
                <a:solidFill>
                  <a:srgbClr val="105CA4"/>
                </a:solidFill>
                <a:effectLst/>
                <a:uLnTx/>
                <a:uFillTx/>
                <a:latin typeface="Verdana" pitchFamily="34" charset="0"/>
                <a:ea typeface="Verdana" pitchFamily="34" charset="0"/>
                <a:cs typeface="Verdana" pitchFamily="34" charset="0"/>
              </a:rPr>
              <a:t> </a:t>
            </a:r>
            <a:r>
              <a:rPr kumimoji="0" lang="en-US" sz="1800" i="0" u="none" strike="noStrike" kern="0" cap="none" spc="0" normalizeH="0" baseline="0" noProof="0" dirty="0" smtClean="0">
                <a:ln>
                  <a:noFill/>
                </a:ln>
                <a:solidFill>
                  <a:srgbClr val="105CA4"/>
                </a:solidFill>
                <a:effectLst/>
                <a:uLnTx/>
                <a:uFillTx/>
                <a:latin typeface="Verdana" pitchFamily="34" charset="0"/>
                <a:ea typeface="Verdana" pitchFamily="34" charset="0"/>
                <a:cs typeface="Verdana" pitchFamily="34" charset="0"/>
              </a:rPr>
              <a:t>laboratory (internal or external to the supplier) shall have a laboratory scope and documentation showing that the laboratory is qualified for the type of measurements or tests conducted.</a:t>
            </a:r>
          </a:p>
          <a:p>
            <a:pPr marL="0" marR="0" lvl="0" indent="0" defTabSz="914400" eaLnBrk="1" fontAlgn="auto" latinLnBrk="0" hangingPunct="1">
              <a:lnSpc>
                <a:spcPct val="100000"/>
              </a:lnSpc>
              <a:spcBef>
                <a:spcPts val="0"/>
              </a:spcBef>
              <a:spcAft>
                <a:spcPts val="0"/>
              </a:spcAft>
              <a:buClr>
                <a:srgbClr val="A50021"/>
              </a:buClr>
              <a:buSzTx/>
              <a:buNone/>
              <a:tabLst/>
              <a:defRPr/>
            </a:pPr>
            <a:endParaRPr kumimoji="0" lang="en-US" sz="1800" i="0" u="none" strike="noStrike" kern="0" cap="none" spc="0" normalizeH="0" baseline="0" noProof="0" dirty="0" smtClean="0">
              <a:ln>
                <a:noFill/>
              </a:ln>
              <a:solidFill>
                <a:srgbClr val="333399"/>
              </a:solidFill>
              <a:effectLst/>
              <a:uLnTx/>
              <a:uFillTx/>
              <a:latin typeface="Verdana" pitchFamily="34" charset="0"/>
              <a:ea typeface="Verdana" pitchFamily="34" charset="0"/>
              <a:cs typeface="Verdana" pitchFamily="34" charset="0"/>
            </a:endParaRPr>
          </a:p>
          <a:p>
            <a:pPr marL="0" lvl="2" indent="0" eaLnBrk="1" fontAlgn="auto" hangingPunct="1">
              <a:spcBef>
                <a:spcPts val="0"/>
              </a:spcBef>
              <a:spcAft>
                <a:spcPts val="0"/>
              </a:spcAft>
              <a:buClr>
                <a:schemeClr val="tx1"/>
              </a:buClr>
              <a:buSzTx/>
              <a:buFont typeface="Wingdings" pitchFamily="2" charset="2"/>
              <a:buChar char="Ø"/>
            </a:pPr>
            <a:r>
              <a:rPr kumimoji="0" lang="en-US" i="0" u="none" strike="noStrike" kern="0" cap="none" spc="0" normalizeH="0" baseline="0" noProof="0" dirty="0" smtClean="0">
                <a:ln>
                  <a:noFill/>
                </a:ln>
                <a:solidFill>
                  <a:sysClr val="windowText" lastClr="000000"/>
                </a:solidFill>
                <a:effectLst/>
                <a:uLnTx/>
                <a:uFillTx/>
                <a:latin typeface="Verdana" pitchFamily="34" charset="0"/>
                <a:ea typeface="Verdana" pitchFamily="34" charset="0"/>
                <a:cs typeface="Verdana" pitchFamily="34" charset="0"/>
              </a:rPr>
              <a:t>When an external laboratory is used, the supplier shall submit the test results on the laboratory letterhead or the normal laboratory report format.</a:t>
            </a:r>
          </a:p>
          <a:p>
            <a:pPr marL="0" lvl="2" indent="0" eaLnBrk="1" fontAlgn="auto" hangingPunct="1">
              <a:spcBef>
                <a:spcPts val="0"/>
              </a:spcBef>
              <a:spcAft>
                <a:spcPts val="0"/>
              </a:spcAft>
              <a:buClr>
                <a:schemeClr val="tx1"/>
              </a:buClr>
              <a:buSzTx/>
              <a:buNone/>
            </a:pPr>
            <a:endParaRPr kumimoji="0" lang="en-US" i="0" u="none" strike="noStrike" kern="0" cap="none" spc="0" normalizeH="0" baseline="0" noProof="0" dirty="0" smtClean="0">
              <a:ln>
                <a:noFill/>
              </a:ln>
              <a:solidFill>
                <a:sysClr val="windowText" lastClr="000000"/>
              </a:solidFill>
              <a:effectLst/>
              <a:uLnTx/>
              <a:uFillTx/>
              <a:latin typeface="Verdana" pitchFamily="34" charset="0"/>
              <a:ea typeface="Verdana" pitchFamily="34" charset="0"/>
              <a:cs typeface="Verdana" pitchFamily="34" charset="0"/>
            </a:endParaRPr>
          </a:p>
          <a:p>
            <a:pPr marL="0" lvl="2" indent="0" eaLnBrk="1" fontAlgn="auto" hangingPunct="1">
              <a:spcBef>
                <a:spcPts val="0"/>
              </a:spcBef>
              <a:spcAft>
                <a:spcPts val="0"/>
              </a:spcAft>
              <a:buClr>
                <a:schemeClr val="tx1"/>
              </a:buClr>
              <a:buSzTx/>
              <a:buFont typeface="Wingdings" pitchFamily="2" charset="2"/>
              <a:buChar char="Ø"/>
            </a:pPr>
            <a:r>
              <a:rPr kumimoji="0" lang="en-US" i="0" u="none" strike="noStrike" kern="0" cap="none" spc="0" normalizeH="0" baseline="0" noProof="0" dirty="0" smtClean="0">
                <a:ln>
                  <a:noFill/>
                </a:ln>
                <a:solidFill>
                  <a:srgbClr val="105CA4"/>
                </a:solidFill>
                <a:effectLst/>
                <a:uLnTx/>
                <a:uFillTx/>
                <a:latin typeface="Verdana" pitchFamily="34" charset="0"/>
                <a:ea typeface="Verdana" pitchFamily="34" charset="0"/>
                <a:cs typeface="Verdana" pitchFamily="34" charset="0"/>
              </a:rPr>
              <a:t>The name of the laboratory that performed the tests, the date(s) of the tests, and the standards used to run the tests shall be identified.</a:t>
            </a:r>
          </a:p>
        </p:txBody>
      </p:sp>
    </p:spTree>
    <p:extLst>
      <p:ext uri="{BB962C8B-B14F-4D97-AF65-F5344CB8AC3E}">
        <p14:creationId xmlns:p14="http://schemas.microsoft.com/office/powerpoint/2010/main" val="17469182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Production Run Rate</a:t>
            </a:r>
            <a:endParaRPr lang="en-US" dirty="0"/>
          </a:p>
        </p:txBody>
      </p:sp>
      <p:sp>
        <p:nvSpPr>
          <p:cNvPr id="3" name="Content Placeholder 2"/>
          <p:cNvSpPr>
            <a:spLocks noGrp="1"/>
          </p:cNvSpPr>
          <p:nvPr>
            <p:ph idx="1"/>
          </p:nvPr>
        </p:nvSpPr>
        <p:spPr>
          <a:xfrm>
            <a:off x="415925" y="1698172"/>
            <a:ext cx="8299451" cy="4054927"/>
          </a:xfrm>
        </p:spPr>
        <p:txBody>
          <a:bodyPr>
            <a:normAutofit fontScale="92500" lnSpcReduction="20000"/>
          </a:bodyPr>
          <a:lstStyle/>
          <a:p>
            <a:pPr eaLnBrk="1" hangingPunct="1">
              <a:lnSpc>
                <a:spcPct val="100000"/>
              </a:lnSpc>
              <a:buClr>
                <a:schemeClr val="tx1"/>
              </a:buClr>
              <a:buSzPct val="100000"/>
              <a:buFont typeface="Trebuchet MS" pitchFamily="34" charset="0"/>
              <a:buChar char="•"/>
              <a:defRPr/>
            </a:pPr>
            <a:r>
              <a:rPr lang="en-US" sz="2200" b="1" dirty="0">
                <a:solidFill>
                  <a:schemeClr val="tx1"/>
                </a:solidFill>
              </a:rPr>
              <a:t>The purpose of a </a:t>
            </a:r>
            <a:r>
              <a:rPr lang="en-US" sz="2200" b="1" dirty="0" smtClean="0">
                <a:solidFill>
                  <a:srgbClr val="105CA4"/>
                </a:solidFill>
                <a:effectLst>
                  <a:outerShdw blurRad="50800" dist="50800" dir="5400000" algn="ctr" rotWithShape="0">
                    <a:schemeClr val="bg1"/>
                  </a:outerShdw>
                </a:effectLst>
              </a:rPr>
              <a:t>Production Run Rate </a:t>
            </a:r>
            <a:r>
              <a:rPr lang="en-US" sz="2200" b="1" dirty="0">
                <a:solidFill>
                  <a:schemeClr val="tx1"/>
                </a:solidFill>
              </a:rPr>
              <a:t>is to verify the supplier’s manufacturing process is capable of producing components that meet </a:t>
            </a:r>
            <a:r>
              <a:rPr lang="en-US" sz="2200" b="1" dirty="0" smtClean="0">
                <a:solidFill>
                  <a:schemeClr val="tx1"/>
                </a:solidFill>
              </a:rPr>
              <a:t>Watts </a:t>
            </a:r>
            <a:r>
              <a:rPr lang="en-US" sz="2200" b="1" dirty="0">
                <a:solidFill>
                  <a:schemeClr val="tx1"/>
                </a:solidFill>
              </a:rPr>
              <a:t>quality requirements, at quoted tooling capacity, for a specified period of </a:t>
            </a:r>
            <a:r>
              <a:rPr lang="en-US" sz="2200" b="1" dirty="0" smtClean="0">
                <a:solidFill>
                  <a:schemeClr val="tx1"/>
                </a:solidFill>
              </a:rPr>
              <a:t>time.</a:t>
            </a:r>
            <a:endParaRPr lang="en-US" sz="2200" b="1" dirty="0">
              <a:solidFill>
                <a:schemeClr val="tx1"/>
              </a:solidFill>
            </a:endParaRPr>
          </a:p>
          <a:p>
            <a:pPr eaLnBrk="1" hangingPunct="1">
              <a:lnSpc>
                <a:spcPct val="100000"/>
              </a:lnSpc>
              <a:buClr>
                <a:schemeClr val="tx1"/>
              </a:buClr>
              <a:buSzPct val="100000"/>
              <a:buFontTx/>
              <a:buChar char="•"/>
              <a:defRPr/>
            </a:pPr>
            <a:r>
              <a:rPr lang="en-US" sz="2200" b="1" dirty="0" smtClean="0">
                <a:solidFill>
                  <a:srgbClr val="105CA4"/>
                </a:solidFill>
              </a:rPr>
              <a:t>Verification of the Run Rate will be at the Supplier Quality Engineer’s (SQE) discretion. The supplier will be notified of the need to perform a Run Rate as early in the process as possible.</a:t>
            </a:r>
          </a:p>
          <a:p>
            <a:pPr eaLnBrk="1" hangingPunct="1">
              <a:lnSpc>
                <a:spcPct val="100000"/>
              </a:lnSpc>
              <a:buClr>
                <a:schemeClr val="tx1"/>
              </a:buClr>
              <a:buSzPct val="100000"/>
              <a:buFont typeface="Trebuchet MS" pitchFamily="34" charset="0"/>
              <a:buChar char="•"/>
              <a:defRPr/>
            </a:pPr>
            <a:r>
              <a:rPr lang="en-US" sz="2200" b="1" dirty="0" smtClean="0">
                <a:solidFill>
                  <a:schemeClr val="tx1"/>
                </a:solidFill>
              </a:rPr>
              <a:t>The </a:t>
            </a:r>
            <a:r>
              <a:rPr lang="en-US" sz="2200" b="1" dirty="0">
                <a:solidFill>
                  <a:schemeClr val="tx1"/>
                </a:solidFill>
              </a:rPr>
              <a:t>number of components to be produced during the </a:t>
            </a:r>
            <a:r>
              <a:rPr lang="en-US" sz="2200" b="1" dirty="0" smtClean="0">
                <a:solidFill>
                  <a:schemeClr val="tx1"/>
                </a:solidFill>
              </a:rPr>
              <a:t>Run </a:t>
            </a:r>
            <a:r>
              <a:rPr lang="en-US" sz="2200" b="1" dirty="0">
                <a:solidFill>
                  <a:schemeClr val="tx1"/>
                </a:solidFill>
              </a:rPr>
              <a:t>Rate should be sufficient to demonstrate process capability and will be predetermined by the SQE and the supplier.</a:t>
            </a:r>
          </a:p>
          <a:p>
            <a:pPr lvl="1" eaLnBrk="1" hangingPunct="1">
              <a:buClr>
                <a:schemeClr val="tx1"/>
              </a:buClr>
              <a:buFont typeface="Wingdings" pitchFamily="2" charset="2"/>
              <a:buChar char="Ø"/>
              <a:defRPr/>
            </a:pPr>
            <a:r>
              <a:rPr lang="en-US" sz="2200" b="1" dirty="0">
                <a:solidFill>
                  <a:srgbClr val="105CA4"/>
                </a:solidFill>
              </a:rPr>
              <a:t>Factors such as product complexity, shelf life, storage, cost and single shift vs. multiple shift operations will be taken into </a:t>
            </a:r>
            <a:r>
              <a:rPr lang="en-US" sz="2200" b="1" dirty="0" smtClean="0">
                <a:solidFill>
                  <a:srgbClr val="105CA4"/>
                </a:solidFill>
              </a:rPr>
              <a:t>consideration.</a:t>
            </a:r>
            <a:endParaRPr lang="en-US" sz="2200" b="1" dirty="0">
              <a:solidFill>
                <a:srgbClr val="105CA4"/>
              </a:solidFill>
            </a:endParaRPr>
          </a:p>
          <a:p>
            <a:endParaRPr lang="en-US" dirty="0"/>
          </a:p>
        </p:txBody>
      </p:sp>
      <p:sp>
        <p:nvSpPr>
          <p:cNvPr id="6" name="Footer Placeholder 5"/>
          <p:cNvSpPr>
            <a:spLocks noGrp="1"/>
          </p:cNvSpPr>
          <p:nvPr>
            <p:ph type="ftr" sz="quarter" idx="11"/>
          </p:nvPr>
        </p:nvSpPr>
        <p:spPr/>
        <p:txBody>
          <a:bodyPr/>
          <a:lstStyle/>
          <a:p>
            <a:pPr>
              <a:defRPr/>
            </a:pPr>
            <a:r>
              <a:rPr lang="en-US" smtClean="0"/>
              <a:t>Business Confidential &amp; Proprietary Information  Rev: 00</a:t>
            </a:r>
            <a:endParaRPr lang="en-US" dirty="0"/>
          </a:p>
        </p:txBody>
      </p:sp>
    </p:spTree>
    <p:extLst>
      <p:ext uri="{BB962C8B-B14F-4D97-AF65-F5344CB8AC3E}">
        <p14:creationId xmlns:p14="http://schemas.microsoft.com/office/powerpoint/2010/main" val="1164055770"/>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ap-wave.jpg"/>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0" y="0"/>
            <a:ext cx="9144000" cy="1747322"/>
          </a:xfrm>
          <a:prstGeom prst="rect">
            <a:avLst/>
          </a:prstGeom>
          <a:effectLst>
            <a:outerShdw blurRad="50800" dist="38100" dir="2700000" algn="tl" rotWithShape="0">
              <a:srgbClr val="000000">
                <a:alpha val="43000"/>
              </a:srgbClr>
            </a:outerShdw>
            <a:reflection stA="50000" endPos="75000" dist="12700" dir="5400000" sy="-100000" algn="bl" rotWithShape="0"/>
          </a:effectLst>
        </p:spPr>
      </p:pic>
      <p:sp>
        <p:nvSpPr>
          <p:cNvPr id="9" name="Title 7"/>
          <p:cNvSpPr txBox="1">
            <a:spLocks/>
          </p:cNvSpPr>
          <p:nvPr/>
        </p:nvSpPr>
        <p:spPr>
          <a:xfrm>
            <a:off x="117474" y="2638425"/>
            <a:ext cx="8531225" cy="1371600"/>
          </a:xfrm>
          <a:prstGeom prst="rect">
            <a:avLst/>
          </a:prstGeom>
        </p:spPr>
        <p:txBody>
          <a:bodyPr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defTabSz="914400" eaLnBrk="1" hangingPunct="1"/>
            <a:endParaRPr lang="en-US" sz="4800" dirty="0">
              <a:solidFill>
                <a:srgbClr val="1D2C64"/>
              </a:solidFill>
              <a:effectLst>
                <a:outerShdw blurRad="38100" dist="38100" dir="2700000" algn="tl">
                  <a:srgbClr val="C0C0C0"/>
                </a:outerShdw>
              </a:effectLst>
              <a:latin typeface="Trebuchet MS" pitchFamily="34" charset="0"/>
            </a:endParaRPr>
          </a:p>
        </p:txBody>
      </p:sp>
      <p:sp>
        <p:nvSpPr>
          <p:cNvPr id="5" name="Title 7"/>
          <p:cNvSpPr txBox="1">
            <a:spLocks/>
          </p:cNvSpPr>
          <p:nvPr/>
        </p:nvSpPr>
        <p:spPr>
          <a:xfrm>
            <a:off x="5553075" y="4338638"/>
            <a:ext cx="3171825" cy="314325"/>
          </a:xfrm>
          <a:prstGeom prst="rect">
            <a:avLst/>
          </a:prstGeom>
        </p:spPr>
        <p:txBody>
          <a:bodyPr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defTabSz="914400" eaLnBrk="1" hangingPunct="1"/>
            <a:endParaRPr lang="en-US" sz="3200" dirty="0">
              <a:solidFill>
                <a:srgbClr val="1D2C64"/>
              </a:solidFill>
              <a:effectLst>
                <a:outerShdw blurRad="38100" dist="38100" dir="2700000" algn="tl">
                  <a:srgbClr val="C0C0C0"/>
                </a:outerShdw>
              </a:effectLst>
              <a:latin typeface="Trebuchet MS" pitchFamily="34" charset="0"/>
            </a:endParaRPr>
          </a:p>
        </p:txBody>
      </p:sp>
      <p:sp>
        <p:nvSpPr>
          <p:cNvPr id="7" name="Title 7"/>
          <p:cNvSpPr txBox="1">
            <a:spLocks/>
          </p:cNvSpPr>
          <p:nvPr/>
        </p:nvSpPr>
        <p:spPr>
          <a:xfrm>
            <a:off x="1538287" y="2967038"/>
            <a:ext cx="5895975" cy="1371600"/>
          </a:xfrm>
          <a:prstGeom prst="rect">
            <a:avLst/>
          </a:prstGeom>
        </p:spPr>
        <p:txBody>
          <a:bodyPr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defTabSz="914400" eaLnBrk="1" hangingPunct="1"/>
            <a:endParaRPr lang="en-US" sz="4000" dirty="0">
              <a:solidFill>
                <a:srgbClr val="1D2C64"/>
              </a:solidFill>
              <a:effectLst>
                <a:outerShdw blurRad="38100" dist="38100" dir="2700000" algn="tl">
                  <a:srgbClr val="C0C0C0"/>
                </a:outerShdw>
              </a:effectLst>
              <a:latin typeface="Trebuchet MS" pitchFamily="34" charset="0"/>
            </a:endParaRPr>
          </a:p>
        </p:txBody>
      </p:sp>
      <p:sp>
        <p:nvSpPr>
          <p:cNvPr id="8" name="Title 7"/>
          <p:cNvSpPr txBox="1">
            <a:spLocks/>
          </p:cNvSpPr>
          <p:nvPr/>
        </p:nvSpPr>
        <p:spPr>
          <a:xfrm>
            <a:off x="5705475" y="4491038"/>
            <a:ext cx="3171825" cy="314325"/>
          </a:xfrm>
          <a:prstGeom prst="rect">
            <a:avLst/>
          </a:prstGeom>
        </p:spPr>
        <p:txBody>
          <a:bodyPr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defTabSz="914400" eaLnBrk="1" hangingPunct="1"/>
            <a:endParaRPr lang="en-US" sz="3200" dirty="0">
              <a:solidFill>
                <a:srgbClr val="1D2C64"/>
              </a:solidFill>
              <a:effectLst>
                <a:outerShdw blurRad="38100" dist="38100" dir="2700000" algn="tl">
                  <a:srgbClr val="C0C0C0"/>
                </a:outerShdw>
              </a:effectLst>
              <a:latin typeface="Trebuchet MS" pitchFamily="34" charset="0"/>
            </a:endParaRPr>
          </a:p>
        </p:txBody>
      </p:sp>
      <p:sp>
        <p:nvSpPr>
          <p:cNvPr id="6" name="Footer Placeholder 5"/>
          <p:cNvSpPr>
            <a:spLocks noGrp="1"/>
          </p:cNvSpPr>
          <p:nvPr>
            <p:ph type="ftr" sz="quarter" idx="11"/>
          </p:nvPr>
        </p:nvSpPr>
        <p:spPr/>
        <p:txBody>
          <a:bodyPr/>
          <a:lstStyle/>
          <a:p>
            <a:pPr>
              <a:defRPr/>
            </a:pPr>
            <a:r>
              <a:rPr lang="en-US" smtClean="0"/>
              <a:t>Business Confidential &amp; Proprietary Information  Rev: 00</a:t>
            </a:r>
            <a:endParaRPr lang="en-US" dirty="0"/>
          </a:p>
        </p:txBody>
      </p:sp>
      <p:sp>
        <p:nvSpPr>
          <p:cNvPr id="2" name="Rectangle 1"/>
          <p:cNvSpPr/>
          <p:nvPr/>
        </p:nvSpPr>
        <p:spPr>
          <a:xfrm>
            <a:off x="1739105" y="3149084"/>
            <a:ext cx="5665789" cy="1323439"/>
          </a:xfrm>
          <a:prstGeom prst="rect">
            <a:avLst/>
          </a:prstGeom>
        </p:spPr>
        <p:txBody>
          <a:bodyPr wrap="square">
            <a:spAutoFit/>
          </a:bodyPr>
          <a:lstStyle/>
          <a:p>
            <a:pPr lvl="0" algn="ctr" defTabSz="914400"/>
            <a:r>
              <a:rPr lang="en-US" sz="4000" b="1" dirty="0" smtClean="0">
                <a:solidFill>
                  <a:srgbClr val="1D2C64"/>
                </a:solidFill>
                <a:effectLst>
                  <a:outerShdw blurRad="38100" dist="38100" dir="2700000" algn="tl">
                    <a:schemeClr val="bg1"/>
                  </a:outerShdw>
                </a:effectLst>
                <a:latin typeface="Verdana" pitchFamily="34" charset="0"/>
                <a:ea typeface="Verdana" pitchFamily="34" charset="0"/>
                <a:cs typeface="Verdana" pitchFamily="34" charset="0"/>
              </a:rPr>
              <a:t>Appearance Approval Report</a:t>
            </a:r>
            <a:endParaRPr lang="en-US" sz="4000" b="1" dirty="0">
              <a:solidFill>
                <a:srgbClr val="1D2C64"/>
              </a:solidFill>
              <a:effectLst>
                <a:outerShdw blurRad="38100" dist="38100" dir="2700000" algn="tl">
                  <a:schemeClr val="bg1"/>
                </a:outerShdw>
              </a:effectLst>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653948491"/>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Appearance Approval Report</a:t>
            </a:r>
            <a:endParaRPr lang="en-US" dirty="0"/>
          </a:p>
        </p:txBody>
      </p:sp>
      <p:sp>
        <p:nvSpPr>
          <p:cNvPr id="6" name="Footer Placeholder 5"/>
          <p:cNvSpPr>
            <a:spLocks noGrp="1"/>
          </p:cNvSpPr>
          <p:nvPr>
            <p:ph type="ftr" sz="quarter" idx="11"/>
          </p:nvPr>
        </p:nvSpPr>
        <p:spPr/>
        <p:txBody>
          <a:bodyPr/>
          <a:lstStyle/>
          <a:p>
            <a:pPr>
              <a:defRPr/>
            </a:pPr>
            <a:r>
              <a:rPr lang="en-US" smtClean="0"/>
              <a:t>Business Confidential &amp; Proprietary Information  Rev: 00</a:t>
            </a:r>
            <a:endParaRPr lang="en-US" dirty="0"/>
          </a:p>
        </p:txBody>
      </p:sp>
      <p:pic>
        <p:nvPicPr>
          <p:cNvPr id="18434"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638674" y="1481899"/>
            <a:ext cx="4351381" cy="47363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 Box 3"/>
          <p:cNvSpPr txBox="1">
            <a:spLocks noChangeArrowheads="1"/>
          </p:cNvSpPr>
          <p:nvPr/>
        </p:nvSpPr>
        <p:spPr bwMode="auto">
          <a:xfrm>
            <a:off x="260350" y="4428331"/>
            <a:ext cx="3946525"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marL="174625" indent="-174625"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174625" marR="0" lvl="0" indent="-174625" defTabSz="914400" eaLnBrk="0" fontAlgn="auto" latinLnBrk="0" hangingPunct="0">
              <a:lnSpc>
                <a:spcPct val="100000"/>
              </a:lnSpc>
              <a:spcBef>
                <a:spcPts val="0"/>
              </a:spcBef>
              <a:spcAft>
                <a:spcPts val="0"/>
              </a:spcAft>
              <a:buClrTx/>
              <a:buSzTx/>
              <a:buFontTx/>
              <a:buNone/>
              <a:tabLst/>
              <a:defRPr/>
            </a:pPr>
            <a:r>
              <a:rPr kumimoji="0" lang="en-US" sz="1800" b="1" i="0" u="none" strike="noStrike" kern="0" cap="none" spc="0" normalizeH="0" baseline="0" noProof="0" dirty="0" smtClean="0">
                <a:ln>
                  <a:noFill/>
                </a:ln>
                <a:solidFill>
                  <a:srgbClr val="105CA4"/>
                </a:solidFill>
                <a:effectLst/>
                <a:uLnTx/>
                <a:uFillTx/>
                <a:latin typeface="Verdana" pitchFamily="34" charset="0"/>
                <a:cs typeface="Arial" pitchFamily="34" charset="0"/>
              </a:rPr>
              <a:t>When to use it</a:t>
            </a:r>
          </a:p>
          <a:p>
            <a:pPr marL="174625" marR="0" lvl="0" indent="-174625" defTabSz="914400" eaLnBrk="0" fontAlgn="auto" latinLnBrk="0" hangingPunct="0">
              <a:lnSpc>
                <a:spcPct val="100000"/>
              </a:lnSpc>
              <a:spcBef>
                <a:spcPts val="0"/>
              </a:spcBef>
              <a:spcAft>
                <a:spcPts val="0"/>
              </a:spcAft>
              <a:buClr>
                <a:srgbClr val="105CA4"/>
              </a:buClr>
              <a:buSzTx/>
              <a:buFontTx/>
              <a:buChar char="•"/>
              <a:tabLst/>
              <a:defRPr/>
            </a:pPr>
            <a:r>
              <a:rPr kumimoji="0" lang="en-US" sz="1600" b="0" i="0" u="none" strike="noStrike" kern="0" cap="none" spc="0" normalizeH="0" baseline="0" noProof="0" dirty="0" smtClean="0">
                <a:ln>
                  <a:noFill/>
                </a:ln>
                <a:solidFill>
                  <a:srgbClr val="000000"/>
                </a:solidFill>
                <a:effectLst/>
                <a:uLnTx/>
                <a:uFillTx/>
                <a:latin typeface="Verdana" pitchFamily="34" charset="0"/>
                <a:cs typeface="Arial" pitchFamily="34" charset="0"/>
              </a:rPr>
              <a:t>Prior to tooling for production.</a:t>
            </a:r>
          </a:p>
        </p:txBody>
      </p:sp>
      <p:sp>
        <p:nvSpPr>
          <p:cNvPr id="8" name="Text Box 10"/>
          <p:cNvSpPr txBox="1">
            <a:spLocks noChangeArrowheads="1"/>
          </p:cNvSpPr>
          <p:nvPr/>
        </p:nvSpPr>
        <p:spPr bwMode="auto">
          <a:xfrm>
            <a:off x="260350" y="1470024"/>
            <a:ext cx="3946525" cy="1846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marL="174625" indent="-174625"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174625" marR="0" lvl="0" indent="-174625" defTabSz="914400" eaLnBrk="0" fontAlgn="auto" latinLnBrk="0" hangingPunct="0">
              <a:lnSpc>
                <a:spcPct val="100000"/>
              </a:lnSpc>
              <a:spcBef>
                <a:spcPts val="0"/>
              </a:spcBef>
              <a:spcAft>
                <a:spcPts val="0"/>
              </a:spcAft>
              <a:buClrTx/>
              <a:buSzTx/>
              <a:buFontTx/>
              <a:buNone/>
              <a:tabLst/>
              <a:defRPr/>
            </a:pPr>
            <a:r>
              <a:rPr kumimoji="0" lang="en-US" sz="1800" b="1" i="0" u="none" strike="noStrike" kern="0" cap="none" spc="0" normalizeH="0" baseline="0" noProof="0" dirty="0" smtClean="0">
                <a:ln>
                  <a:noFill/>
                </a:ln>
                <a:solidFill>
                  <a:srgbClr val="105CA4"/>
                </a:solidFill>
                <a:effectLst/>
                <a:uLnTx/>
                <a:uFillTx/>
                <a:latin typeface="Verdana" pitchFamily="34" charset="0"/>
                <a:cs typeface="Arial" pitchFamily="34" charset="0"/>
              </a:rPr>
              <a:t>What is it?</a:t>
            </a:r>
          </a:p>
          <a:p>
            <a:pPr marL="174625" marR="0" lvl="0" indent="-174625" defTabSz="914400" eaLnBrk="0" fontAlgn="auto" latinLnBrk="0" hangingPunct="0">
              <a:lnSpc>
                <a:spcPct val="100000"/>
              </a:lnSpc>
              <a:spcBef>
                <a:spcPts val="0"/>
              </a:spcBef>
              <a:spcAft>
                <a:spcPts val="0"/>
              </a:spcAft>
              <a:buClr>
                <a:srgbClr val="105CA4"/>
              </a:buClr>
              <a:buSzTx/>
              <a:buFontTx/>
              <a:buChar char="•"/>
              <a:tabLst/>
              <a:defRPr/>
            </a:pPr>
            <a:r>
              <a:rPr kumimoji="0" lang="en-US" sz="1600" b="0" i="0" u="none" strike="noStrike" kern="0" cap="none" spc="0" normalizeH="0" baseline="0" noProof="0" dirty="0" smtClean="0">
                <a:ln>
                  <a:noFill/>
                </a:ln>
                <a:solidFill>
                  <a:srgbClr val="000000"/>
                </a:solidFill>
                <a:effectLst/>
                <a:uLnTx/>
                <a:uFillTx/>
                <a:latin typeface="Verdana" pitchFamily="34" charset="0"/>
                <a:cs typeface="Arial" pitchFamily="34" charset="0"/>
              </a:rPr>
              <a:t>A report completed by the supplier concerning</a:t>
            </a:r>
            <a:r>
              <a:rPr kumimoji="0" lang="en-US" sz="1600" b="0" i="0" u="none" strike="noStrike" kern="0" cap="none" spc="0" normalizeH="0" noProof="0" dirty="0" smtClean="0">
                <a:ln>
                  <a:noFill/>
                </a:ln>
                <a:solidFill>
                  <a:srgbClr val="000000"/>
                </a:solidFill>
                <a:effectLst/>
                <a:uLnTx/>
                <a:uFillTx/>
                <a:latin typeface="Verdana" pitchFamily="34" charset="0"/>
                <a:cs typeface="Arial" pitchFamily="34" charset="0"/>
              </a:rPr>
              <a:t> areas such as paint, plating,</a:t>
            </a:r>
            <a:r>
              <a:rPr kumimoji="0" lang="en-US" sz="1600" b="0" i="0" u="none" strike="noStrike" kern="0" cap="none" spc="0" normalizeH="0" baseline="0" noProof="0" dirty="0" smtClean="0">
                <a:ln>
                  <a:noFill/>
                </a:ln>
                <a:solidFill>
                  <a:srgbClr val="000000"/>
                </a:solidFill>
                <a:effectLst/>
                <a:uLnTx/>
                <a:uFillTx/>
                <a:latin typeface="Verdana" pitchFamily="34" charset="0"/>
                <a:cs typeface="Arial" pitchFamily="34" charset="0"/>
              </a:rPr>
              <a:t> appearance, color, grain etc.. that</a:t>
            </a:r>
            <a:r>
              <a:rPr kumimoji="0" lang="en-US" sz="1600" b="0" i="0" u="none" strike="noStrike" kern="0" cap="none" spc="0" normalizeH="0" noProof="0" dirty="0" smtClean="0">
                <a:ln>
                  <a:noFill/>
                </a:ln>
                <a:solidFill>
                  <a:srgbClr val="000000"/>
                </a:solidFill>
                <a:effectLst/>
                <a:uLnTx/>
                <a:uFillTx/>
                <a:latin typeface="Verdana" pitchFamily="34" charset="0"/>
                <a:cs typeface="Arial" pitchFamily="34" charset="0"/>
              </a:rPr>
              <a:t> have </a:t>
            </a:r>
            <a:r>
              <a:rPr kumimoji="0" lang="en-US" sz="1600" b="0" i="0" u="none" strike="noStrike" kern="0" cap="none" spc="0" normalizeH="0" baseline="0" noProof="0" dirty="0" smtClean="0">
                <a:ln>
                  <a:noFill/>
                </a:ln>
                <a:solidFill>
                  <a:srgbClr val="000000"/>
                </a:solidFill>
                <a:effectLst/>
                <a:uLnTx/>
                <a:uFillTx/>
                <a:latin typeface="Verdana" pitchFamily="34" charset="0"/>
                <a:cs typeface="Arial" pitchFamily="34" charset="0"/>
              </a:rPr>
              <a:t>criteria</a:t>
            </a:r>
            <a:r>
              <a:rPr kumimoji="0" lang="en-US" sz="1600" b="0" i="0" u="none" strike="noStrike" kern="0" cap="none" spc="0" normalizeH="0" noProof="0" dirty="0" smtClean="0">
                <a:ln>
                  <a:noFill/>
                </a:ln>
                <a:solidFill>
                  <a:srgbClr val="000000"/>
                </a:solidFill>
                <a:effectLst/>
                <a:uLnTx/>
                <a:uFillTx/>
                <a:latin typeface="Verdana" pitchFamily="34" charset="0"/>
                <a:cs typeface="Arial" pitchFamily="34" charset="0"/>
              </a:rPr>
              <a:t> for</a:t>
            </a:r>
            <a:r>
              <a:rPr lang="en-US" sz="1600" kern="0" dirty="0">
                <a:solidFill>
                  <a:srgbClr val="000000"/>
                </a:solidFill>
                <a:latin typeface="Verdana" pitchFamily="34" charset="0"/>
              </a:rPr>
              <a:t> </a:t>
            </a:r>
            <a:r>
              <a:rPr lang="en-US" sz="1600" kern="0" dirty="0" smtClean="0">
                <a:solidFill>
                  <a:srgbClr val="000000"/>
                </a:solidFill>
                <a:latin typeface="Verdana" pitchFamily="34" charset="0"/>
              </a:rPr>
              <a:t>these areas.</a:t>
            </a:r>
          </a:p>
          <a:p>
            <a:pPr marL="174625" marR="0" lvl="0" indent="-174625" defTabSz="914400" eaLnBrk="0" fontAlgn="auto" latinLnBrk="0" hangingPunct="0">
              <a:lnSpc>
                <a:spcPct val="100000"/>
              </a:lnSpc>
              <a:spcBef>
                <a:spcPts val="0"/>
              </a:spcBef>
              <a:spcAft>
                <a:spcPts val="0"/>
              </a:spcAft>
              <a:buClr>
                <a:srgbClr val="105CA4"/>
              </a:buClr>
              <a:buSzTx/>
              <a:buFontTx/>
              <a:buChar char="•"/>
              <a:tabLst/>
              <a:defRPr/>
            </a:pPr>
            <a:endParaRPr kumimoji="0" lang="en-US" sz="1600" b="0" i="0" u="none" strike="noStrike" kern="0" cap="none" spc="0" normalizeH="0" baseline="0" noProof="0" dirty="0" smtClean="0">
              <a:ln>
                <a:noFill/>
              </a:ln>
              <a:solidFill>
                <a:srgbClr val="000000"/>
              </a:solidFill>
              <a:effectLst/>
              <a:uLnTx/>
              <a:uFillTx/>
              <a:latin typeface="Verdana" pitchFamily="34" charset="0"/>
              <a:cs typeface="Arial" pitchFamily="34" charset="0"/>
            </a:endParaRPr>
          </a:p>
        </p:txBody>
      </p:sp>
      <p:sp>
        <p:nvSpPr>
          <p:cNvPr id="10" name="Text Box 15"/>
          <p:cNvSpPr txBox="1">
            <a:spLocks noChangeArrowheads="1"/>
          </p:cNvSpPr>
          <p:nvPr/>
        </p:nvSpPr>
        <p:spPr bwMode="auto">
          <a:xfrm>
            <a:off x="260347" y="3440508"/>
            <a:ext cx="4149725" cy="11326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marL="228600" indent="-228600"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228600" marR="0" lvl="0" indent="-228600" defTabSz="914400" eaLnBrk="0" fontAlgn="auto" latinLnBrk="0" hangingPunct="0">
              <a:lnSpc>
                <a:spcPct val="100000"/>
              </a:lnSpc>
              <a:spcBef>
                <a:spcPct val="40000"/>
              </a:spcBef>
              <a:spcAft>
                <a:spcPts val="0"/>
              </a:spcAft>
              <a:buClr>
                <a:srgbClr val="105CA4"/>
              </a:buClr>
              <a:buSzTx/>
              <a:buFontTx/>
              <a:buChar char="•"/>
              <a:tabLst/>
              <a:defRPr/>
            </a:pPr>
            <a:r>
              <a:rPr kumimoji="0" lang="en-US" sz="1600" b="0" i="0" u="none" strike="noStrike" kern="0" cap="none" spc="0" normalizeH="0" baseline="0" noProof="0" dirty="0" smtClean="0">
                <a:ln>
                  <a:noFill/>
                </a:ln>
                <a:solidFill>
                  <a:srgbClr val="000000"/>
                </a:solidFill>
                <a:effectLst/>
                <a:uLnTx/>
                <a:uFillTx/>
                <a:latin typeface="Verdana" pitchFamily="34" charset="0"/>
                <a:cs typeface="Arial" pitchFamily="34" charset="0"/>
              </a:rPr>
              <a:t>To demonstrate that the part has met the appearance requirements on the design record.</a:t>
            </a:r>
          </a:p>
          <a:p>
            <a:pPr marL="228600" marR="0" lvl="0" indent="-228600" defTabSz="914400" eaLnBrk="0" fontAlgn="auto" latinLnBrk="0" hangingPunct="0">
              <a:lnSpc>
                <a:spcPct val="100000"/>
              </a:lnSpc>
              <a:spcBef>
                <a:spcPct val="40000"/>
              </a:spcBef>
              <a:spcAft>
                <a:spcPts val="0"/>
              </a:spcAft>
              <a:buClr>
                <a:srgbClr val="000000"/>
              </a:buClr>
              <a:buSzTx/>
              <a:buFontTx/>
              <a:buChar char="•"/>
              <a:tabLst/>
              <a:defRPr/>
            </a:pPr>
            <a:endParaRPr kumimoji="0" lang="en-US" sz="1400" b="0" i="0" u="none" strike="noStrike" kern="0" cap="none" spc="0" normalizeH="0" baseline="0" noProof="0" dirty="0" smtClean="0">
              <a:ln>
                <a:noFill/>
              </a:ln>
              <a:solidFill>
                <a:srgbClr val="000000"/>
              </a:solidFill>
              <a:effectLst/>
              <a:uLnTx/>
              <a:uFillTx/>
              <a:latin typeface="Verdana" pitchFamily="34" charset="0"/>
              <a:cs typeface="Arial" pitchFamily="34" charset="0"/>
            </a:endParaRPr>
          </a:p>
        </p:txBody>
      </p:sp>
      <p:sp>
        <p:nvSpPr>
          <p:cNvPr id="12" name="Rectangle 11"/>
          <p:cNvSpPr>
            <a:spLocks noChangeArrowheads="1"/>
          </p:cNvSpPr>
          <p:nvPr/>
        </p:nvSpPr>
        <p:spPr bwMode="auto">
          <a:xfrm>
            <a:off x="260350" y="5596732"/>
            <a:ext cx="4225925" cy="609600"/>
          </a:xfrm>
          <a:prstGeom prst="rect">
            <a:avLst/>
          </a:prstGeom>
          <a:solidFill>
            <a:srgbClr val="FFFFFF"/>
          </a:solidFill>
          <a:ln w="12700" algn="ctr">
            <a:solidFill>
              <a:schemeClr val="tx1"/>
            </a:solidFill>
            <a:miter lim="800000"/>
            <a:headEnd/>
            <a:tailEnd/>
          </a:ln>
        </p:spPr>
        <p:txBody>
          <a:bodyPr wrap="none" anchor="ctr"/>
          <a:lstStyle/>
          <a:p>
            <a:pPr marL="0" marR="0" lvl="0" indent="0" defTabSz="914400" eaLnBrk="1" fontAlgn="auto" latinLnBrk="0" hangingPunct="1">
              <a:lnSpc>
                <a:spcPct val="100000"/>
              </a:lnSpc>
              <a:spcBef>
                <a:spcPct val="20000"/>
              </a:spcBef>
              <a:spcAft>
                <a:spcPts val="0"/>
              </a:spcAft>
              <a:buClr>
                <a:srgbClr val="006600"/>
              </a:buClr>
              <a:buSzTx/>
              <a:buFontTx/>
              <a:buNone/>
              <a:tabLst/>
              <a:defRPr/>
            </a:pPr>
            <a:r>
              <a:rPr kumimoji="0" lang="en-US" sz="1200" b="1" i="0" u="none" strike="noStrike" kern="0" cap="none" spc="0" normalizeH="0" baseline="0" noProof="0" dirty="0" smtClean="0">
                <a:ln>
                  <a:noFill/>
                </a:ln>
                <a:solidFill>
                  <a:sysClr val="windowText" lastClr="000000"/>
                </a:solidFill>
                <a:effectLst/>
                <a:uLnTx/>
                <a:uFillTx/>
                <a:latin typeface="Verdana" pitchFamily="34" charset="0"/>
                <a:ea typeface="Verdana" pitchFamily="34" charset="0"/>
                <a:cs typeface="Verdana" pitchFamily="34" charset="0"/>
              </a:rPr>
              <a:t>Typically applies</a:t>
            </a:r>
            <a:r>
              <a:rPr kumimoji="0" lang="en-US" sz="1200" b="1" i="0" u="none" strike="noStrike" kern="0" cap="none" spc="0" normalizeH="0" noProof="0" dirty="0" smtClean="0">
                <a:ln>
                  <a:noFill/>
                </a:ln>
                <a:solidFill>
                  <a:sysClr val="windowText" lastClr="000000"/>
                </a:solidFill>
                <a:effectLst/>
                <a:uLnTx/>
                <a:uFillTx/>
                <a:latin typeface="Verdana" pitchFamily="34" charset="0"/>
                <a:ea typeface="Verdana" pitchFamily="34" charset="0"/>
                <a:cs typeface="Verdana" pitchFamily="34" charset="0"/>
              </a:rPr>
              <a:t> </a:t>
            </a:r>
            <a:r>
              <a:rPr kumimoji="0" lang="en-US" sz="1200" b="1" i="0" u="none" strike="noStrike" kern="0" cap="none" spc="0" normalizeH="0" baseline="0" noProof="0" dirty="0" smtClean="0">
                <a:ln>
                  <a:noFill/>
                </a:ln>
                <a:solidFill>
                  <a:sysClr val="windowText" lastClr="000000"/>
                </a:solidFill>
                <a:effectLst/>
                <a:uLnTx/>
                <a:uFillTx/>
                <a:latin typeface="Verdana" pitchFamily="34" charset="0"/>
                <a:ea typeface="Verdana" pitchFamily="34" charset="0"/>
                <a:cs typeface="Verdana" pitchFamily="34" charset="0"/>
              </a:rPr>
              <a:t>for parts with color, grain,</a:t>
            </a:r>
          </a:p>
          <a:p>
            <a:pPr marL="0" marR="0" lvl="0" indent="0" defTabSz="914400" eaLnBrk="1" fontAlgn="auto" latinLnBrk="0" hangingPunct="1">
              <a:lnSpc>
                <a:spcPct val="100000"/>
              </a:lnSpc>
              <a:spcBef>
                <a:spcPct val="20000"/>
              </a:spcBef>
              <a:spcAft>
                <a:spcPts val="0"/>
              </a:spcAft>
              <a:buClr>
                <a:srgbClr val="006600"/>
              </a:buClr>
              <a:buSzTx/>
              <a:buFontTx/>
              <a:buNone/>
              <a:tabLst/>
              <a:defRPr/>
            </a:pPr>
            <a:r>
              <a:rPr kumimoji="0" lang="en-US" sz="1200" b="1" i="0" u="none" strike="noStrike" kern="0" cap="none" spc="0" normalizeH="0" baseline="0" noProof="0" dirty="0" smtClean="0">
                <a:ln>
                  <a:noFill/>
                </a:ln>
                <a:solidFill>
                  <a:sysClr val="windowText" lastClr="000000"/>
                </a:solidFill>
                <a:effectLst/>
                <a:uLnTx/>
                <a:uFillTx/>
                <a:latin typeface="Verdana" pitchFamily="34" charset="0"/>
                <a:ea typeface="Verdana" pitchFamily="34" charset="0"/>
                <a:cs typeface="Verdana" pitchFamily="34" charset="0"/>
              </a:rPr>
              <a:t>or surface appearance requirements</a:t>
            </a:r>
            <a:r>
              <a:rPr kumimoji="0" lang="en-US" sz="1400" i="0" u="none" strike="noStrike" kern="0" cap="none" spc="0" normalizeH="0" baseline="0" noProof="0" dirty="0" smtClean="0">
                <a:ln>
                  <a:noFill/>
                </a:ln>
                <a:solidFill>
                  <a:sysClr val="windowText" lastClr="000000"/>
                </a:solidFill>
                <a:effectLst/>
                <a:uLnTx/>
                <a:uFillTx/>
                <a:latin typeface="Verdana" pitchFamily="34" charset="0"/>
                <a:ea typeface="Verdana" pitchFamily="34" charset="0"/>
                <a:cs typeface="Verdana" pitchFamily="34" charset="0"/>
              </a:rPr>
              <a:t>.</a:t>
            </a:r>
          </a:p>
        </p:txBody>
      </p:sp>
      <p:sp>
        <p:nvSpPr>
          <p:cNvPr id="13" name="Text Box 12"/>
          <p:cNvSpPr txBox="1">
            <a:spLocks noChangeArrowheads="1"/>
          </p:cNvSpPr>
          <p:nvPr/>
        </p:nvSpPr>
        <p:spPr bwMode="auto">
          <a:xfrm>
            <a:off x="933450" y="5230019"/>
            <a:ext cx="1797050" cy="366713"/>
          </a:xfrm>
          <a:prstGeom prst="rect">
            <a:avLst/>
          </a:prstGeom>
          <a:solidFill>
            <a:srgbClr val="FFFFFF"/>
          </a:solidFill>
          <a:ln>
            <a:noFill/>
          </a:ln>
          <a:extLst>
            <a:ext uri="{91240B29-F687-4F45-9708-019B960494DF}">
              <a14:hiddenLine xmlns:a14="http://schemas.microsoft.com/office/drawing/2010/main" w="12700" algn="ctr">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srgbClr val="105CA4"/>
                </a:solidFill>
                <a:effectLst/>
                <a:uLnTx/>
                <a:uFillTx/>
                <a:latin typeface="Arial Black" pitchFamily="34" charset="0"/>
                <a:cs typeface="Arial" pitchFamily="34" charset="0"/>
              </a:rPr>
              <a:t>IMPORTANT!</a:t>
            </a:r>
          </a:p>
        </p:txBody>
      </p:sp>
      <p:sp>
        <p:nvSpPr>
          <p:cNvPr id="3" name="Rectangle 2"/>
          <p:cNvSpPr/>
          <p:nvPr/>
        </p:nvSpPr>
        <p:spPr>
          <a:xfrm>
            <a:off x="260350" y="3132017"/>
            <a:ext cx="2898550" cy="369332"/>
          </a:xfrm>
          <a:prstGeom prst="rect">
            <a:avLst/>
          </a:prstGeom>
        </p:spPr>
        <p:txBody>
          <a:bodyPr wrap="none">
            <a:spAutoFit/>
          </a:bodyPr>
          <a:lstStyle/>
          <a:p>
            <a:pPr marL="228600" marR="0" lvl="0" indent="-228600" defTabSz="914400" eaLnBrk="0" fontAlgn="auto" latinLnBrk="0" hangingPunct="0">
              <a:lnSpc>
                <a:spcPct val="100000"/>
              </a:lnSpc>
              <a:spcBef>
                <a:spcPts val="0"/>
              </a:spcBef>
              <a:spcAft>
                <a:spcPts val="0"/>
              </a:spcAft>
              <a:buClr>
                <a:srgbClr val="000000"/>
              </a:buClr>
              <a:buSzTx/>
              <a:buFontTx/>
              <a:buNone/>
              <a:tabLst/>
              <a:defRPr/>
            </a:pPr>
            <a:r>
              <a:rPr lang="en-US" b="1" kern="0" dirty="0">
                <a:solidFill>
                  <a:srgbClr val="105CA4"/>
                </a:solidFill>
                <a:latin typeface="Verdana" pitchFamily="34" charset="0"/>
                <a:cs typeface="Arial" pitchFamily="34" charset="0"/>
              </a:rPr>
              <a:t>Objective or </a:t>
            </a:r>
            <a:r>
              <a:rPr lang="en-US" b="1" kern="0" dirty="0" smtClean="0">
                <a:solidFill>
                  <a:srgbClr val="105CA4"/>
                </a:solidFill>
                <a:latin typeface="Verdana" pitchFamily="34" charset="0"/>
                <a:cs typeface="Arial" pitchFamily="34" charset="0"/>
              </a:rPr>
              <a:t>purpose</a:t>
            </a:r>
            <a:endParaRPr lang="en-US" b="1" kern="0" dirty="0">
              <a:solidFill>
                <a:srgbClr val="105CA4"/>
              </a:solidFill>
              <a:latin typeface="Verdana" pitchFamily="34" charset="0"/>
              <a:cs typeface="Arial" pitchFamily="34" charset="0"/>
            </a:endParaRPr>
          </a:p>
        </p:txBody>
      </p:sp>
    </p:spTree>
    <p:extLst>
      <p:ext uri="{BB962C8B-B14F-4D97-AF65-F5344CB8AC3E}">
        <p14:creationId xmlns:p14="http://schemas.microsoft.com/office/powerpoint/2010/main" val="3385335527"/>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ap-wave.jpg"/>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0" y="0"/>
            <a:ext cx="9144000" cy="1747322"/>
          </a:xfrm>
          <a:prstGeom prst="rect">
            <a:avLst/>
          </a:prstGeom>
          <a:effectLst>
            <a:outerShdw blurRad="50800" dist="38100" dir="2700000" algn="tl" rotWithShape="0">
              <a:srgbClr val="000000">
                <a:alpha val="43000"/>
              </a:srgbClr>
            </a:outerShdw>
            <a:reflection stA="50000" endPos="75000" dist="12700" dir="5400000" sy="-100000" algn="bl" rotWithShape="0"/>
          </a:effectLst>
        </p:spPr>
      </p:pic>
      <p:sp>
        <p:nvSpPr>
          <p:cNvPr id="9" name="Title 7"/>
          <p:cNvSpPr txBox="1">
            <a:spLocks/>
          </p:cNvSpPr>
          <p:nvPr/>
        </p:nvSpPr>
        <p:spPr>
          <a:xfrm>
            <a:off x="117474" y="2638425"/>
            <a:ext cx="8531225" cy="1371600"/>
          </a:xfrm>
          <a:prstGeom prst="rect">
            <a:avLst/>
          </a:prstGeom>
        </p:spPr>
        <p:txBody>
          <a:bodyPr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defTabSz="914400" eaLnBrk="1" hangingPunct="1"/>
            <a:endParaRPr lang="en-US" sz="4800" dirty="0">
              <a:solidFill>
                <a:srgbClr val="1D2C64"/>
              </a:solidFill>
              <a:effectLst>
                <a:outerShdw blurRad="38100" dist="38100" dir="2700000" algn="tl">
                  <a:srgbClr val="C0C0C0"/>
                </a:outerShdw>
              </a:effectLst>
              <a:latin typeface="Trebuchet MS" pitchFamily="34" charset="0"/>
            </a:endParaRPr>
          </a:p>
        </p:txBody>
      </p:sp>
      <p:sp>
        <p:nvSpPr>
          <p:cNvPr id="5" name="Title 7"/>
          <p:cNvSpPr txBox="1">
            <a:spLocks/>
          </p:cNvSpPr>
          <p:nvPr/>
        </p:nvSpPr>
        <p:spPr>
          <a:xfrm>
            <a:off x="5553075" y="4338638"/>
            <a:ext cx="3171825" cy="314325"/>
          </a:xfrm>
          <a:prstGeom prst="rect">
            <a:avLst/>
          </a:prstGeom>
        </p:spPr>
        <p:txBody>
          <a:bodyPr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defTabSz="914400" eaLnBrk="1" hangingPunct="1"/>
            <a:endParaRPr lang="en-US" sz="3200" dirty="0">
              <a:solidFill>
                <a:srgbClr val="1D2C64"/>
              </a:solidFill>
              <a:effectLst>
                <a:outerShdw blurRad="38100" dist="38100" dir="2700000" algn="tl">
                  <a:srgbClr val="C0C0C0"/>
                </a:outerShdw>
              </a:effectLst>
              <a:latin typeface="Trebuchet MS" pitchFamily="34" charset="0"/>
            </a:endParaRPr>
          </a:p>
        </p:txBody>
      </p:sp>
      <p:sp>
        <p:nvSpPr>
          <p:cNvPr id="7" name="Title 7"/>
          <p:cNvSpPr txBox="1">
            <a:spLocks/>
          </p:cNvSpPr>
          <p:nvPr/>
        </p:nvSpPr>
        <p:spPr>
          <a:xfrm>
            <a:off x="1538287" y="2967038"/>
            <a:ext cx="5895975" cy="1371600"/>
          </a:xfrm>
          <a:prstGeom prst="rect">
            <a:avLst/>
          </a:prstGeom>
        </p:spPr>
        <p:txBody>
          <a:bodyPr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defTabSz="914400" eaLnBrk="1" hangingPunct="1"/>
            <a:endParaRPr lang="en-US" sz="4000" dirty="0">
              <a:solidFill>
                <a:srgbClr val="1D2C64"/>
              </a:solidFill>
              <a:effectLst>
                <a:outerShdw blurRad="38100" dist="38100" dir="2700000" algn="tl">
                  <a:srgbClr val="C0C0C0"/>
                </a:outerShdw>
              </a:effectLst>
              <a:latin typeface="Trebuchet MS" pitchFamily="34" charset="0"/>
            </a:endParaRPr>
          </a:p>
        </p:txBody>
      </p:sp>
      <p:sp>
        <p:nvSpPr>
          <p:cNvPr id="8" name="Title 7"/>
          <p:cNvSpPr txBox="1">
            <a:spLocks/>
          </p:cNvSpPr>
          <p:nvPr/>
        </p:nvSpPr>
        <p:spPr>
          <a:xfrm>
            <a:off x="5705475" y="4491038"/>
            <a:ext cx="3171825" cy="314325"/>
          </a:xfrm>
          <a:prstGeom prst="rect">
            <a:avLst/>
          </a:prstGeom>
        </p:spPr>
        <p:txBody>
          <a:bodyPr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defTabSz="914400" eaLnBrk="1" hangingPunct="1"/>
            <a:endParaRPr lang="en-US" sz="3200" dirty="0">
              <a:solidFill>
                <a:srgbClr val="1D2C64"/>
              </a:solidFill>
              <a:effectLst>
                <a:outerShdw blurRad="38100" dist="38100" dir="2700000" algn="tl">
                  <a:srgbClr val="C0C0C0"/>
                </a:outerShdw>
              </a:effectLst>
              <a:latin typeface="Trebuchet MS" pitchFamily="34" charset="0"/>
            </a:endParaRPr>
          </a:p>
        </p:txBody>
      </p:sp>
      <p:sp>
        <p:nvSpPr>
          <p:cNvPr id="6" name="Footer Placeholder 5"/>
          <p:cNvSpPr>
            <a:spLocks noGrp="1"/>
          </p:cNvSpPr>
          <p:nvPr>
            <p:ph type="ftr" sz="quarter" idx="11"/>
          </p:nvPr>
        </p:nvSpPr>
        <p:spPr/>
        <p:txBody>
          <a:bodyPr/>
          <a:lstStyle/>
          <a:p>
            <a:pPr>
              <a:defRPr/>
            </a:pPr>
            <a:r>
              <a:rPr lang="en-US" smtClean="0"/>
              <a:t>Business Confidential &amp; Proprietary Information  Rev: 00</a:t>
            </a:r>
            <a:endParaRPr lang="en-US" dirty="0"/>
          </a:p>
        </p:txBody>
      </p:sp>
      <p:sp>
        <p:nvSpPr>
          <p:cNvPr id="2" name="Rectangle 1"/>
          <p:cNvSpPr/>
          <p:nvPr/>
        </p:nvSpPr>
        <p:spPr>
          <a:xfrm>
            <a:off x="1909762" y="3126938"/>
            <a:ext cx="5381625" cy="1323439"/>
          </a:xfrm>
          <a:prstGeom prst="rect">
            <a:avLst/>
          </a:prstGeom>
        </p:spPr>
        <p:txBody>
          <a:bodyPr wrap="square">
            <a:spAutoFit/>
          </a:bodyPr>
          <a:lstStyle/>
          <a:p>
            <a:pPr algn="ctr" defTabSz="914400" eaLnBrk="1" hangingPunct="1"/>
            <a:r>
              <a:rPr lang="en-US" sz="4000" b="1" dirty="0" smtClean="0">
                <a:solidFill>
                  <a:srgbClr val="1D2C64"/>
                </a:solidFill>
                <a:effectLst>
                  <a:outerShdw blurRad="38100" dist="38100" dir="2700000" algn="tl">
                    <a:schemeClr val="bg1"/>
                  </a:outerShdw>
                </a:effectLst>
                <a:latin typeface="Verdana" pitchFamily="34" charset="0"/>
                <a:ea typeface="Verdana" pitchFamily="34" charset="0"/>
                <a:cs typeface="Verdana" pitchFamily="34" charset="0"/>
              </a:rPr>
              <a:t>PPAP Sample Productions</a:t>
            </a:r>
            <a:r>
              <a:rPr lang="en-US" sz="4000" b="1" dirty="0" smtClean="0">
                <a:solidFill>
                  <a:srgbClr val="1D2C64"/>
                </a:solidFill>
                <a:effectLst>
                  <a:outerShdw blurRad="38100" dist="38100" dir="2700000" algn="tl">
                    <a:srgbClr val="C0C0C0"/>
                  </a:outerShdw>
                </a:effectLst>
                <a:latin typeface="Verdana" pitchFamily="34" charset="0"/>
                <a:ea typeface="Verdana" pitchFamily="34" charset="0"/>
                <a:cs typeface="Verdana" pitchFamily="34" charset="0"/>
              </a:rPr>
              <a:t> </a:t>
            </a:r>
            <a:r>
              <a:rPr lang="en-US" sz="4000" b="1" dirty="0" smtClean="0">
                <a:solidFill>
                  <a:srgbClr val="1D2C64"/>
                </a:solidFill>
                <a:effectLst>
                  <a:outerShdw blurRad="38100" dist="38100" dir="2700000" algn="tl">
                    <a:schemeClr val="bg1"/>
                  </a:outerShdw>
                </a:effectLst>
                <a:latin typeface="Verdana" pitchFamily="34" charset="0"/>
                <a:ea typeface="Verdana" pitchFamily="34" charset="0"/>
                <a:cs typeface="Verdana" pitchFamily="34" charset="0"/>
              </a:rPr>
              <a:t>Parts</a:t>
            </a:r>
            <a:endParaRPr lang="en-US" sz="4000" b="1" dirty="0">
              <a:solidFill>
                <a:srgbClr val="1D2C64"/>
              </a:solidFill>
              <a:effectLst>
                <a:outerShdw blurRad="38100" dist="38100" dir="2700000" algn="tl">
                  <a:schemeClr val="bg1"/>
                </a:outerShdw>
              </a:effectLst>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846329501"/>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PPAP Sample </a:t>
            </a:r>
            <a:r>
              <a:rPr lang="en-US" dirty="0"/>
              <a:t>Production Parts </a:t>
            </a:r>
          </a:p>
        </p:txBody>
      </p:sp>
      <p:sp>
        <p:nvSpPr>
          <p:cNvPr id="6" name="Footer Placeholder 5"/>
          <p:cNvSpPr>
            <a:spLocks noGrp="1"/>
          </p:cNvSpPr>
          <p:nvPr>
            <p:ph type="ftr" sz="quarter" idx="11"/>
          </p:nvPr>
        </p:nvSpPr>
        <p:spPr/>
        <p:txBody>
          <a:bodyPr/>
          <a:lstStyle/>
          <a:p>
            <a:pPr>
              <a:defRPr/>
            </a:pPr>
            <a:r>
              <a:rPr lang="en-US" smtClean="0"/>
              <a:t>Business Confidential &amp; Proprietary Information  Rev: 00</a:t>
            </a:r>
            <a:endParaRPr lang="en-US" dirty="0"/>
          </a:p>
        </p:txBody>
      </p:sp>
      <p:sp>
        <p:nvSpPr>
          <p:cNvPr id="9" name="Text Box 7"/>
          <p:cNvSpPr txBox="1">
            <a:spLocks noChangeArrowheads="1"/>
          </p:cNvSpPr>
          <p:nvPr/>
        </p:nvSpPr>
        <p:spPr bwMode="auto">
          <a:xfrm>
            <a:off x="355600" y="1550988"/>
            <a:ext cx="156805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0" marR="0" lvl="0" indent="0" defTabSz="914400" eaLnBrk="0" fontAlgn="auto" latinLnBrk="0" hangingPunct="0">
              <a:lnSpc>
                <a:spcPct val="100000"/>
              </a:lnSpc>
              <a:spcBef>
                <a:spcPts val="0"/>
              </a:spcBef>
              <a:spcAft>
                <a:spcPts val="0"/>
              </a:spcAft>
              <a:buClr>
                <a:srgbClr val="000000"/>
              </a:buClr>
              <a:buSzTx/>
              <a:buFontTx/>
              <a:buNone/>
              <a:tabLst/>
              <a:defRPr/>
            </a:pPr>
            <a:r>
              <a:rPr kumimoji="0" lang="en-US" sz="1800" b="1" i="0" u="none" strike="noStrike" kern="0" cap="none" spc="0" normalizeH="0" baseline="0" noProof="0" dirty="0" smtClean="0">
                <a:ln>
                  <a:noFill/>
                </a:ln>
                <a:solidFill>
                  <a:srgbClr val="105CA4"/>
                </a:solidFill>
                <a:effectLst/>
                <a:uLnTx/>
                <a:uFillTx/>
                <a:latin typeface="Verdana" pitchFamily="34" charset="0"/>
                <a:cs typeface="Arial" pitchFamily="34" charset="0"/>
              </a:rPr>
              <a:t>What is it?</a:t>
            </a:r>
            <a:endParaRPr kumimoji="0" lang="en-US" sz="1800" b="0" i="0" u="none" strike="noStrike" kern="0" cap="none" spc="0" normalizeH="0" baseline="0" noProof="0" dirty="0" smtClean="0">
              <a:ln>
                <a:noFill/>
              </a:ln>
              <a:solidFill>
                <a:srgbClr val="105CA4"/>
              </a:solidFill>
              <a:effectLst/>
              <a:uLnTx/>
              <a:uFillTx/>
              <a:latin typeface="Verdana" pitchFamily="34" charset="0"/>
              <a:cs typeface="Arial" pitchFamily="34" charset="0"/>
            </a:endParaRPr>
          </a:p>
        </p:txBody>
      </p:sp>
      <p:grpSp>
        <p:nvGrpSpPr>
          <p:cNvPr id="10" name="Group 8"/>
          <p:cNvGrpSpPr>
            <a:grpSpLocks/>
          </p:cNvGrpSpPr>
          <p:nvPr/>
        </p:nvGrpSpPr>
        <p:grpSpPr bwMode="auto">
          <a:xfrm>
            <a:off x="323849" y="2959894"/>
            <a:ext cx="3916363" cy="955675"/>
            <a:chOff x="3119" y="1848"/>
            <a:chExt cx="2487" cy="602"/>
          </a:xfrm>
        </p:grpSpPr>
        <p:sp>
          <p:nvSpPr>
            <p:cNvPr id="12" name="Text Box 10"/>
            <p:cNvSpPr txBox="1">
              <a:spLocks noChangeArrowheads="1"/>
            </p:cNvSpPr>
            <p:nvPr/>
          </p:nvSpPr>
          <p:spPr bwMode="auto">
            <a:xfrm>
              <a:off x="3119" y="1848"/>
              <a:ext cx="1841"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0" marR="0" lvl="0" indent="0" defTabSz="914400" eaLnBrk="0" fontAlgn="auto" latinLnBrk="0" hangingPunct="0">
                <a:lnSpc>
                  <a:spcPct val="100000"/>
                </a:lnSpc>
                <a:spcBef>
                  <a:spcPts val="0"/>
                </a:spcBef>
                <a:spcAft>
                  <a:spcPts val="0"/>
                </a:spcAft>
                <a:buClr>
                  <a:srgbClr val="000000"/>
                </a:buClr>
                <a:buSzTx/>
                <a:buFontTx/>
                <a:buNone/>
                <a:tabLst/>
                <a:defRPr/>
              </a:pPr>
              <a:r>
                <a:rPr kumimoji="0" lang="en-US" sz="1800" b="1" i="0" u="none" strike="noStrike" kern="0" cap="none" spc="0" normalizeH="0" baseline="0" noProof="0" dirty="0" smtClean="0">
                  <a:ln>
                    <a:noFill/>
                  </a:ln>
                  <a:solidFill>
                    <a:srgbClr val="105CA4"/>
                  </a:solidFill>
                  <a:effectLst/>
                  <a:uLnTx/>
                  <a:uFillTx/>
                  <a:latin typeface="Verdana" pitchFamily="34" charset="0"/>
                  <a:cs typeface="Arial" pitchFamily="34" charset="0"/>
                </a:rPr>
                <a:t>Objective or purpose</a:t>
              </a:r>
              <a:endParaRPr kumimoji="0" lang="en-US" sz="1800" b="0" i="0" u="none" strike="noStrike" kern="0" cap="none" spc="0" normalizeH="0" baseline="0" noProof="0" dirty="0" smtClean="0">
                <a:ln>
                  <a:noFill/>
                </a:ln>
                <a:solidFill>
                  <a:srgbClr val="105CA4"/>
                </a:solidFill>
                <a:effectLst/>
                <a:uLnTx/>
                <a:uFillTx/>
                <a:latin typeface="Verdana" pitchFamily="34" charset="0"/>
                <a:cs typeface="Arial" pitchFamily="34" charset="0"/>
              </a:endParaRPr>
            </a:p>
          </p:txBody>
        </p:sp>
        <p:sp>
          <p:nvSpPr>
            <p:cNvPr id="13" name="Text Box 11"/>
            <p:cNvSpPr txBox="1">
              <a:spLocks noChangeArrowheads="1"/>
            </p:cNvSpPr>
            <p:nvPr/>
          </p:nvSpPr>
          <p:spPr bwMode="auto">
            <a:xfrm>
              <a:off x="3139" y="2084"/>
              <a:ext cx="2467" cy="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marL="174625" indent="-174625"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174625" marR="0" lvl="0" indent="-174625" defTabSz="914400" eaLnBrk="0" fontAlgn="auto" latinLnBrk="0" hangingPunct="0">
                <a:lnSpc>
                  <a:spcPct val="100000"/>
                </a:lnSpc>
                <a:spcBef>
                  <a:spcPts val="0"/>
                </a:spcBef>
                <a:spcAft>
                  <a:spcPts val="0"/>
                </a:spcAft>
                <a:buClr>
                  <a:srgbClr val="105CA4"/>
                </a:buClr>
                <a:buSzTx/>
                <a:buFontTx/>
                <a:buChar char="•"/>
                <a:tabLst/>
                <a:defRPr/>
              </a:pPr>
              <a:r>
                <a:rPr kumimoji="0" lang="en-US" sz="1600" b="0" i="0" u="none" strike="noStrike" kern="0" cap="none" spc="0" normalizeH="0" baseline="0" noProof="0" dirty="0" smtClean="0">
                  <a:ln>
                    <a:noFill/>
                  </a:ln>
                  <a:solidFill>
                    <a:srgbClr val="000000"/>
                  </a:solidFill>
                  <a:effectLst/>
                  <a:uLnTx/>
                  <a:uFillTx/>
                  <a:latin typeface="Verdana" pitchFamily="34" charset="0"/>
                  <a:cs typeface="Arial" pitchFamily="34" charset="0"/>
                </a:rPr>
                <a:t>Confirm dimensional, cosmetic or functional part approval.</a:t>
              </a:r>
            </a:p>
          </p:txBody>
        </p:sp>
      </p:grpSp>
      <p:grpSp>
        <p:nvGrpSpPr>
          <p:cNvPr id="14" name="Group 12"/>
          <p:cNvGrpSpPr>
            <a:grpSpLocks/>
          </p:cNvGrpSpPr>
          <p:nvPr/>
        </p:nvGrpSpPr>
        <p:grpSpPr bwMode="auto">
          <a:xfrm>
            <a:off x="307975" y="4372769"/>
            <a:ext cx="3916363" cy="976312"/>
            <a:chOff x="3149" y="3255"/>
            <a:chExt cx="2467" cy="615"/>
          </a:xfrm>
        </p:grpSpPr>
        <p:sp>
          <p:nvSpPr>
            <p:cNvPr id="16" name="Text Box 14"/>
            <p:cNvSpPr txBox="1">
              <a:spLocks noChangeArrowheads="1"/>
            </p:cNvSpPr>
            <p:nvPr/>
          </p:nvSpPr>
          <p:spPr bwMode="auto">
            <a:xfrm>
              <a:off x="3179" y="3255"/>
              <a:ext cx="1303"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0" marR="0" lvl="0" indent="0" defTabSz="914400" eaLnBrk="0" fontAlgn="auto" latinLnBrk="0" hangingPunct="0">
                <a:lnSpc>
                  <a:spcPct val="100000"/>
                </a:lnSpc>
                <a:spcBef>
                  <a:spcPts val="0"/>
                </a:spcBef>
                <a:spcAft>
                  <a:spcPts val="0"/>
                </a:spcAft>
                <a:buClr>
                  <a:srgbClr val="000000"/>
                </a:buClr>
                <a:buSzTx/>
                <a:buFontTx/>
                <a:buNone/>
                <a:tabLst/>
                <a:defRPr/>
              </a:pPr>
              <a:r>
                <a:rPr kumimoji="0" lang="en-US" sz="1800" b="1" i="0" u="none" strike="noStrike" kern="0" cap="none" spc="0" normalizeH="0" baseline="0" noProof="0" dirty="0" smtClean="0">
                  <a:ln>
                    <a:noFill/>
                  </a:ln>
                  <a:solidFill>
                    <a:srgbClr val="105CA4"/>
                  </a:solidFill>
                  <a:effectLst/>
                  <a:uLnTx/>
                  <a:uFillTx/>
                  <a:latin typeface="Verdana" pitchFamily="34" charset="0"/>
                  <a:cs typeface="Arial" pitchFamily="34" charset="0"/>
                </a:rPr>
                <a:t>When to use it</a:t>
              </a:r>
              <a:endParaRPr kumimoji="0" lang="en-US" sz="1800" b="0" i="0" u="none" strike="noStrike" kern="0" cap="none" spc="0" normalizeH="0" baseline="0" noProof="0" dirty="0" smtClean="0">
                <a:ln>
                  <a:noFill/>
                </a:ln>
                <a:solidFill>
                  <a:srgbClr val="105CA4"/>
                </a:solidFill>
                <a:effectLst/>
                <a:uLnTx/>
                <a:uFillTx/>
                <a:latin typeface="Verdana" pitchFamily="34" charset="0"/>
                <a:cs typeface="Arial" pitchFamily="34" charset="0"/>
              </a:endParaRPr>
            </a:p>
          </p:txBody>
        </p:sp>
        <p:sp>
          <p:nvSpPr>
            <p:cNvPr id="17" name="Text Box 15"/>
            <p:cNvSpPr txBox="1">
              <a:spLocks noChangeArrowheads="1"/>
            </p:cNvSpPr>
            <p:nvPr/>
          </p:nvSpPr>
          <p:spPr bwMode="auto">
            <a:xfrm>
              <a:off x="3149" y="3504"/>
              <a:ext cx="2467" cy="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marL="174625" indent="-174625"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174625" marR="0" lvl="0" indent="-174625" defTabSz="914400" eaLnBrk="0" fontAlgn="auto" latinLnBrk="0" hangingPunct="0">
                <a:lnSpc>
                  <a:spcPct val="100000"/>
                </a:lnSpc>
                <a:spcBef>
                  <a:spcPts val="0"/>
                </a:spcBef>
                <a:spcAft>
                  <a:spcPts val="0"/>
                </a:spcAft>
                <a:buClr>
                  <a:srgbClr val="105CA4"/>
                </a:buClr>
                <a:buSzTx/>
                <a:buFontTx/>
                <a:buChar char="•"/>
                <a:tabLst/>
                <a:defRPr/>
              </a:pPr>
              <a:r>
                <a:rPr kumimoji="0" lang="en-US" sz="1600" b="0" i="0" u="none" strike="noStrike" kern="0" cap="none" spc="0" normalizeH="0" baseline="0" noProof="0" dirty="0" smtClean="0">
                  <a:ln>
                    <a:noFill/>
                  </a:ln>
                  <a:solidFill>
                    <a:srgbClr val="000000"/>
                  </a:solidFill>
                  <a:effectLst/>
                  <a:uLnTx/>
                  <a:uFillTx/>
                  <a:latin typeface="Verdana" pitchFamily="34" charset="0"/>
                  <a:cs typeface="Arial" pitchFamily="34" charset="0"/>
                </a:rPr>
                <a:t>Sample parts should be delivered </a:t>
              </a:r>
              <a:r>
                <a:rPr lang="en-US" sz="1600" kern="0" dirty="0" smtClean="0">
                  <a:solidFill>
                    <a:srgbClr val="000000"/>
                  </a:solidFill>
                  <a:latin typeface="Verdana" pitchFamily="34" charset="0"/>
                </a:rPr>
                <a:t>with</a:t>
              </a:r>
              <a:r>
                <a:rPr kumimoji="0" lang="en-US" sz="1600" b="0" i="0" u="none" strike="noStrike" kern="0" cap="none" spc="0" normalizeH="0" baseline="0" noProof="0" dirty="0" smtClean="0">
                  <a:ln>
                    <a:noFill/>
                  </a:ln>
                  <a:solidFill>
                    <a:srgbClr val="000000"/>
                  </a:solidFill>
                  <a:effectLst/>
                  <a:uLnTx/>
                  <a:uFillTx/>
                  <a:latin typeface="Verdana" pitchFamily="34" charset="0"/>
                  <a:cs typeface="Arial" pitchFamily="34" charset="0"/>
                </a:rPr>
                <a:t> the PPAP submission.</a:t>
              </a:r>
            </a:p>
          </p:txBody>
        </p:sp>
      </p:grpSp>
      <p:sp>
        <p:nvSpPr>
          <p:cNvPr id="15" name="Text Box 11"/>
          <p:cNvSpPr txBox="1">
            <a:spLocks noChangeArrowheads="1"/>
          </p:cNvSpPr>
          <p:nvPr/>
        </p:nvSpPr>
        <p:spPr bwMode="auto">
          <a:xfrm>
            <a:off x="292099" y="1917701"/>
            <a:ext cx="391636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marL="174625" indent="-174625"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174625" marR="0" lvl="0" indent="-174625" defTabSz="914400" eaLnBrk="0" fontAlgn="auto" latinLnBrk="0" hangingPunct="0">
              <a:lnSpc>
                <a:spcPct val="100000"/>
              </a:lnSpc>
              <a:spcBef>
                <a:spcPts val="0"/>
              </a:spcBef>
              <a:spcAft>
                <a:spcPts val="0"/>
              </a:spcAft>
              <a:buClr>
                <a:srgbClr val="105CA4"/>
              </a:buClr>
              <a:buSzTx/>
              <a:buFontTx/>
              <a:buChar char="•"/>
              <a:tabLst/>
              <a:defRPr/>
            </a:pPr>
            <a:r>
              <a:rPr lang="en-US" sz="1600" kern="0" dirty="0" smtClean="0">
                <a:solidFill>
                  <a:srgbClr val="000000"/>
                </a:solidFill>
                <a:latin typeface="Verdana" pitchFamily="34" charset="0"/>
              </a:rPr>
              <a:t>Actual samples that reflect the parts documented in the PPAP.</a:t>
            </a:r>
            <a:endParaRPr kumimoji="0" lang="en-US" sz="1600" b="0" i="0" u="none" strike="noStrike" kern="0" cap="none" spc="0" normalizeH="0" baseline="0" noProof="0" dirty="0" smtClean="0">
              <a:ln>
                <a:noFill/>
              </a:ln>
              <a:solidFill>
                <a:srgbClr val="000000"/>
              </a:solidFill>
              <a:effectLst/>
              <a:uLnTx/>
              <a:uFillTx/>
              <a:latin typeface="Verdana" pitchFamily="34" charset="0"/>
              <a:cs typeface="Arial" pitchFamily="34" charset="0"/>
            </a:endParaRPr>
          </a:p>
        </p:txBody>
      </p:sp>
      <p:pic>
        <p:nvPicPr>
          <p:cNvPr id="21638" name="Picture 13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4746071" y="2484353"/>
            <a:ext cx="4695872" cy="27485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08075080"/>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PPAP Sample </a:t>
            </a:r>
            <a:r>
              <a:rPr lang="en-US" dirty="0"/>
              <a:t>Production </a:t>
            </a:r>
            <a:r>
              <a:rPr lang="en-US" dirty="0" smtClean="0"/>
              <a:t>Parts</a:t>
            </a:r>
            <a:endParaRPr lang="en-US" dirty="0"/>
          </a:p>
        </p:txBody>
      </p:sp>
      <p:sp>
        <p:nvSpPr>
          <p:cNvPr id="6" name="Footer Placeholder 5"/>
          <p:cNvSpPr>
            <a:spLocks noGrp="1"/>
          </p:cNvSpPr>
          <p:nvPr>
            <p:ph type="ftr" sz="quarter" idx="11"/>
          </p:nvPr>
        </p:nvSpPr>
        <p:spPr/>
        <p:txBody>
          <a:bodyPr/>
          <a:lstStyle/>
          <a:p>
            <a:pPr>
              <a:defRPr/>
            </a:pPr>
            <a:r>
              <a:rPr lang="en-US" smtClean="0"/>
              <a:t>Business Confidential &amp; Proprietary Information  Rev: 00</a:t>
            </a:r>
            <a:endParaRPr lang="en-US" dirty="0"/>
          </a:p>
        </p:txBody>
      </p:sp>
      <p:sp>
        <p:nvSpPr>
          <p:cNvPr id="4" name="Content Placeholder 3"/>
          <p:cNvSpPr>
            <a:spLocks noGrp="1"/>
          </p:cNvSpPr>
          <p:nvPr>
            <p:ph idx="1"/>
          </p:nvPr>
        </p:nvSpPr>
        <p:spPr/>
        <p:txBody>
          <a:bodyPr/>
          <a:lstStyle/>
          <a:p>
            <a:pPr marL="122238" lvl="0" indent="-122238" eaLnBrk="1" hangingPunct="1">
              <a:lnSpc>
                <a:spcPct val="110000"/>
              </a:lnSpc>
              <a:spcBef>
                <a:spcPct val="30000"/>
              </a:spcBef>
              <a:spcAft>
                <a:spcPct val="30000"/>
              </a:spcAft>
              <a:buClrTx/>
              <a:buSzTx/>
              <a:buFontTx/>
              <a:buChar char="•"/>
            </a:pPr>
            <a:r>
              <a:rPr lang="en-US" sz="1800" kern="0" dirty="0">
                <a:solidFill>
                  <a:srgbClr val="232323"/>
                </a:solidFill>
                <a:latin typeface="Verdana" panose="020B0604030504040204" pitchFamily="34" charset="0"/>
                <a:ea typeface="Verdana" panose="020B0604030504040204" pitchFamily="34" charset="0"/>
                <a:cs typeface="Verdana" panose="020B0604030504040204" pitchFamily="34" charset="0"/>
              </a:rPr>
              <a:t>The sample parts provided </a:t>
            </a:r>
            <a:r>
              <a:rPr lang="en-US" sz="1800" kern="0" dirty="0" smtClean="0">
                <a:solidFill>
                  <a:srgbClr val="232323"/>
                </a:solidFill>
                <a:latin typeface="Verdana" panose="020B0604030504040204" pitchFamily="34" charset="0"/>
                <a:ea typeface="Verdana" panose="020B0604030504040204" pitchFamily="34" charset="0"/>
                <a:cs typeface="Verdana" panose="020B0604030504040204" pitchFamily="34" charset="0"/>
              </a:rPr>
              <a:t>shall </a:t>
            </a:r>
            <a:r>
              <a:rPr lang="en-US" sz="1800" kern="0" dirty="0">
                <a:solidFill>
                  <a:srgbClr val="232323"/>
                </a:solidFill>
                <a:latin typeface="Verdana" panose="020B0604030504040204" pitchFamily="34" charset="0"/>
                <a:ea typeface="Verdana" panose="020B0604030504040204" pitchFamily="34" charset="0"/>
                <a:cs typeface="Verdana" panose="020B0604030504040204" pitchFamily="34" charset="0"/>
              </a:rPr>
              <a:t>be the same parts measured for the dimensional </a:t>
            </a:r>
            <a:r>
              <a:rPr lang="en-US" sz="1800" kern="0" dirty="0" smtClean="0">
                <a:solidFill>
                  <a:srgbClr val="232323"/>
                </a:solidFill>
                <a:latin typeface="Verdana" panose="020B0604030504040204" pitchFamily="34" charset="0"/>
                <a:ea typeface="Verdana" panose="020B0604030504040204" pitchFamily="34" charset="0"/>
                <a:cs typeface="Verdana" panose="020B0604030504040204" pitchFamily="34" charset="0"/>
              </a:rPr>
              <a:t>results.</a:t>
            </a:r>
            <a:endParaRPr lang="en-US" sz="1800" kern="0" dirty="0">
              <a:solidFill>
                <a:srgbClr val="232323"/>
              </a:solidFill>
              <a:latin typeface="Verdana" panose="020B0604030504040204" pitchFamily="34" charset="0"/>
              <a:ea typeface="Verdana" panose="020B0604030504040204" pitchFamily="34" charset="0"/>
              <a:cs typeface="Verdana" panose="020B0604030504040204" pitchFamily="34" charset="0"/>
            </a:endParaRPr>
          </a:p>
          <a:p>
            <a:pPr marL="122238" lvl="0" indent="-122238" eaLnBrk="1" hangingPunct="1">
              <a:lnSpc>
                <a:spcPct val="110000"/>
              </a:lnSpc>
              <a:spcBef>
                <a:spcPct val="30000"/>
              </a:spcBef>
              <a:spcAft>
                <a:spcPct val="30000"/>
              </a:spcAft>
              <a:buClr>
                <a:schemeClr val="tx1"/>
              </a:buClr>
              <a:buSzTx/>
              <a:buFontTx/>
              <a:buChar char="•"/>
            </a:pPr>
            <a:r>
              <a:rPr lang="en-US" sz="1800" dirty="0" smtClean="0">
                <a:latin typeface="Verdana" panose="020B0604030504040204" pitchFamily="34" charset="0"/>
                <a:ea typeface="Verdana" panose="020B0604030504040204" pitchFamily="34" charset="0"/>
                <a:cs typeface="Verdana" panose="020B0604030504040204" pitchFamily="34" charset="0"/>
              </a:rPr>
              <a:t>Where </a:t>
            </a:r>
            <a:r>
              <a:rPr lang="en-US" sz="1800" dirty="0">
                <a:latin typeface="Verdana" panose="020B0604030504040204" pitchFamily="34" charset="0"/>
                <a:ea typeface="Verdana" panose="020B0604030504040204" pitchFamily="34" charset="0"/>
                <a:cs typeface="Verdana" panose="020B0604030504040204" pitchFamily="34" charset="0"/>
              </a:rPr>
              <a:t>multiple production molds, cavities, dies, machines, etc., are </a:t>
            </a:r>
            <a:r>
              <a:rPr lang="en-US" sz="1800" dirty="0" smtClean="0">
                <a:latin typeface="Verdana" panose="020B0604030504040204" pitchFamily="34" charset="0"/>
                <a:ea typeface="Verdana" panose="020B0604030504040204" pitchFamily="34" charset="0"/>
                <a:cs typeface="Verdana" panose="020B0604030504040204" pitchFamily="34" charset="0"/>
              </a:rPr>
              <a:t>utilized, samples </a:t>
            </a:r>
            <a:r>
              <a:rPr lang="en-US" sz="1800" dirty="0">
                <a:latin typeface="Verdana" panose="020B0604030504040204" pitchFamily="34" charset="0"/>
                <a:ea typeface="Verdana" panose="020B0604030504040204" pitchFamily="34" charset="0"/>
                <a:cs typeface="Verdana" panose="020B0604030504040204" pitchFamily="34" charset="0"/>
              </a:rPr>
              <a:t>are required from </a:t>
            </a:r>
            <a:r>
              <a:rPr lang="en-US" sz="1800" dirty="0" smtClean="0">
                <a:latin typeface="Verdana" panose="020B0604030504040204" pitchFamily="34" charset="0"/>
                <a:ea typeface="Verdana" panose="020B0604030504040204" pitchFamily="34" charset="0"/>
                <a:cs typeface="Verdana" panose="020B0604030504040204" pitchFamily="34" charset="0"/>
              </a:rPr>
              <a:t>each.</a:t>
            </a:r>
          </a:p>
          <a:p>
            <a:pPr marL="122238" indent="-122238" eaLnBrk="1" hangingPunct="1">
              <a:lnSpc>
                <a:spcPct val="110000"/>
              </a:lnSpc>
              <a:spcBef>
                <a:spcPct val="30000"/>
              </a:spcBef>
              <a:spcAft>
                <a:spcPct val="30000"/>
              </a:spcAft>
              <a:buClr>
                <a:schemeClr val="tx1"/>
              </a:buClr>
              <a:buSzTx/>
              <a:buFontTx/>
              <a:buChar char="•"/>
            </a:pPr>
            <a:r>
              <a:rPr lang="en-US" sz="1800" kern="0" dirty="0">
                <a:solidFill>
                  <a:srgbClr val="232323"/>
                </a:solidFill>
                <a:latin typeface="Verdana" panose="020B0604030504040204" pitchFamily="34" charset="0"/>
                <a:ea typeface="Verdana" panose="020B0604030504040204" pitchFamily="34" charset="0"/>
                <a:cs typeface="Verdana" panose="020B0604030504040204" pitchFamily="34" charset="0"/>
              </a:rPr>
              <a:t>Default quantity for all submissions is </a:t>
            </a:r>
            <a:r>
              <a:rPr lang="en-US" sz="1800" u="sng" kern="0" dirty="0">
                <a:solidFill>
                  <a:srgbClr val="105CA4"/>
                </a:solidFill>
                <a:latin typeface="Verdana" panose="020B0604030504040204" pitchFamily="34" charset="0"/>
                <a:ea typeface="Verdana" panose="020B0604030504040204" pitchFamily="34" charset="0"/>
                <a:cs typeface="Verdana" panose="020B0604030504040204" pitchFamily="34" charset="0"/>
              </a:rPr>
              <a:t>5 parts </a:t>
            </a:r>
            <a:r>
              <a:rPr lang="en-US" sz="1800" kern="0" dirty="0">
                <a:solidFill>
                  <a:srgbClr val="232323"/>
                </a:solidFill>
                <a:latin typeface="Verdana" panose="020B0604030504040204" pitchFamily="34" charset="0"/>
                <a:ea typeface="Verdana" panose="020B0604030504040204" pitchFamily="34" charset="0"/>
                <a:cs typeface="Verdana" panose="020B0604030504040204" pitchFamily="34" charset="0"/>
              </a:rPr>
              <a:t>unless otherwise requested.</a:t>
            </a:r>
            <a:r>
              <a:rPr lang="en-US" sz="1800" dirty="0">
                <a:latin typeface="Verdana" panose="020B0604030504040204" pitchFamily="34" charset="0"/>
                <a:ea typeface="Verdana" panose="020B0604030504040204" pitchFamily="34" charset="0"/>
                <a:cs typeface="Verdana" panose="020B0604030504040204" pitchFamily="34" charset="0"/>
              </a:rPr>
              <a:t> </a:t>
            </a:r>
          </a:p>
          <a:p>
            <a:pPr marL="0" lvl="0" indent="0" eaLnBrk="1" hangingPunct="1">
              <a:lnSpc>
                <a:spcPct val="110000"/>
              </a:lnSpc>
              <a:spcBef>
                <a:spcPct val="30000"/>
              </a:spcBef>
              <a:spcAft>
                <a:spcPct val="30000"/>
              </a:spcAft>
              <a:buClr>
                <a:schemeClr val="tx1"/>
              </a:buClr>
              <a:buSzTx/>
              <a:buNone/>
            </a:pPr>
            <a:endParaRPr lang="en-US" sz="1800" b="1" kern="0" dirty="0" smtClean="0">
              <a:solidFill>
                <a:srgbClr val="232323"/>
              </a:solidFill>
              <a:latin typeface="Verdana"/>
              <a:ea typeface="+mn-ea"/>
              <a:cs typeface="Arial"/>
            </a:endParaRPr>
          </a:p>
          <a:p>
            <a:pPr marL="0" lvl="0" indent="0" eaLnBrk="1" hangingPunct="1">
              <a:lnSpc>
                <a:spcPct val="110000"/>
              </a:lnSpc>
              <a:spcBef>
                <a:spcPct val="30000"/>
              </a:spcBef>
              <a:spcAft>
                <a:spcPct val="30000"/>
              </a:spcAft>
              <a:buClr>
                <a:schemeClr val="tx1"/>
              </a:buClr>
              <a:buSzTx/>
              <a:buNone/>
            </a:pPr>
            <a:endParaRPr lang="en-US" sz="1800" b="1" kern="0" dirty="0">
              <a:solidFill>
                <a:srgbClr val="232323"/>
              </a:solidFill>
              <a:latin typeface="Verdana"/>
              <a:ea typeface="+mn-ea"/>
              <a:cs typeface="Arial"/>
            </a:endParaRPr>
          </a:p>
          <a:p>
            <a:pPr marL="0" indent="0">
              <a:buNone/>
            </a:pPr>
            <a:endParaRPr lang="en-US" dirty="0"/>
          </a:p>
        </p:txBody>
      </p:sp>
    </p:spTree>
    <p:extLst>
      <p:ext uri="{BB962C8B-B14F-4D97-AF65-F5344CB8AC3E}">
        <p14:creationId xmlns:p14="http://schemas.microsoft.com/office/powerpoint/2010/main" val="1584866411"/>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PPAP Sample </a:t>
            </a:r>
            <a:r>
              <a:rPr lang="en-US" dirty="0"/>
              <a:t>Production Parts</a:t>
            </a:r>
          </a:p>
        </p:txBody>
      </p:sp>
      <p:sp>
        <p:nvSpPr>
          <p:cNvPr id="3" name="Content Placeholder 2"/>
          <p:cNvSpPr>
            <a:spLocks noGrp="1"/>
          </p:cNvSpPr>
          <p:nvPr>
            <p:ph idx="1"/>
          </p:nvPr>
        </p:nvSpPr>
        <p:spPr>
          <a:xfrm>
            <a:off x="260351" y="1698172"/>
            <a:ext cx="8655050" cy="4054927"/>
          </a:xfrm>
        </p:spPr>
        <p:txBody>
          <a:bodyPr>
            <a:normAutofit lnSpcReduction="10000"/>
          </a:bodyPr>
          <a:lstStyle/>
          <a:p>
            <a:pPr marL="122238" lvl="0" indent="-122238" eaLnBrk="1" hangingPunct="1">
              <a:lnSpc>
                <a:spcPct val="110000"/>
              </a:lnSpc>
              <a:spcBef>
                <a:spcPct val="30000"/>
              </a:spcBef>
              <a:spcAft>
                <a:spcPct val="30000"/>
              </a:spcAft>
              <a:buClr>
                <a:srgbClr val="FFFFFF"/>
              </a:buClr>
              <a:buSzTx/>
              <a:buFont typeface="Verdana" pitchFamily="34" charset="0"/>
              <a:buChar char=" "/>
            </a:pPr>
            <a:r>
              <a:rPr lang="en-US" b="1" kern="0" dirty="0" smtClean="0">
                <a:solidFill>
                  <a:srgbClr val="105CA4"/>
                </a:solidFill>
                <a:latin typeface="Verdana"/>
                <a:ea typeface="+mn-ea"/>
                <a:cs typeface="Arial"/>
              </a:rPr>
              <a:t>PPAP sample </a:t>
            </a:r>
            <a:r>
              <a:rPr lang="en-US" b="1" kern="0" dirty="0">
                <a:solidFill>
                  <a:srgbClr val="105CA4"/>
                </a:solidFill>
                <a:latin typeface="Verdana"/>
                <a:ea typeface="+mn-ea"/>
                <a:cs typeface="Arial"/>
              </a:rPr>
              <a:t>production parts </a:t>
            </a:r>
            <a:r>
              <a:rPr lang="en-US" b="1" u="sng" kern="0" dirty="0">
                <a:solidFill>
                  <a:srgbClr val="105CA4"/>
                </a:solidFill>
                <a:latin typeface="Verdana"/>
                <a:ea typeface="+mn-ea"/>
                <a:cs typeface="Arial"/>
              </a:rPr>
              <a:t>MUST</a:t>
            </a:r>
            <a:r>
              <a:rPr lang="en-US" b="1" kern="0" dirty="0">
                <a:solidFill>
                  <a:srgbClr val="105CA4"/>
                </a:solidFill>
                <a:latin typeface="Verdana"/>
                <a:ea typeface="+mn-ea"/>
                <a:cs typeface="Arial"/>
              </a:rPr>
              <a:t> be properly </a:t>
            </a:r>
            <a:r>
              <a:rPr lang="en-US" b="1" kern="0" dirty="0" smtClean="0">
                <a:solidFill>
                  <a:srgbClr val="105CA4"/>
                </a:solidFill>
                <a:latin typeface="Verdana"/>
                <a:ea typeface="+mn-ea"/>
                <a:cs typeface="Arial"/>
              </a:rPr>
              <a:t>identified. </a:t>
            </a:r>
            <a:endParaRPr lang="en-US" b="1" kern="0" dirty="0">
              <a:solidFill>
                <a:srgbClr val="105CA4"/>
              </a:solidFill>
              <a:latin typeface="Verdana"/>
              <a:ea typeface="+mn-ea"/>
              <a:cs typeface="Arial"/>
            </a:endParaRPr>
          </a:p>
          <a:p>
            <a:pPr marL="236538" lvl="1" indent="0" eaLnBrk="1" hangingPunct="1">
              <a:lnSpc>
                <a:spcPct val="110000"/>
              </a:lnSpc>
              <a:spcBef>
                <a:spcPct val="30000"/>
              </a:spcBef>
              <a:spcAft>
                <a:spcPct val="30000"/>
              </a:spcAft>
              <a:buClrTx/>
              <a:buSzTx/>
              <a:buNone/>
            </a:pPr>
            <a:r>
              <a:rPr lang="en-US" b="1" kern="0" dirty="0" smtClean="0">
                <a:solidFill>
                  <a:srgbClr val="232323"/>
                </a:solidFill>
                <a:latin typeface="Verdana"/>
                <a:cs typeface="Arial"/>
              </a:rPr>
              <a:t>At a minimum the </a:t>
            </a:r>
            <a:r>
              <a:rPr lang="en-US" b="1" kern="0" dirty="0">
                <a:solidFill>
                  <a:srgbClr val="232323"/>
                </a:solidFill>
                <a:latin typeface="Verdana"/>
                <a:cs typeface="Arial"/>
              </a:rPr>
              <a:t>following information </a:t>
            </a:r>
            <a:r>
              <a:rPr lang="en-US" b="1" kern="0" dirty="0" smtClean="0">
                <a:solidFill>
                  <a:srgbClr val="232323"/>
                </a:solidFill>
                <a:latin typeface="Verdana"/>
                <a:cs typeface="Arial"/>
              </a:rPr>
              <a:t>is required on </a:t>
            </a:r>
            <a:r>
              <a:rPr lang="en-US" b="1" kern="0" dirty="0">
                <a:solidFill>
                  <a:srgbClr val="232323"/>
                </a:solidFill>
                <a:latin typeface="Verdana"/>
                <a:cs typeface="Arial"/>
              </a:rPr>
              <a:t>the </a:t>
            </a:r>
            <a:r>
              <a:rPr lang="en-US" b="1" kern="0" dirty="0" smtClean="0">
                <a:solidFill>
                  <a:srgbClr val="232323"/>
                </a:solidFill>
                <a:latin typeface="Verdana"/>
                <a:cs typeface="Arial"/>
              </a:rPr>
              <a:t>PPAP sample label:</a:t>
            </a:r>
            <a:endParaRPr lang="en-US" b="1" kern="0" dirty="0">
              <a:solidFill>
                <a:srgbClr val="232323"/>
              </a:solidFill>
              <a:latin typeface="Verdana"/>
              <a:cs typeface="Arial"/>
            </a:endParaRPr>
          </a:p>
          <a:p>
            <a:pPr marL="646113" lvl="2" indent="-123825" eaLnBrk="1" hangingPunct="1">
              <a:lnSpc>
                <a:spcPct val="110000"/>
              </a:lnSpc>
              <a:spcBef>
                <a:spcPct val="30000"/>
              </a:spcBef>
              <a:spcAft>
                <a:spcPct val="30000"/>
              </a:spcAft>
              <a:buClrTx/>
              <a:buSzPct val="75000"/>
              <a:buFontTx/>
              <a:buChar char="•"/>
            </a:pPr>
            <a:r>
              <a:rPr lang="en-US" sz="1600" b="1" kern="0" dirty="0" smtClean="0">
                <a:solidFill>
                  <a:srgbClr val="105CA4"/>
                </a:solidFill>
                <a:latin typeface="Verdana"/>
                <a:cs typeface="Arial"/>
              </a:rPr>
              <a:t>Part/Item number</a:t>
            </a:r>
          </a:p>
          <a:p>
            <a:pPr marL="646113" lvl="2" indent="-123825" eaLnBrk="1" hangingPunct="1">
              <a:lnSpc>
                <a:spcPct val="110000"/>
              </a:lnSpc>
              <a:spcBef>
                <a:spcPct val="30000"/>
              </a:spcBef>
              <a:spcAft>
                <a:spcPct val="30000"/>
              </a:spcAft>
              <a:buClrTx/>
              <a:buSzPct val="75000"/>
              <a:buFontTx/>
              <a:buChar char="•"/>
            </a:pPr>
            <a:r>
              <a:rPr lang="en-US" sz="1600" b="1" kern="0" dirty="0" smtClean="0">
                <a:solidFill>
                  <a:srgbClr val="105CA4"/>
                </a:solidFill>
                <a:latin typeface="Verdana"/>
                <a:cs typeface="Arial"/>
              </a:rPr>
              <a:t>Engineering Change level</a:t>
            </a:r>
          </a:p>
          <a:p>
            <a:pPr marL="646113" lvl="2" indent="-123825" eaLnBrk="1" hangingPunct="1">
              <a:lnSpc>
                <a:spcPct val="110000"/>
              </a:lnSpc>
              <a:spcBef>
                <a:spcPct val="30000"/>
              </a:spcBef>
              <a:spcAft>
                <a:spcPct val="30000"/>
              </a:spcAft>
              <a:buClrTx/>
              <a:buSzPct val="75000"/>
              <a:buFontTx/>
              <a:buChar char="•"/>
            </a:pPr>
            <a:r>
              <a:rPr lang="en-US" sz="1600" b="1" kern="0" dirty="0" smtClean="0">
                <a:solidFill>
                  <a:srgbClr val="105CA4"/>
                </a:solidFill>
                <a:latin typeface="Verdana"/>
                <a:cs typeface="Arial"/>
              </a:rPr>
              <a:t>Part Name</a:t>
            </a:r>
          </a:p>
          <a:p>
            <a:pPr marL="646113" lvl="2" indent="-123825" eaLnBrk="1" hangingPunct="1">
              <a:lnSpc>
                <a:spcPct val="110000"/>
              </a:lnSpc>
              <a:spcBef>
                <a:spcPct val="30000"/>
              </a:spcBef>
              <a:spcAft>
                <a:spcPct val="30000"/>
              </a:spcAft>
              <a:buClrTx/>
              <a:buSzPct val="75000"/>
              <a:buFontTx/>
              <a:buChar char="•"/>
            </a:pPr>
            <a:r>
              <a:rPr lang="en-US" sz="1600" b="1" kern="0" dirty="0" smtClean="0">
                <a:solidFill>
                  <a:srgbClr val="105CA4"/>
                </a:solidFill>
                <a:latin typeface="Verdana"/>
                <a:cs typeface="Arial"/>
              </a:rPr>
              <a:t>Supplier Name</a:t>
            </a:r>
          </a:p>
          <a:p>
            <a:pPr marL="646113" lvl="2" indent="-123825" eaLnBrk="1" hangingPunct="1">
              <a:lnSpc>
                <a:spcPct val="110000"/>
              </a:lnSpc>
              <a:spcBef>
                <a:spcPct val="30000"/>
              </a:spcBef>
              <a:spcAft>
                <a:spcPct val="30000"/>
              </a:spcAft>
              <a:buClrTx/>
              <a:buSzPct val="75000"/>
              <a:buFontTx/>
              <a:buChar char="•"/>
            </a:pPr>
            <a:r>
              <a:rPr lang="en-US" sz="1600" b="1" kern="0" dirty="0" smtClean="0">
                <a:solidFill>
                  <a:srgbClr val="105CA4"/>
                </a:solidFill>
                <a:latin typeface="Verdana"/>
                <a:cs typeface="Arial"/>
              </a:rPr>
              <a:t>Supplier Code</a:t>
            </a:r>
          </a:p>
          <a:p>
            <a:pPr marL="646113" lvl="2" indent="-123825" eaLnBrk="1" hangingPunct="1">
              <a:lnSpc>
                <a:spcPct val="110000"/>
              </a:lnSpc>
              <a:spcBef>
                <a:spcPct val="30000"/>
              </a:spcBef>
              <a:spcAft>
                <a:spcPct val="30000"/>
              </a:spcAft>
              <a:buClrTx/>
              <a:buSzPct val="75000"/>
              <a:buFontTx/>
              <a:buChar char="•"/>
            </a:pPr>
            <a:r>
              <a:rPr lang="en-US" sz="1600" b="1" kern="0" dirty="0" smtClean="0">
                <a:solidFill>
                  <a:srgbClr val="105CA4"/>
                </a:solidFill>
                <a:latin typeface="Verdana"/>
                <a:cs typeface="Arial"/>
              </a:rPr>
              <a:t>Quantity</a:t>
            </a:r>
            <a:endParaRPr lang="en-US" sz="1600" b="1" kern="0" dirty="0">
              <a:solidFill>
                <a:srgbClr val="105CA4"/>
              </a:solidFill>
              <a:latin typeface="Verdana"/>
              <a:cs typeface="Arial"/>
            </a:endParaRPr>
          </a:p>
          <a:p>
            <a:endParaRPr lang="en-US" dirty="0"/>
          </a:p>
        </p:txBody>
      </p:sp>
      <p:sp>
        <p:nvSpPr>
          <p:cNvPr id="6" name="Footer Placeholder 5"/>
          <p:cNvSpPr>
            <a:spLocks noGrp="1"/>
          </p:cNvSpPr>
          <p:nvPr>
            <p:ph type="ftr" sz="quarter" idx="11"/>
          </p:nvPr>
        </p:nvSpPr>
        <p:spPr/>
        <p:txBody>
          <a:bodyPr/>
          <a:lstStyle/>
          <a:p>
            <a:pPr>
              <a:defRPr/>
            </a:pPr>
            <a:r>
              <a:rPr lang="en-US" smtClean="0"/>
              <a:t>Business Confidential &amp; Proprietary Information  Rev: 00</a:t>
            </a:r>
            <a:endParaRPr lang="en-US" dirty="0"/>
          </a:p>
        </p:txBody>
      </p:sp>
      <p:grpSp>
        <p:nvGrpSpPr>
          <p:cNvPr id="9" name="Group 4"/>
          <p:cNvGrpSpPr>
            <a:grpSpLocks/>
          </p:cNvGrpSpPr>
          <p:nvPr/>
        </p:nvGrpSpPr>
        <p:grpSpPr bwMode="auto">
          <a:xfrm>
            <a:off x="4276725" y="4124325"/>
            <a:ext cx="4191000" cy="762000"/>
            <a:chOff x="2840" y="3650"/>
            <a:chExt cx="2821" cy="436"/>
          </a:xfrm>
          <a:solidFill>
            <a:srgbClr val="105CA4"/>
          </a:solidFill>
        </p:grpSpPr>
        <p:sp>
          <p:nvSpPr>
            <p:cNvPr id="10" name="AutoShape 5"/>
            <p:cNvSpPr>
              <a:spLocks noChangeArrowheads="1"/>
            </p:cNvSpPr>
            <p:nvPr/>
          </p:nvSpPr>
          <p:spPr bwMode="gray">
            <a:xfrm>
              <a:off x="2840" y="3650"/>
              <a:ext cx="2821" cy="436"/>
            </a:xfrm>
            <a:prstGeom prst="roundRect">
              <a:avLst>
                <a:gd name="adj" fmla="val 16667"/>
              </a:avLst>
            </a:prstGeom>
            <a:grpFill/>
            <a:ln w="9525">
              <a:noFill/>
              <a:round/>
              <a:headEnd/>
              <a:tailEnd/>
            </a:ln>
            <a:effectLst>
              <a:outerShdw dist="81320" dir="2319588" algn="ctr" rotWithShape="0">
                <a:schemeClr val="bg1">
                  <a:alpha val="50000"/>
                </a:schemeClr>
              </a:outerShdw>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Arial" charset="0"/>
                <a:cs typeface="Arial" charset="0"/>
              </a:endParaRPr>
            </a:p>
          </p:txBody>
        </p:sp>
        <p:sp>
          <p:nvSpPr>
            <p:cNvPr id="11" name="Rectangle 6"/>
            <p:cNvSpPr>
              <a:spLocks noChangeArrowheads="1"/>
            </p:cNvSpPr>
            <p:nvPr/>
          </p:nvSpPr>
          <p:spPr bwMode="gray">
            <a:xfrm>
              <a:off x="2902" y="3707"/>
              <a:ext cx="2716" cy="32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ctr" defTabSz="914400" eaLnBrk="1" fontAlgn="auto" latinLnBrk="0" hangingPunct="1">
                <a:lnSpc>
                  <a:spcPct val="85000"/>
                </a:lnSpc>
                <a:spcBef>
                  <a:spcPct val="50000"/>
                </a:spcBef>
                <a:spcAft>
                  <a:spcPts val="0"/>
                </a:spcAft>
                <a:buClr>
                  <a:srgbClr val="1F3F5F"/>
                </a:buClr>
                <a:buSzTx/>
                <a:buFontTx/>
                <a:buNone/>
                <a:tabLst/>
                <a:defRPr/>
              </a:pPr>
              <a:r>
                <a:rPr kumimoji="0" lang="en-US" sz="1800" b="1" i="0" u="none" strike="noStrike" kern="0" cap="none" spc="0" normalizeH="0" baseline="0" noProof="0" dirty="0" smtClean="0">
                  <a:ln>
                    <a:noFill/>
                  </a:ln>
                  <a:solidFill>
                    <a:srgbClr val="FFFFFF"/>
                  </a:solidFill>
                  <a:effectLst/>
                  <a:uLnTx/>
                  <a:uFillTx/>
                  <a:latin typeface="Verdana" pitchFamily="34" charset="0"/>
                </a:rPr>
                <a:t>See Watts sample part label  on the next slide.</a:t>
              </a:r>
            </a:p>
          </p:txBody>
        </p:sp>
      </p:grpSp>
    </p:spTree>
    <p:extLst>
      <p:ext uri="{BB962C8B-B14F-4D97-AF65-F5344CB8AC3E}">
        <p14:creationId xmlns:p14="http://schemas.microsoft.com/office/powerpoint/2010/main" val="2467357855"/>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PPAP Samples Label</a:t>
            </a:r>
            <a:endParaRPr lang="en-US" dirty="0"/>
          </a:p>
        </p:txBody>
      </p:sp>
      <p:sp>
        <p:nvSpPr>
          <p:cNvPr id="6" name="Footer Placeholder 5"/>
          <p:cNvSpPr>
            <a:spLocks noGrp="1"/>
          </p:cNvSpPr>
          <p:nvPr>
            <p:ph type="ftr" sz="quarter" idx="11"/>
          </p:nvPr>
        </p:nvSpPr>
        <p:spPr/>
        <p:txBody>
          <a:bodyPr/>
          <a:lstStyle/>
          <a:p>
            <a:pPr>
              <a:defRPr/>
            </a:pPr>
            <a:r>
              <a:rPr lang="en-US" smtClean="0"/>
              <a:t>Business Confidential &amp; Proprietary Information  Rev: 00</a:t>
            </a:r>
            <a:endParaRPr lang="en-US" dirty="0"/>
          </a:p>
        </p:txBody>
      </p:sp>
      <p:pic>
        <p:nvPicPr>
          <p:cNvPr id="2355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6249" y="1423743"/>
            <a:ext cx="3436180" cy="52348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104774" y="1589842"/>
            <a:ext cx="3400425" cy="1354217"/>
          </a:xfrm>
          <a:prstGeom prst="rect">
            <a:avLst/>
          </a:prstGeom>
        </p:spPr>
        <p:txBody>
          <a:bodyPr wrap="square">
            <a:spAutoFit/>
          </a:bodyPr>
          <a:lstStyle/>
          <a:p>
            <a:pPr marL="174625" lvl="0" indent="-174625" defTabSz="914400" eaLnBrk="0" fontAlgn="auto" hangingPunct="0">
              <a:spcBef>
                <a:spcPts val="0"/>
              </a:spcBef>
              <a:spcAft>
                <a:spcPts val="0"/>
              </a:spcAft>
              <a:defRPr/>
            </a:pPr>
            <a:r>
              <a:rPr lang="en-US" b="1" kern="0" dirty="0" smtClean="0">
                <a:solidFill>
                  <a:srgbClr val="105CA4"/>
                </a:solidFill>
                <a:latin typeface="Verdana" pitchFamily="34" charset="0"/>
                <a:cs typeface="Arial" pitchFamily="34" charset="0"/>
              </a:rPr>
              <a:t>PPAP Label:</a:t>
            </a:r>
            <a:endParaRPr lang="en-US" b="1" kern="0" dirty="0">
              <a:solidFill>
                <a:srgbClr val="105CA4"/>
              </a:solidFill>
              <a:latin typeface="Verdana" pitchFamily="34" charset="0"/>
              <a:cs typeface="Arial" pitchFamily="34" charset="0"/>
            </a:endParaRPr>
          </a:p>
          <a:p>
            <a:pPr marL="174625" lvl="0" indent="-174625" defTabSz="914400" eaLnBrk="0" fontAlgn="auto" hangingPunct="0">
              <a:spcBef>
                <a:spcPts val="0"/>
              </a:spcBef>
              <a:spcAft>
                <a:spcPts val="0"/>
              </a:spcAft>
              <a:buClr>
                <a:srgbClr val="105CA4"/>
              </a:buClr>
              <a:buFontTx/>
              <a:buChar char="•"/>
              <a:defRPr/>
            </a:pPr>
            <a:r>
              <a:rPr lang="en-US" sz="1600" kern="0" dirty="0" smtClean="0">
                <a:solidFill>
                  <a:srgbClr val="000000"/>
                </a:solidFill>
                <a:latin typeface="Verdana" pitchFamily="34" charset="0"/>
                <a:cs typeface="Arial" pitchFamily="34" charset="0"/>
              </a:rPr>
              <a:t>Upper half is informational and lower half is the label portion used for identification of shipment.</a:t>
            </a:r>
            <a:endParaRPr lang="en-US" sz="1600" kern="0" dirty="0">
              <a:solidFill>
                <a:srgbClr val="000000"/>
              </a:solidFill>
              <a:latin typeface="Verdana" pitchFamily="34" charset="0"/>
              <a:cs typeface="Arial" pitchFamily="34" charset="0"/>
            </a:endParaRPr>
          </a:p>
        </p:txBody>
      </p:sp>
    </p:spTree>
    <p:extLst>
      <p:ext uri="{BB962C8B-B14F-4D97-AF65-F5344CB8AC3E}">
        <p14:creationId xmlns:p14="http://schemas.microsoft.com/office/powerpoint/2010/main" val="509676353"/>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ap-wave.jpg"/>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0" y="0"/>
            <a:ext cx="9144000" cy="1747322"/>
          </a:xfrm>
          <a:prstGeom prst="rect">
            <a:avLst/>
          </a:prstGeom>
          <a:effectLst>
            <a:outerShdw blurRad="50800" dist="38100" dir="2700000" algn="tl" rotWithShape="0">
              <a:srgbClr val="000000">
                <a:alpha val="43000"/>
              </a:srgbClr>
            </a:outerShdw>
            <a:reflection stA="50000" endPos="75000" dist="12700" dir="5400000" sy="-100000" algn="bl" rotWithShape="0"/>
          </a:effectLst>
        </p:spPr>
      </p:pic>
      <p:sp>
        <p:nvSpPr>
          <p:cNvPr id="9" name="Title 7"/>
          <p:cNvSpPr txBox="1">
            <a:spLocks/>
          </p:cNvSpPr>
          <p:nvPr/>
        </p:nvSpPr>
        <p:spPr>
          <a:xfrm>
            <a:off x="117474" y="2638425"/>
            <a:ext cx="8531225" cy="1371600"/>
          </a:xfrm>
          <a:prstGeom prst="rect">
            <a:avLst/>
          </a:prstGeom>
        </p:spPr>
        <p:txBody>
          <a:bodyPr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defTabSz="914400" eaLnBrk="1" hangingPunct="1"/>
            <a:endParaRPr lang="en-US" sz="4800" dirty="0">
              <a:solidFill>
                <a:srgbClr val="1D2C64"/>
              </a:solidFill>
              <a:effectLst>
                <a:outerShdw blurRad="38100" dist="38100" dir="2700000" algn="tl">
                  <a:srgbClr val="C0C0C0"/>
                </a:outerShdw>
              </a:effectLst>
              <a:latin typeface="Trebuchet MS" pitchFamily="34" charset="0"/>
            </a:endParaRPr>
          </a:p>
        </p:txBody>
      </p:sp>
      <p:sp>
        <p:nvSpPr>
          <p:cNvPr id="5" name="Title 7"/>
          <p:cNvSpPr txBox="1">
            <a:spLocks/>
          </p:cNvSpPr>
          <p:nvPr/>
        </p:nvSpPr>
        <p:spPr>
          <a:xfrm>
            <a:off x="5553075" y="4338638"/>
            <a:ext cx="3171825" cy="314325"/>
          </a:xfrm>
          <a:prstGeom prst="rect">
            <a:avLst/>
          </a:prstGeom>
        </p:spPr>
        <p:txBody>
          <a:bodyPr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defTabSz="914400" eaLnBrk="1" hangingPunct="1"/>
            <a:endParaRPr lang="en-US" sz="3200" dirty="0">
              <a:solidFill>
                <a:srgbClr val="1D2C64"/>
              </a:solidFill>
              <a:effectLst>
                <a:outerShdw blurRad="38100" dist="38100" dir="2700000" algn="tl">
                  <a:srgbClr val="C0C0C0"/>
                </a:outerShdw>
              </a:effectLst>
              <a:latin typeface="Trebuchet MS" pitchFamily="34" charset="0"/>
            </a:endParaRPr>
          </a:p>
        </p:txBody>
      </p:sp>
      <p:sp>
        <p:nvSpPr>
          <p:cNvPr id="7" name="Title 7"/>
          <p:cNvSpPr txBox="1">
            <a:spLocks/>
          </p:cNvSpPr>
          <p:nvPr/>
        </p:nvSpPr>
        <p:spPr>
          <a:xfrm>
            <a:off x="1538287" y="2967038"/>
            <a:ext cx="5895975" cy="1371600"/>
          </a:xfrm>
          <a:prstGeom prst="rect">
            <a:avLst/>
          </a:prstGeom>
        </p:spPr>
        <p:txBody>
          <a:bodyPr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defTabSz="914400" eaLnBrk="1" hangingPunct="1"/>
            <a:endParaRPr lang="en-US" sz="4000" dirty="0">
              <a:solidFill>
                <a:srgbClr val="1D2C64"/>
              </a:solidFill>
              <a:effectLst>
                <a:outerShdw blurRad="38100" dist="38100" dir="2700000" algn="tl">
                  <a:srgbClr val="C0C0C0"/>
                </a:outerShdw>
              </a:effectLst>
              <a:latin typeface="Trebuchet MS" pitchFamily="34" charset="0"/>
            </a:endParaRPr>
          </a:p>
        </p:txBody>
      </p:sp>
      <p:sp>
        <p:nvSpPr>
          <p:cNvPr id="8" name="Title 7"/>
          <p:cNvSpPr txBox="1">
            <a:spLocks/>
          </p:cNvSpPr>
          <p:nvPr/>
        </p:nvSpPr>
        <p:spPr>
          <a:xfrm>
            <a:off x="5705475" y="4491038"/>
            <a:ext cx="3171825" cy="314325"/>
          </a:xfrm>
          <a:prstGeom prst="rect">
            <a:avLst/>
          </a:prstGeom>
        </p:spPr>
        <p:txBody>
          <a:bodyPr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defTabSz="914400" eaLnBrk="1" hangingPunct="1"/>
            <a:endParaRPr lang="en-US" sz="3200" dirty="0">
              <a:solidFill>
                <a:srgbClr val="1D2C64"/>
              </a:solidFill>
              <a:effectLst>
                <a:outerShdw blurRad="38100" dist="38100" dir="2700000" algn="tl">
                  <a:srgbClr val="C0C0C0"/>
                </a:outerShdw>
              </a:effectLst>
              <a:latin typeface="Trebuchet MS" pitchFamily="34" charset="0"/>
            </a:endParaRPr>
          </a:p>
        </p:txBody>
      </p:sp>
      <p:sp>
        <p:nvSpPr>
          <p:cNvPr id="6" name="Footer Placeholder 5"/>
          <p:cNvSpPr>
            <a:spLocks noGrp="1"/>
          </p:cNvSpPr>
          <p:nvPr>
            <p:ph type="ftr" sz="quarter" idx="11"/>
          </p:nvPr>
        </p:nvSpPr>
        <p:spPr/>
        <p:txBody>
          <a:bodyPr/>
          <a:lstStyle/>
          <a:p>
            <a:pPr>
              <a:defRPr/>
            </a:pPr>
            <a:r>
              <a:rPr lang="en-US" smtClean="0"/>
              <a:t>Business Confidential &amp; Proprietary Information  Rev: 00</a:t>
            </a:r>
            <a:endParaRPr lang="en-US" dirty="0"/>
          </a:p>
        </p:txBody>
      </p:sp>
      <p:sp>
        <p:nvSpPr>
          <p:cNvPr id="2" name="Rectangle 1"/>
          <p:cNvSpPr/>
          <p:nvPr/>
        </p:nvSpPr>
        <p:spPr>
          <a:xfrm>
            <a:off x="1538287" y="3172361"/>
            <a:ext cx="6181725" cy="1323439"/>
          </a:xfrm>
          <a:prstGeom prst="rect">
            <a:avLst/>
          </a:prstGeom>
        </p:spPr>
        <p:txBody>
          <a:bodyPr wrap="square">
            <a:spAutoFit/>
          </a:bodyPr>
          <a:lstStyle/>
          <a:p>
            <a:pPr lvl="0" algn="ctr" defTabSz="914400"/>
            <a:r>
              <a:rPr lang="en-US" sz="4000" b="1" dirty="0" smtClean="0">
                <a:solidFill>
                  <a:srgbClr val="1D2C64"/>
                </a:solidFill>
                <a:effectLst>
                  <a:outerShdw blurRad="38100" dist="38100" dir="2700000" algn="tl">
                    <a:schemeClr val="bg1"/>
                  </a:outerShdw>
                </a:effectLst>
                <a:latin typeface="Verdana" pitchFamily="34" charset="0"/>
                <a:ea typeface="Verdana" pitchFamily="34" charset="0"/>
                <a:cs typeface="Verdana" pitchFamily="34" charset="0"/>
              </a:rPr>
              <a:t>First Shipment Label for Production Parts</a:t>
            </a:r>
            <a:endParaRPr lang="en-US" sz="4000" b="1" dirty="0">
              <a:solidFill>
                <a:srgbClr val="1D2C64"/>
              </a:solidFill>
              <a:effectLst>
                <a:outerShdw blurRad="38100" dist="38100" dir="2700000" algn="tl">
                  <a:schemeClr val="bg1"/>
                </a:outerShdw>
              </a:effectLst>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454852915"/>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First Shipment </a:t>
            </a:r>
            <a:r>
              <a:rPr lang="en-US" dirty="0"/>
              <a:t>Production Parts</a:t>
            </a:r>
          </a:p>
        </p:txBody>
      </p:sp>
      <p:sp>
        <p:nvSpPr>
          <p:cNvPr id="3" name="Content Placeholder 2"/>
          <p:cNvSpPr>
            <a:spLocks noGrp="1"/>
          </p:cNvSpPr>
          <p:nvPr>
            <p:ph idx="1"/>
          </p:nvPr>
        </p:nvSpPr>
        <p:spPr>
          <a:xfrm>
            <a:off x="415925" y="1698172"/>
            <a:ext cx="8299451" cy="4054927"/>
          </a:xfrm>
        </p:spPr>
        <p:txBody>
          <a:bodyPr>
            <a:normAutofit fontScale="85000" lnSpcReduction="20000"/>
          </a:bodyPr>
          <a:lstStyle/>
          <a:p>
            <a:pPr marL="122238" lvl="0" indent="-122238" eaLnBrk="1" hangingPunct="1">
              <a:lnSpc>
                <a:spcPct val="110000"/>
              </a:lnSpc>
              <a:spcBef>
                <a:spcPct val="30000"/>
              </a:spcBef>
              <a:spcAft>
                <a:spcPct val="30000"/>
              </a:spcAft>
              <a:buClr>
                <a:srgbClr val="FFFFFF"/>
              </a:buClr>
              <a:buSzTx/>
              <a:buFont typeface="Verdana" pitchFamily="34" charset="0"/>
              <a:buChar char=" "/>
            </a:pPr>
            <a:r>
              <a:rPr lang="en-US" b="1" kern="0" dirty="0" smtClean="0">
                <a:solidFill>
                  <a:srgbClr val="105CA4"/>
                </a:solidFill>
                <a:latin typeface="Verdana"/>
                <a:ea typeface="+mn-ea"/>
                <a:cs typeface="Arial"/>
              </a:rPr>
              <a:t>First shipment </a:t>
            </a:r>
            <a:r>
              <a:rPr lang="en-US" b="1" kern="0" dirty="0">
                <a:solidFill>
                  <a:srgbClr val="105CA4"/>
                </a:solidFill>
                <a:latin typeface="Verdana"/>
                <a:ea typeface="+mn-ea"/>
                <a:cs typeface="Arial"/>
              </a:rPr>
              <a:t>production parts </a:t>
            </a:r>
            <a:r>
              <a:rPr lang="en-US" b="1" u="sng" kern="0" dirty="0">
                <a:solidFill>
                  <a:srgbClr val="105CA4"/>
                </a:solidFill>
                <a:latin typeface="Verdana"/>
                <a:ea typeface="+mn-ea"/>
                <a:cs typeface="Arial"/>
              </a:rPr>
              <a:t>MUST</a:t>
            </a:r>
            <a:r>
              <a:rPr lang="en-US" b="1" kern="0" dirty="0">
                <a:solidFill>
                  <a:srgbClr val="105CA4"/>
                </a:solidFill>
                <a:latin typeface="Verdana"/>
                <a:ea typeface="+mn-ea"/>
                <a:cs typeface="Arial"/>
              </a:rPr>
              <a:t> be properly </a:t>
            </a:r>
            <a:r>
              <a:rPr lang="en-US" b="1" kern="0" dirty="0" smtClean="0">
                <a:solidFill>
                  <a:srgbClr val="105CA4"/>
                </a:solidFill>
                <a:latin typeface="Verdana"/>
                <a:ea typeface="+mn-ea"/>
                <a:cs typeface="Arial"/>
              </a:rPr>
              <a:t>identified. </a:t>
            </a:r>
            <a:endParaRPr lang="en-US" b="1" kern="0" dirty="0">
              <a:solidFill>
                <a:srgbClr val="105CA4"/>
              </a:solidFill>
              <a:latin typeface="Verdana"/>
              <a:ea typeface="+mn-ea"/>
              <a:cs typeface="Arial"/>
            </a:endParaRPr>
          </a:p>
          <a:p>
            <a:pPr marL="407988" lvl="1" indent="-171450" eaLnBrk="1" hangingPunct="1">
              <a:lnSpc>
                <a:spcPct val="110000"/>
              </a:lnSpc>
              <a:spcBef>
                <a:spcPct val="30000"/>
              </a:spcBef>
              <a:spcAft>
                <a:spcPct val="30000"/>
              </a:spcAft>
              <a:buClrTx/>
              <a:buSzTx/>
              <a:buFontTx/>
              <a:buChar char="–"/>
            </a:pPr>
            <a:r>
              <a:rPr lang="en-US" b="1" kern="0" dirty="0">
                <a:solidFill>
                  <a:srgbClr val="232323"/>
                </a:solidFill>
                <a:latin typeface="Verdana"/>
                <a:cs typeface="Arial"/>
              </a:rPr>
              <a:t>Include the following information on the part label:</a:t>
            </a:r>
          </a:p>
          <a:p>
            <a:pPr marL="646113" lvl="2" indent="-123825" eaLnBrk="1" hangingPunct="1">
              <a:lnSpc>
                <a:spcPct val="110000"/>
              </a:lnSpc>
              <a:spcBef>
                <a:spcPct val="30000"/>
              </a:spcBef>
              <a:spcAft>
                <a:spcPct val="30000"/>
              </a:spcAft>
              <a:buClrTx/>
              <a:buSzPct val="75000"/>
              <a:buFontTx/>
              <a:buChar char="•"/>
            </a:pPr>
            <a:r>
              <a:rPr lang="en-US" sz="1600" b="1" kern="0" dirty="0" smtClean="0">
                <a:solidFill>
                  <a:srgbClr val="105CA4"/>
                </a:solidFill>
                <a:latin typeface="Verdana"/>
                <a:cs typeface="Arial"/>
              </a:rPr>
              <a:t>New Product </a:t>
            </a:r>
            <a:r>
              <a:rPr lang="en-US" sz="1600" b="1" kern="0" dirty="0" smtClean="0">
                <a:solidFill>
                  <a:srgbClr val="232323"/>
                </a:solidFill>
                <a:latin typeface="Verdana"/>
                <a:cs typeface="Arial"/>
              </a:rPr>
              <a:t>– (Mark if this is the first shipment for a new product)</a:t>
            </a:r>
          </a:p>
          <a:p>
            <a:pPr marL="646113" lvl="2" indent="-123825" eaLnBrk="1" hangingPunct="1">
              <a:lnSpc>
                <a:spcPct val="110000"/>
              </a:lnSpc>
              <a:spcBef>
                <a:spcPct val="30000"/>
              </a:spcBef>
              <a:spcAft>
                <a:spcPct val="30000"/>
              </a:spcAft>
              <a:buClrTx/>
              <a:buSzPct val="75000"/>
              <a:buFontTx/>
              <a:buChar char="•"/>
            </a:pPr>
            <a:r>
              <a:rPr lang="en-US" sz="1600" b="1" kern="0" dirty="0" smtClean="0">
                <a:solidFill>
                  <a:srgbClr val="105CA4"/>
                </a:solidFill>
                <a:latin typeface="Verdana"/>
                <a:cs typeface="Arial"/>
              </a:rPr>
              <a:t>Process Change </a:t>
            </a:r>
            <a:r>
              <a:rPr lang="en-US" sz="1600" b="1" kern="0" dirty="0" smtClean="0">
                <a:solidFill>
                  <a:srgbClr val="232323"/>
                </a:solidFill>
                <a:latin typeface="Verdana"/>
                <a:cs typeface="Arial"/>
              </a:rPr>
              <a:t>- </a:t>
            </a:r>
            <a:r>
              <a:rPr lang="en-US" sz="1600" b="1" kern="0" dirty="0">
                <a:solidFill>
                  <a:srgbClr val="232323"/>
                </a:solidFill>
                <a:latin typeface="Verdana"/>
                <a:cs typeface="Arial"/>
              </a:rPr>
              <a:t>(Mark if this is the first shipment </a:t>
            </a:r>
            <a:r>
              <a:rPr lang="en-US" sz="1600" b="1" kern="0" dirty="0" smtClean="0">
                <a:solidFill>
                  <a:srgbClr val="232323"/>
                </a:solidFill>
                <a:latin typeface="Verdana"/>
                <a:cs typeface="Arial"/>
              </a:rPr>
              <a:t>after a process change)</a:t>
            </a:r>
          </a:p>
          <a:p>
            <a:pPr marL="646113" lvl="2" indent="-123825" eaLnBrk="1" hangingPunct="1">
              <a:lnSpc>
                <a:spcPct val="110000"/>
              </a:lnSpc>
              <a:spcBef>
                <a:spcPct val="30000"/>
              </a:spcBef>
              <a:spcAft>
                <a:spcPct val="30000"/>
              </a:spcAft>
              <a:buClrTx/>
              <a:buSzPct val="75000"/>
              <a:buFontTx/>
              <a:buChar char="•"/>
            </a:pPr>
            <a:r>
              <a:rPr lang="en-US" sz="1600" b="1" kern="0" dirty="0" smtClean="0">
                <a:solidFill>
                  <a:srgbClr val="105CA4"/>
                </a:solidFill>
                <a:latin typeface="Verdana"/>
                <a:cs typeface="Arial"/>
              </a:rPr>
              <a:t>Design Change </a:t>
            </a:r>
            <a:r>
              <a:rPr lang="en-US" sz="1600" b="1" kern="0" dirty="0" smtClean="0">
                <a:solidFill>
                  <a:srgbClr val="232323"/>
                </a:solidFill>
                <a:latin typeface="Verdana"/>
                <a:cs typeface="Arial"/>
              </a:rPr>
              <a:t>-  </a:t>
            </a:r>
            <a:r>
              <a:rPr lang="en-US" sz="1600" b="1" kern="0" dirty="0">
                <a:solidFill>
                  <a:srgbClr val="232323"/>
                </a:solidFill>
                <a:latin typeface="Verdana"/>
                <a:cs typeface="Arial"/>
              </a:rPr>
              <a:t>(Mark if this is the first shipment after a </a:t>
            </a:r>
            <a:r>
              <a:rPr lang="en-US" sz="1600" b="1" kern="0" dirty="0" smtClean="0">
                <a:solidFill>
                  <a:srgbClr val="232323"/>
                </a:solidFill>
                <a:latin typeface="Verdana"/>
                <a:cs typeface="Arial"/>
              </a:rPr>
              <a:t>design </a:t>
            </a:r>
            <a:r>
              <a:rPr lang="en-US" sz="1600" b="1" kern="0" dirty="0">
                <a:solidFill>
                  <a:srgbClr val="232323"/>
                </a:solidFill>
                <a:latin typeface="Verdana"/>
                <a:cs typeface="Arial"/>
              </a:rPr>
              <a:t>change</a:t>
            </a:r>
            <a:r>
              <a:rPr lang="en-US" sz="1600" b="1" kern="0" dirty="0" smtClean="0">
                <a:solidFill>
                  <a:srgbClr val="232323"/>
                </a:solidFill>
                <a:latin typeface="Verdana"/>
                <a:cs typeface="Arial"/>
              </a:rPr>
              <a:t>)</a:t>
            </a:r>
            <a:endParaRPr lang="en-US" sz="1600" b="1" kern="0" dirty="0">
              <a:solidFill>
                <a:srgbClr val="232323"/>
              </a:solidFill>
              <a:latin typeface="Verdana"/>
              <a:cs typeface="Arial"/>
            </a:endParaRPr>
          </a:p>
          <a:p>
            <a:pPr marL="646113" lvl="2" indent="-123825" eaLnBrk="1" hangingPunct="1">
              <a:lnSpc>
                <a:spcPct val="110000"/>
              </a:lnSpc>
              <a:spcBef>
                <a:spcPct val="30000"/>
              </a:spcBef>
              <a:spcAft>
                <a:spcPct val="30000"/>
              </a:spcAft>
              <a:buClrTx/>
              <a:buSzPct val="75000"/>
              <a:buFontTx/>
              <a:buChar char="•"/>
            </a:pPr>
            <a:r>
              <a:rPr lang="en-US" sz="1600" b="1" kern="0" dirty="0" smtClean="0">
                <a:solidFill>
                  <a:srgbClr val="105CA4"/>
                </a:solidFill>
                <a:latin typeface="Verdana"/>
                <a:cs typeface="Arial"/>
              </a:rPr>
              <a:t>Watts </a:t>
            </a:r>
            <a:r>
              <a:rPr lang="en-US" sz="1600" b="1" kern="0" dirty="0">
                <a:solidFill>
                  <a:srgbClr val="105CA4"/>
                </a:solidFill>
                <a:latin typeface="Verdana"/>
                <a:cs typeface="Arial"/>
              </a:rPr>
              <a:t>part </a:t>
            </a:r>
            <a:r>
              <a:rPr lang="en-US" sz="1600" b="1" kern="0" dirty="0" smtClean="0">
                <a:solidFill>
                  <a:srgbClr val="105CA4"/>
                </a:solidFill>
                <a:latin typeface="Verdana"/>
                <a:cs typeface="Arial"/>
              </a:rPr>
              <a:t>number</a:t>
            </a:r>
          </a:p>
          <a:p>
            <a:pPr marL="646113" lvl="2" indent="-123825" eaLnBrk="1" hangingPunct="1">
              <a:lnSpc>
                <a:spcPct val="110000"/>
              </a:lnSpc>
              <a:spcBef>
                <a:spcPct val="30000"/>
              </a:spcBef>
              <a:spcAft>
                <a:spcPct val="30000"/>
              </a:spcAft>
              <a:buClrTx/>
              <a:buSzPct val="75000"/>
              <a:buFontTx/>
              <a:buChar char="•"/>
            </a:pPr>
            <a:r>
              <a:rPr lang="en-US" sz="1600" b="1" kern="0" dirty="0" smtClean="0">
                <a:solidFill>
                  <a:srgbClr val="105CA4"/>
                </a:solidFill>
                <a:latin typeface="Verdana"/>
                <a:cs typeface="Arial"/>
              </a:rPr>
              <a:t>Engineering Change level</a:t>
            </a:r>
          </a:p>
          <a:p>
            <a:pPr marL="646113" lvl="2" indent="-123825" eaLnBrk="1" hangingPunct="1">
              <a:lnSpc>
                <a:spcPct val="110000"/>
              </a:lnSpc>
              <a:spcBef>
                <a:spcPct val="30000"/>
              </a:spcBef>
              <a:spcAft>
                <a:spcPct val="30000"/>
              </a:spcAft>
              <a:buClrTx/>
              <a:buSzPct val="75000"/>
              <a:buFontTx/>
              <a:buChar char="•"/>
            </a:pPr>
            <a:r>
              <a:rPr lang="en-US" sz="1600" b="1" kern="0" dirty="0" smtClean="0">
                <a:solidFill>
                  <a:srgbClr val="105CA4"/>
                </a:solidFill>
                <a:latin typeface="Verdana"/>
                <a:cs typeface="Arial"/>
              </a:rPr>
              <a:t>Part Name</a:t>
            </a:r>
          </a:p>
          <a:p>
            <a:pPr marL="646113" lvl="2" indent="-123825" eaLnBrk="1" hangingPunct="1">
              <a:lnSpc>
                <a:spcPct val="110000"/>
              </a:lnSpc>
              <a:spcBef>
                <a:spcPct val="30000"/>
              </a:spcBef>
              <a:spcAft>
                <a:spcPct val="30000"/>
              </a:spcAft>
              <a:buClrTx/>
              <a:buSzPct val="75000"/>
              <a:buFontTx/>
              <a:buChar char="•"/>
            </a:pPr>
            <a:r>
              <a:rPr lang="en-US" sz="1600" b="1" kern="0" dirty="0" smtClean="0">
                <a:solidFill>
                  <a:srgbClr val="105CA4"/>
                </a:solidFill>
                <a:latin typeface="Verdana"/>
                <a:cs typeface="Arial"/>
              </a:rPr>
              <a:t>Supplier Name</a:t>
            </a:r>
          </a:p>
          <a:p>
            <a:pPr marL="646113" lvl="2" indent="-123825" eaLnBrk="1" hangingPunct="1">
              <a:lnSpc>
                <a:spcPct val="110000"/>
              </a:lnSpc>
              <a:spcBef>
                <a:spcPct val="30000"/>
              </a:spcBef>
              <a:spcAft>
                <a:spcPct val="30000"/>
              </a:spcAft>
              <a:buClrTx/>
              <a:buSzPct val="75000"/>
              <a:buFontTx/>
              <a:buChar char="•"/>
            </a:pPr>
            <a:r>
              <a:rPr lang="en-US" sz="1600" b="1" kern="0" dirty="0" smtClean="0">
                <a:solidFill>
                  <a:srgbClr val="105CA4"/>
                </a:solidFill>
                <a:latin typeface="Verdana"/>
                <a:cs typeface="Arial"/>
              </a:rPr>
              <a:t>Supplier Code</a:t>
            </a:r>
          </a:p>
          <a:p>
            <a:pPr marL="646113" lvl="2" indent="-123825" eaLnBrk="1" hangingPunct="1">
              <a:lnSpc>
                <a:spcPct val="110000"/>
              </a:lnSpc>
              <a:spcBef>
                <a:spcPct val="30000"/>
              </a:spcBef>
              <a:spcAft>
                <a:spcPct val="30000"/>
              </a:spcAft>
              <a:buClrTx/>
              <a:buSzPct val="75000"/>
              <a:buFontTx/>
              <a:buChar char="•"/>
            </a:pPr>
            <a:r>
              <a:rPr lang="en-US" sz="1600" b="1" kern="0" dirty="0" smtClean="0">
                <a:solidFill>
                  <a:srgbClr val="105CA4"/>
                </a:solidFill>
                <a:latin typeface="Verdana"/>
                <a:cs typeface="Arial"/>
              </a:rPr>
              <a:t>Quantity</a:t>
            </a:r>
            <a:endParaRPr lang="en-US" sz="1600" b="1" kern="0" dirty="0">
              <a:solidFill>
                <a:srgbClr val="105CA4"/>
              </a:solidFill>
              <a:latin typeface="Verdana"/>
              <a:cs typeface="Arial"/>
            </a:endParaRPr>
          </a:p>
          <a:p>
            <a:endParaRPr lang="en-US" dirty="0"/>
          </a:p>
        </p:txBody>
      </p:sp>
      <p:sp>
        <p:nvSpPr>
          <p:cNvPr id="6" name="Footer Placeholder 5"/>
          <p:cNvSpPr>
            <a:spLocks noGrp="1"/>
          </p:cNvSpPr>
          <p:nvPr>
            <p:ph type="ftr" sz="quarter" idx="11"/>
          </p:nvPr>
        </p:nvSpPr>
        <p:spPr/>
        <p:txBody>
          <a:bodyPr/>
          <a:lstStyle/>
          <a:p>
            <a:pPr>
              <a:defRPr/>
            </a:pPr>
            <a:r>
              <a:rPr lang="en-US" smtClean="0"/>
              <a:t>Business Confidential &amp; Proprietary Information  Rev: 00</a:t>
            </a:r>
            <a:endParaRPr lang="en-US" dirty="0"/>
          </a:p>
        </p:txBody>
      </p:sp>
      <p:grpSp>
        <p:nvGrpSpPr>
          <p:cNvPr id="9" name="Group 4"/>
          <p:cNvGrpSpPr>
            <a:grpSpLocks/>
          </p:cNvGrpSpPr>
          <p:nvPr/>
        </p:nvGrpSpPr>
        <p:grpSpPr bwMode="auto">
          <a:xfrm>
            <a:off x="2649804" y="5449085"/>
            <a:ext cx="4191000" cy="762000"/>
            <a:chOff x="2840" y="3650"/>
            <a:chExt cx="2821" cy="436"/>
          </a:xfrm>
          <a:solidFill>
            <a:srgbClr val="105CA4"/>
          </a:solidFill>
        </p:grpSpPr>
        <p:sp>
          <p:nvSpPr>
            <p:cNvPr id="10" name="AutoShape 5"/>
            <p:cNvSpPr>
              <a:spLocks noChangeArrowheads="1"/>
            </p:cNvSpPr>
            <p:nvPr/>
          </p:nvSpPr>
          <p:spPr bwMode="gray">
            <a:xfrm>
              <a:off x="2840" y="3650"/>
              <a:ext cx="2821" cy="436"/>
            </a:xfrm>
            <a:prstGeom prst="roundRect">
              <a:avLst>
                <a:gd name="adj" fmla="val 16667"/>
              </a:avLst>
            </a:prstGeom>
            <a:grpFill/>
            <a:ln w="9525">
              <a:noFill/>
              <a:round/>
              <a:headEnd/>
              <a:tailEnd/>
            </a:ln>
            <a:effectLst>
              <a:outerShdw dist="81320" dir="2319588" algn="ctr" rotWithShape="0">
                <a:schemeClr val="bg1">
                  <a:alpha val="50000"/>
                </a:schemeClr>
              </a:outerShdw>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Arial" charset="0"/>
                <a:cs typeface="Arial" charset="0"/>
              </a:endParaRPr>
            </a:p>
          </p:txBody>
        </p:sp>
        <p:sp>
          <p:nvSpPr>
            <p:cNvPr id="11" name="Rectangle 6"/>
            <p:cNvSpPr>
              <a:spLocks noChangeArrowheads="1"/>
            </p:cNvSpPr>
            <p:nvPr/>
          </p:nvSpPr>
          <p:spPr bwMode="gray">
            <a:xfrm>
              <a:off x="2902" y="3707"/>
              <a:ext cx="2716" cy="322"/>
            </a:xfrm>
            <a:prstGeom prst="rect">
              <a:avLst/>
            </a:prstGeom>
            <a:grpFill/>
            <a:ln>
              <a:noFill/>
            </a:ln>
            <a:effectLst/>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ctr" defTabSz="914400" eaLnBrk="1" fontAlgn="auto" latinLnBrk="0" hangingPunct="1">
                <a:lnSpc>
                  <a:spcPct val="85000"/>
                </a:lnSpc>
                <a:spcBef>
                  <a:spcPct val="50000"/>
                </a:spcBef>
                <a:spcAft>
                  <a:spcPts val="0"/>
                </a:spcAft>
                <a:buClr>
                  <a:srgbClr val="1F3F5F"/>
                </a:buClr>
                <a:buSzTx/>
                <a:buFontTx/>
                <a:buNone/>
                <a:tabLst/>
                <a:defRPr/>
              </a:pPr>
              <a:r>
                <a:rPr kumimoji="0" lang="en-US" sz="1800" b="1" i="0" u="none" strike="noStrike" kern="0" cap="none" spc="0" normalizeH="0" baseline="0" noProof="0" dirty="0" smtClean="0">
                  <a:ln>
                    <a:noFill/>
                  </a:ln>
                  <a:solidFill>
                    <a:srgbClr val="FFFFFF"/>
                  </a:solidFill>
                  <a:effectLst/>
                  <a:uLnTx/>
                  <a:uFillTx/>
                  <a:latin typeface="Verdana" pitchFamily="34" charset="0"/>
                </a:rPr>
                <a:t>See Watts First</a:t>
              </a:r>
              <a:r>
                <a:rPr kumimoji="0" lang="en-US" sz="1800" b="1" i="0" u="none" strike="noStrike" kern="0" cap="none" spc="0" normalizeH="0" noProof="0" dirty="0" smtClean="0">
                  <a:ln>
                    <a:noFill/>
                  </a:ln>
                  <a:solidFill>
                    <a:srgbClr val="FFFFFF"/>
                  </a:solidFill>
                  <a:effectLst/>
                  <a:uLnTx/>
                  <a:uFillTx/>
                  <a:latin typeface="Verdana" pitchFamily="34" charset="0"/>
                </a:rPr>
                <a:t> Shipment</a:t>
              </a:r>
              <a:r>
                <a:rPr lang="en-US" b="1" kern="0" dirty="0">
                  <a:solidFill>
                    <a:srgbClr val="FFFFFF"/>
                  </a:solidFill>
                  <a:latin typeface="Verdana" pitchFamily="34" charset="0"/>
                </a:rPr>
                <a:t> </a:t>
              </a:r>
              <a:r>
                <a:rPr kumimoji="0" lang="en-US" sz="1800" b="1" i="0" u="none" strike="noStrike" kern="0" cap="none" spc="0" normalizeH="0" baseline="0" noProof="0" dirty="0" smtClean="0">
                  <a:ln>
                    <a:noFill/>
                  </a:ln>
                  <a:solidFill>
                    <a:srgbClr val="FFFFFF"/>
                  </a:solidFill>
                  <a:effectLst/>
                  <a:uLnTx/>
                  <a:uFillTx/>
                  <a:latin typeface="Verdana" pitchFamily="34" charset="0"/>
                </a:rPr>
                <a:t>label on the next slide</a:t>
              </a:r>
            </a:p>
          </p:txBody>
        </p:sp>
      </p:grpSp>
    </p:spTree>
    <p:extLst>
      <p:ext uri="{BB962C8B-B14F-4D97-AF65-F5344CB8AC3E}">
        <p14:creationId xmlns:p14="http://schemas.microsoft.com/office/powerpoint/2010/main" val="4086931039"/>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First Shipment Production Parts</a:t>
            </a:r>
          </a:p>
        </p:txBody>
      </p:sp>
      <p:sp>
        <p:nvSpPr>
          <p:cNvPr id="6" name="Footer Placeholder 5"/>
          <p:cNvSpPr>
            <a:spLocks noGrp="1"/>
          </p:cNvSpPr>
          <p:nvPr>
            <p:ph type="ftr" sz="quarter" idx="11"/>
          </p:nvPr>
        </p:nvSpPr>
        <p:spPr/>
        <p:txBody>
          <a:bodyPr/>
          <a:lstStyle/>
          <a:p>
            <a:pPr>
              <a:defRPr/>
            </a:pPr>
            <a:r>
              <a:rPr lang="en-US" smtClean="0"/>
              <a:t>Business Confidential &amp; Proprietary Information  Rev: 00</a:t>
            </a:r>
            <a:endParaRPr lang="en-US" dirty="0"/>
          </a:p>
        </p:txBody>
      </p:sp>
      <p:sp>
        <p:nvSpPr>
          <p:cNvPr id="4" name="Rectangle 3"/>
          <p:cNvSpPr/>
          <p:nvPr/>
        </p:nvSpPr>
        <p:spPr>
          <a:xfrm>
            <a:off x="180975" y="1665327"/>
            <a:ext cx="3419475" cy="1354217"/>
          </a:xfrm>
          <a:prstGeom prst="rect">
            <a:avLst/>
          </a:prstGeom>
        </p:spPr>
        <p:txBody>
          <a:bodyPr wrap="square">
            <a:spAutoFit/>
          </a:bodyPr>
          <a:lstStyle/>
          <a:p>
            <a:pPr marL="174625" lvl="0" indent="-174625" defTabSz="914400" eaLnBrk="0" fontAlgn="auto" hangingPunct="0">
              <a:spcBef>
                <a:spcPts val="0"/>
              </a:spcBef>
              <a:spcAft>
                <a:spcPts val="0"/>
              </a:spcAft>
              <a:defRPr/>
            </a:pPr>
            <a:r>
              <a:rPr lang="en-US" b="1" kern="0" dirty="0" smtClean="0">
                <a:solidFill>
                  <a:srgbClr val="105CA4"/>
                </a:solidFill>
                <a:latin typeface="Verdana" pitchFamily="34" charset="0"/>
                <a:cs typeface="Arial" pitchFamily="34" charset="0"/>
              </a:rPr>
              <a:t>First Shipment </a:t>
            </a:r>
            <a:r>
              <a:rPr lang="en-US" b="1" kern="0" dirty="0">
                <a:solidFill>
                  <a:srgbClr val="105CA4"/>
                </a:solidFill>
                <a:latin typeface="Verdana" pitchFamily="34" charset="0"/>
                <a:cs typeface="Arial" pitchFamily="34" charset="0"/>
              </a:rPr>
              <a:t>Label:</a:t>
            </a:r>
          </a:p>
          <a:p>
            <a:pPr marL="174625" lvl="0" indent="-174625" defTabSz="914400" eaLnBrk="0" fontAlgn="auto" hangingPunct="0">
              <a:spcBef>
                <a:spcPts val="0"/>
              </a:spcBef>
              <a:spcAft>
                <a:spcPts val="0"/>
              </a:spcAft>
              <a:buClr>
                <a:srgbClr val="105CA4"/>
              </a:buClr>
              <a:buFontTx/>
              <a:buChar char="•"/>
              <a:defRPr/>
            </a:pPr>
            <a:r>
              <a:rPr lang="en-US" sz="1600" kern="0" dirty="0">
                <a:solidFill>
                  <a:srgbClr val="000000"/>
                </a:solidFill>
                <a:latin typeface="Verdana" pitchFamily="34" charset="0"/>
                <a:cs typeface="Arial" pitchFamily="34" charset="0"/>
              </a:rPr>
              <a:t>Upper half is informational and lower half is the label </a:t>
            </a:r>
            <a:r>
              <a:rPr lang="en-US" sz="1600" kern="0" dirty="0" smtClean="0">
                <a:solidFill>
                  <a:srgbClr val="000000"/>
                </a:solidFill>
                <a:latin typeface="Verdana" pitchFamily="34" charset="0"/>
                <a:cs typeface="Arial" pitchFamily="34" charset="0"/>
              </a:rPr>
              <a:t>portion used </a:t>
            </a:r>
            <a:r>
              <a:rPr lang="en-US" sz="1600" kern="0" dirty="0">
                <a:solidFill>
                  <a:srgbClr val="000000"/>
                </a:solidFill>
                <a:latin typeface="Verdana" pitchFamily="34" charset="0"/>
                <a:cs typeface="Arial" pitchFamily="34" charset="0"/>
              </a:rPr>
              <a:t>for identification of </a:t>
            </a:r>
            <a:r>
              <a:rPr lang="en-US" sz="1600" kern="0" dirty="0" smtClean="0">
                <a:solidFill>
                  <a:srgbClr val="000000"/>
                </a:solidFill>
                <a:latin typeface="Verdana" pitchFamily="34" charset="0"/>
                <a:cs typeface="Arial" pitchFamily="34" charset="0"/>
              </a:rPr>
              <a:t>shipment.</a:t>
            </a:r>
            <a:endParaRPr lang="en-US" dirty="0"/>
          </a:p>
        </p:txBody>
      </p:sp>
      <p:pic>
        <p:nvPicPr>
          <p:cNvPr id="266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62375" y="1411273"/>
            <a:ext cx="3195185" cy="52498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0818477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Official PPAP Requirements</a:t>
            </a:r>
          </a:p>
        </p:txBody>
      </p:sp>
      <p:sp>
        <p:nvSpPr>
          <p:cNvPr id="3" name="Content Placeholder 2"/>
          <p:cNvSpPr>
            <a:spLocks noGrp="1"/>
          </p:cNvSpPr>
          <p:nvPr>
            <p:ph idx="1"/>
          </p:nvPr>
        </p:nvSpPr>
        <p:spPr>
          <a:xfrm>
            <a:off x="415927" y="1638300"/>
            <a:ext cx="8299450" cy="4657725"/>
          </a:xfrm>
        </p:spPr>
        <p:txBody>
          <a:bodyPr>
            <a:normAutofit fontScale="92500" lnSpcReduction="10000"/>
          </a:bodyPr>
          <a:lstStyle/>
          <a:p>
            <a:pPr marL="381000" lvl="0" indent="-381000" eaLnBrk="1" hangingPunct="1">
              <a:lnSpc>
                <a:spcPct val="90000"/>
              </a:lnSpc>
              <a:spcBef>
                <a:spcPct val="30000"/>
              </a:spcBef>
              <a:spcAft>
                <a:spcPct val="30000"/>
              </a:spcAft>
              <a:buClr>
                <a:schemeClr val="tx1"/>
              </a:buClr>
              <a:buSzTx/>
              <a:buFont typeface="Verdana" pitchFamily="34" charset="0"/>
              <a:buAutoNum type="arabicPeriod"/>
            </a:pPr>
            <a:r>
              <a:rPr lang="en-US" sz="1300" b="1" kern="0" dirty="0" smtClean="0">
                <a:solidFill>
                  <a:schemeClr val="tx1"/>
                </a:solidFill>
                <a:latin typeface="Verdana"/>
                <a:ea typeface="+mn-ea"/>
                <a:cs typeface="Arial"/>
              </a:rPr>
              <a:t>Design Records  (Necessary part drawings, specification used to produce the product).    </a:t>
            </a:r>
          </a:p>
          <a:p>
            <a:pPr marL="381000" lvl="0" indent="-381000" eaLnBrk="1" hangingPunct="1">
              <a:lnSpc>
                <a:spcPct val="90000"/>
              </a:lnSpc>
              <a:spcBef>
                <a:spcPct val="30000"/>
              </a:spcBef>
              <a:spcAft>
                <a:spcPct val="30000"/>
              </a:spcAft>
              <a:buClr>
                <a:schemeClr val="tx1"/>
              </a:buClr>
              <a:buSzTx/>
              <a:buFont typeface="Verdana" pitchFamily="34" charset="0"/>
              <a:buAutoNum type="arabicPeriod"/>
            </a:pPr>
            <a:r>
              <a:rPr lang="en-US" sz="1300" b="1" kern="0" dirty="0" smtClean="0">
                <a:solidFill>
                  <a:schemeClr val="tx1"/>
                </a:solidFill>
                <a:latin typeface="Verdana"/>
                <a:ea typeface="+mn-ea"/>
                <a:cs typeface="Arial"/>
              </a:rPr>
              <a:t>Authorized </a:t>
            </a:r>
            <a:r>
              <a:rPr lang="en-US" sz="1300" b="1" kern="0" dirty="0">
                <a:solidFill>
                  <a:schemeClr val="tx1"/>
                </a:solidFill>
                <a:latin typeface="Verdana"/>
                <a:ea typeface="+mn-ea"/>
                <a:cs typeface="Arial"/>
              </a:rPr>
              <a:t>Engineering Change Documents</a:t>
            </a:r>
          </a:p>
          <a:p>
            <a:pPr marL="381000" lvl="0" indent="-381000" eaLnBrk="1" hangingPunct="1">
              <a:lnSpc>
                <a:spcPct val="90000"/>
              </a:lnSpc>
              <a:spcBef>
                <a:spcPct val="30000"/>
              </a:spcBef>
              <a:spcAft>
                <a:spcPct val="30000"/>
              </a:spcAft>
              <a:buClr>
                <a:schemeClr val="tx1"/>
              </a:buClr>
              <a:buSzTx/>
              <a:buFont typeface="Verdana" pitchFamily="34" charset="0"/>
              <a:buAutoNum type="arabicPeriod"/>
            </a:pPr>
            <a:r>
              <a:rPr lang="en-US" sz="1300" b="1" kern="0" dirty="0">
                <a:solidFill>
                  <a:schemeClr val="tx1"/>
                </a:solidFill>
                <a:latin typeface="Verdana"/>
                <a:ea typeface="+mn-ea"/>
                <a:cs typeface="Arial"/>
              </a:rPr>
              <a:t>Customer Engineering Approval, </a:t>
            </a:r>
            <a:r>
              <a:rPr lang="en-US" sz="1300" b="1" kern="0" dirty="0" smtClean="0">
                <a:solidFill>
                  <a:schemeClr val="tx1"/>
                </a:solidFill>
                <a:latin typeface="Verdana"/>
                <a:ea typeface="+mn-ea"/>
                <a:cs typeface="Arial"/>
              </a:rPr>
              <a:t>(if required) </a:t>
            </a:r>
            <a:endParaRPr lang="en-US" sz="1300" b="1" kern="0" dirty="0">
              <a:solidFill>
                <a:schemeClr val="tx1"/>
              </a:solidFill>
              <a:latin typeface="Verdana"/>
              <a:ea typeface="+mn-ea"/>
              <a:cs typeface="Arial"/>
            </a:endParaRPr>
          </a:p>
          <a:p>
            <a:pPr marL="381000" lvl="0" indent="-381000" eaLnBrk="1" hangingPunct="1">
              <a:lnSpc>
                <a:spcPct val="90000"/>
              </a:lnSpc>
              <a:spcBef>
                <a:spcPct val="30000"/>
              </a:spcBef>
              <a:spcAft>
                <a:spcPct val="30000"/>
              </a:spcAft>
              <a:buClr>
                <a:schemeClr val="tx1"/>
              </a:buClr>
              <a:buSzTx/>
              <a:buFont typeface="Verdana" pitchFamily="34" charset="0"/>
              <a:buAutoNum type="arabicPeriod"/>
            </a:pPr>
            <a:r>
              <a:rPr lang="en-US" sz="1300" b="1" kern="0" dirty="0">
                <a:solidFill>
                  <a:schemeClr val="tx1"/>
                </a:solidFill>
                <a:latin typeface="Verdana"/>
                <a:ea typeface="+mn-ea"/>
                <a:cs typeface="Arial"/>
              </a:rPr>
              <a:t>Design Failure Modes and Effects Analysis (DFMEA) </a:t>
            </a:r>
            <a:r>
              <a:rPr lang="en-US" sz="1300" b="1" i="1" kern="0" dirty="0">
                <a:solidFill>
                  <a:schemeClr val="tx1"/>
                </a:solidFill>
                <a:latin typeface="Verdana"/>
                <a:ea typeface="+mn-ea"/>
                <a:cs typeface="Arial"/>
              </a:rPr>
              <a:t>applied in special situations</a:t>
            </a:r>
          </a:p>
          <a:p>
            <a:pPr marL="381000" lvl="0" indent="-381000" eaLnBrk="1" hangingPunct="1">
              <a:lnSpc>
                <a:spcPct val="90000"/>
              </a:lnSpc>
              <a:spcBef>
                <a:spcPct val="30000"/>
              </a:spcBef>
              <a:spcAft>
                <a:spcPct val="30000"/>
              </a:spcAft>
              <a:buClr>
                <a:schemeClr val="tx1"/>
              </a:buClr>
              <a:buSzTx/>
              <a:buFont typeface="Verdana" pitchFamily="34" charset="0"/>
              <a:buAutoNum type="arabicPeriod"/>
            </a:pPr>
            <a:r>
              <a:rPr lang="en-US" sz="1300" b="1" kern="0" dirty="0">
                <a:solidFill>
                  <a:schemeClr val="tx1"/>
                </a:solidFill>
                <a:latin typeface="Verdana"/>
                <a:ea typeface="+mn-ea"/>
                <a:cs typeface="Arial"/>
              </a:rPr>
              <a:t>Process Flow Diagram</a:t>
            </a:r>
          </a:p>
          <a:p>
            <a:pPr marL="381000" lvl="0" indent="-381000" eaLnBrk="1" hangingPunct="1">
              <a:lnSpc>
                <a:spcPct val="90000"/>
              </a:lnSpc>
              <a:spcBef>
                <a:spcPct val="30000"/>
              </a:spcBef>
              <a:spcAft>
                <a:spcPct val="30000"/>
              </a:spcAft>
              <a:buClr>
                <a:schemeClr val="tx1"/>
              </a:buClr>
              <a:buSzTx/>
              <a:buFont typeface="Verdana" pitchFamily="34" charset="0"/>
              <a:buAutoNum type="arabicPeriod"/>
            </a:pPr>
            <a:r>
              <a:rPr lang="en-US" sz="1300" b="1" kern="0" dirty="0">
                <a:solidFill>
                  <a:schemeClr val="tx1"/>
                </a:solidFill>
                <a:latin typeface="Verdana"/>
                <a:ea typeface="+mn-ea"/>
                <a:cs typeface="Arial"/>
              </a:rPr>
              <a:t>Process Failure Modes and Effects Analysis (PFMEA)</a:t>
            </a:r>
          </a:p>
          <a:p>
            <a:pPr marL="381000" lvl="0" indent="-381000" eaLnBrk="1" hangingPunct="1">
              <a:lnSpc>
                <a:spcPct val="90000"/>
              </a:lnSpc>
              <a:spcBef>
                <a:spcPct val="30000"/>
              </a:spcBef>
              <a:spcAft>
                <a:spcPct val="30000"/>
              </a:spcAft>
              <a:buClr>
                <a:schemeClr val="tx1"/>
              </a:buClr>
              <a:buSzTx/>
              <a:buFont typeface="Verdana" pitchFamily="34" charset="0"/>
              <a:buAutoNum type="arabicPeriod"/>
            </a:pPr>
            <a:r>
              <a:rPr lang="en-US" sz="1300" b="1" kern="0" dirty="0">
                <a:solidFill>
                  <a:schemeClr val="tx1"/>
                </a:solidFill>
                <a:latin typeface="Verdana"/>
                <a:ea typeface="+mn-ea"/>
                <a:cs typeface="Arial"/>
              </a:rPr>
              <a:t>Control Plan</a:t>
            </a:r>
          </a:p>
          <a:p>
            <a:pPr marL="381000" lvl="0" indent="-381000" eaLnBrk="1" hangingPunct="1">
              <a:lnSpc>
                <a:spcPct val="90000"/>
              </a:lnSpc>
              <a:spcBef>
                <a:spcPct val="30000"/>
              </a:spcBef>
              <a:spcAft>
                <a:spcPct val="30000"/>
              </a:spcAft>
              <a:buClr>
                <a:schemeClr val="tx1"/>
              </a:buClr>
              <a:buSzTx/>
              <a:buFont typeface="Verdana" pitchFamily="34" charset="0"/>
              <a:buAutoNum type="arabicPeriod"/>
            </a:pPr>
            <a:r>
              <a:rPr lang="en-US" sz="1300" b="1" kern="0" dirty="0">
                <a:solidFill>
                  <a:schemeClr val="tx1"/>
                </a:solidFill>
                <a:latin typeface="Verdana"/>
                <a:ea typeface="+mn-ea"/>
                <a:cs typeface="Arial"/>
              </a:rPr>
              <a:t>Measurement Systems Analysis (MSA</a:t>
            </a:r>
            <a:r>
              <a:rPr lang="en-US" sz="1300" b="1" kern="0" dirty="0" smtClean="0">
                <a:solidFill>
                  <a:schemeClr val="tx1"/>
                </a:solidFill>
                <a:latin typeface="Verdana"/>
                <a:ea typeface="+mn-ea"/>
                <a:cs typeface="Arial"/>
              </a:rPr>
              <a:t>) – [Gage R &amp; R]</a:t>
            </a:r>
            <a:endParaRPr lang="en-US" sz="1300" b="1" kern="0" dirty="0">
              <a:solidFill>
                <a:schemeClr val="tx1"/>
              </a:solidFill>
              <a:latin typeface="Verdana"/>
              <a:ea typeface="+mn-ea"/>
              <a:cs typeface="Arial"/>
            </a:endParaRPr>
          </a:p>
          <a:p>
            <a:pPr marL="381000" lvl="0" indent="-381000" eaLnBrk="1" hangingPunct="1">
              <a:lnSpc>
                <a:spcPct val="90000"/>
              </a:lnSpc>
              <a:spcBef>
                <a:spcPct val="30000"/>
              </a:spcBef>
              <a:spcAft>
                <a:spcPct val="30000"/>
              </a:spcAft>
              <a:buClr>
                <a:schemeClr val="tx1"/>
              </a:buClr>
              <a:buSzTx/>
              <a:buFont typeface="Verdana" pitchFamily="34" charset="0"/>
              <a:buAutoNum type="arabicPeriod"/>
            </a:pPr>
            <a:r>
              <a:rPr lang="en-US" sz="1300" b="1" kern="0" dirty="0">
                <a:solidFill>
                  <a:schemeClr val="tx1"/>
                </a:solidFill>
                <a:latin typeface="Verdana"/>
                <a:ea typeface="+mn-ea"/>
                <a:cs typeface="Arial"/>
              </a:rPr>
              <a:t>Dimensional Results</a:t>
            </a:r>
          </a:p>
          <a:p>
            <a:pPr marL="381000" lvl="0" indent="-381000" eaLnBrk="1" hangingPunct="1">
              <a:lnSpc>
                <a:spcPct val="90000"/>
              </a:lnSpc>
              <a:spcBef>
                <a:spcPct val="30000"/>
              </a:spcBef>
              <a:spcAft>
                <a:spcPct val="30000"/>
              </a:spcAft>
              <a:buClr>
                <a:schemeClr val="tx1"/>
              </a:buClr>
              <a:buSzTx/>
              <a:buFont typeface="Verdana" pitchFamily="34" charset="0"/>
              <a:buAutoNum type="arabicPeriod"/>
            </a:pPr>
            <a:r>
              <a:rPr lang="en-US" sz="1300" b="1" kern="0" dirty="0">
                <a:solidFill>
                  <a:schemeClr val="tx1"/>
                </a:solidFill>
                <a:latin typeface="Verdana"/>
                <a:ea typeface="+mn-ea"/>
                <a:cs typeface="Arial"/>
              </a:rPr>
              <a:t>Records of Material / Performance Test Results</a:t>
            </a:r>
          </a:p>
          <a:p>
            <a:pPr marL="381000" lvl="0" indent="-381000" eaLnBrk="1" hangingPunct="1">
              <a:lnSpc>
                <a:spcPct val="90000"/>
              </a:lnSpc>
              <a:spcBef>
                <a:spcPct val="30000"/>
              </a:spcBef>
              <a:spcAft>
                <a:spcPct val="30000"/>
              </a:spcAft>
              <a:buClr>
                <a:schemeClr val="tx1"/>
              </a:buClr>
              <a:buSzTx/>
              <a:buFont typeface="Verdana" pitchFamily="34" charset="0"/>
              <a:buAutoNum type="arabicPeriod"/>
            </a:pPr>
            <a:r>
              <a:rPr lang="en-US" sz="1300" b="1" kern="0" dirty="0">
                <a:solidFill>
                  <a:schemeClr val="tx1"/>
                </a:solidFill>
                <a:latin typeface="Verdana"/>
                <a:ea typeface="+mn-ea"/>
                <a:cs typeface="Arial"/>
              </a:rPr>
              <a:t>Initial Process Studies</a:t>
            </a:r>
          </a:p>
          <a:p>
            <a:pPr marL="381000" lvl="0" indent="-381000" eaLnBrk="1" hangingPunct="1">
              <a:lnSpc>
                <a:spcPct val="90000"/>
              </a:lnSpc>
              <a:spcBef>
                <a:spcPct val="30000"/>
              </a:spcBef>
              <a:spcAft>
                <a:spcPct val="30000"/>
              </a:spcAft>
              <a:buClr>
                <a:schemeClr val="tx1"/>
              </a:buClr>
              <a:buSzTx/>
              <a:buFont typeface="Verdana" pitchFamily="34" charset="0"/>
              <a:buAutoNum type="arabicPeriod"/>
            </a:pPr>
            <a:r>
              <a:rPr lang="en-US" sz="1300" b="1" kern="0" dirty="0">
                <a:solidFill>
                  <a:schemeClr val="tx1"/>
                </a:solidFill>
                <a:latin typeface="Verdana"/>
                <a:ea typeface="+mn-ea"/>
                <a:cs typeface="Arial"/>
              </a:rPr>
              <a:t>Qualified Laboratory Documentation</a:t>
            </a:r>
          </a:p>
          <a:p>
            <a:pPr marL="381000" lvl="0" indent="-381000" eaLnBrk="1" hangingPunct="1">
              <a:lnSpc>
                <a:spcPct val="90000"/>
              </a:lnSpc>
              <a:spcBef>
                <a:spcPct val="30000"/>
              </a:spcBef>
              <a:spcAft>
                <a:spcPct val="30000"/>
              </a:spcAft>
              <a:buClr>
                <a:schemeClr val="tx1"/>
              </a:buClr>
              <a:buSzTx/>
              <a:buFont typeface="Verdana" pitchFamily="34" charset="0"/>
              <a:buAutoNum type="arabicPeriod"/>
            </a:pPr>
            <a:r>
              <a:rPr lang="en-US" sz="1300" b="1" kern="0" dirty="0">
                <a:solidFill>
                  <a:schemeClr val="tx1"/>
                </a:solidFill>
                <a:latin typeface="Verdana"/>
                <a:ea typeface="+mn-ea"/>
                <a:cs typeface="Arial"/>
              </a:rPr>
              <a:t>Appearance Approval Report </a:t>
            </a:r>
            <a:endParaRPr lang="en-US" sz="1300" b="1" kern="0" dirty="0" smtClean="0">
              <a:solidFill>
                <a:schemeClr val="tx1"/>
              </a:solidFill>
              <a:latin typeface="Verdana"/>
              <a:ea typeface="+mn-ea"/>
              <a:cs typeface="Arial"/>
            </a:endParaRPr>
          </a:p>
          <a:p>
            <a:pPr marL="381000" lvl="0" indent="-381000" eaLnBrk="1" hangingPunct="1">
              <a:lnSpc>
                <a:spcPct val="90000"/>
              </a:lnSpc>
              <a:spcBef>
                <a:spcPct val="30000"/>
              </a:spcBef>
              <a:spcAft>
                <a:spcPct val="30000"/>
              </a:spcAft>
              <a:buClr>
                <a:schemeClr val="tx1"/>
              </a:buClr>
              <a:buSzTx/>
              <a:buFont typeface="Verdana" pitchFamily="34" charset="0"/>
              <a:buAutoNum type="arabicPeriod"/>
            </a:pPr>
            <a:r>
              <a:rPr lang="en-US" sz="1300" b="1" kern="0" dirty="0" smtClean="0">
                <a:solidFill>
                  <a:schemeClr val="tx1"/>
                </a:solidFill>
                <a:latin typeface="Verdana"/>
                <a:ea typeface="+mn-ea"/>
                <a:cs typeface="Arial"/>
              </a:rPr>
              <a:t>Sample </a:t>
            </a:r>
            <a:r>
              <a:rPr lang="en-US" sz="1300" b="1" kern="0" dirty="0">
                <a:solidFill>
                  <a:schemeClr val="tx1"/>
                </a:solidFill>
                <a:latin typeface="Verdana"/>
                <a:ea typeface="+mn-ea"/>
                <a:cs typeface="Arial"/>
              </a:rPr>
              <a:t>Production Parts</a:t>
            </a:r>
          </a:p>
          <a:p>
            <a:pPr marL="381000" lvl="0" indent="-381000" eaLnBrk="1" hangingPunct="1">
              <a:lnSpc>
                <a:spcPct val="90000"/>
              </a:lnSpc>
              <a:spcBef>
                <a:spcPct val="30000"/>
              </a:spcBef>
              <a:spcAft>
                <a:spcPct val="30000"/>
              </a:spcAft>
              <a:buClr>
                <a:schemeClr val="tx1"/>
              </a:buClr>
              <a:buSzTx/>
              <a:buFont typeface="Verdana" pitchFamily="34" charset="0"/>
              <a:buAutoNum type="arabicPeriod"/>
            </a:pPr>
            <a:r>
              <a:rPr lang="en-US" sz="1300" b="1" kern="0" dirty="0">
                <a:solidFill>
                  <a:schemeClr val="tx1"/>
                </a:solidFill>
                <a:latin typeface="Verdana"/>
                <a:ea typeface="+mn-ea"/>
                <a:cs typeface="Arial"/>
              </a:rPr>
              <a:t>Master </a:t>
            </a:r>
            <a:r>
              <a:rPr lang="en-US" sz="1300" b="1" kern="0" dirty="0" smtClean="0">
                <a:solidFill>
                  <a:schemeClr val="tx1"/>
                </a:solidFill>
                <a:latin typeface="Verdana"/>
                <a:ea typeface="+mn-ea"/>
                <a:cs typeface="Arial"/>
              </a:rPr>
              <a:t>Sample (Master Part Retained on Site) </a:t>
            </a:r>
            <a:endParaRPr lang="en-US" sz="1300" b="1" kern="0" dirty="0">
              <a:solidFill>
                <a:schemeClr val="tx1"/>
              </a:solidFill>
              <a:latin typeface="Verdana"/>
              <a:ea typeface="+mn-ea"/>
              <a:cs typeface="Arial"/>
            </a:endParaRPr>
          </a:p>
          <a:p>
            <a:pPr marL="381000" lvl="0" indent="-381000" eaLnBrk="1" hangingPunct="1">
              <a:lnSpc>
                <a:spcPct val="90000"/>
              </a:lnSpc>
              <a:spcBef>
                <a:spcPct val="30000"/>
              </a:spcBef>
              <a:spcAft>
                <a:spcPct val="30000"/>
              </a:spcAft>
              <a:buClr>
                <a:schemeClr val="tx1"/>
              </a:buClr>
              <a:buSzTx/>
              <a:buFont typeface="Verdana" pitchFamily="34" charset="0"/>
              <a:buAutoNum type="arabicPeriod"/>
            </a:pPr>
            <a:r>
              <a:rPr lang="en-US" sz="1300" b="1" kern="0" dirty="0">
                <a:solidFill>
                  <a:schemeClr val="tx1"/>
                </a:solidFill>
                <a:latin typeface="Verdana"/>
                <a:ea typeface="+mn-ea"/>
                <a:cs typeface="Arial"/>
              </a:rPr>
              <a:t>Checking Aids</a:t>
            </a:r>
          </a:p>
          <a:p>
            <a:pPr marL="381000" lvl="0" indent="-381000" eaLnBrk="1" hangingPunct="1">
              <a:lnSpc>
                <a:spcPct val="90000"/>
              </a:lnSpc>
              <a:spcBef>
                <a:spcPct val="30000"/>
              </a:spcBef>
              <a:spcAft>
                <a:spcPct val="30000"/>
              </a:spcAft>
              <a:buClr>
                <a:schemeClr val="tx1"/>
              </a:buClr>
              <a:buSzTx/>
              <a:buFont typeface="Verdana" pitchFamily="34" charset="0"/>
              <a:buAutoNum type="arabicPeriod"/>
            </a:pPr>
            <a:r>
              <a:rPr lang="en-US" sz="1300" b="1" kern="0" dirty="0">
                <a:solidFill>
                  <a:schemeClr val="tx1"/>
                </a:solidFill>
                <a:latin typeface="Verdana"/>
                <a:ea typeface="+mn-ea"/>
                <a:cs typeface="Arial"/>
              </a:rPr>
              <a:t>Customer-Specific Requirements</a:t>
            </a:r>
          </a:p>
          <a:p>
            <a:pPr marL="381000" lvl="0" indent="-381000" eaLnBrk="1" hangingPunct="1">
              <a:lnSpc>
                <a:spcPct val="90000"/>
              </a:lnSpc>
              <a:spcBef>
                <a:spcPct val="30000"/>
              </a:spcBef>
              <a:spcAft>
                <a:spcPct val="30000"/>
              </a:spcAft>
              <a:buClr>
                <a:schemeClr val="tx1"/>
              </a:buClr>
              <a:buSzTx/>
              <a:buFont typeface="Verdana" pitchFamily="34" charset="0"/>
              <a:buAutoNum type="arabicPeriod"/>
            </a:pPr>
            <a:r>
              <a:rPr lang="en-US" sz="1300" b="1" kern="0" dirty="0">
                <a:solidFill>
                  <a:schemeClr val="tx1"/>
                </a:solidFill>
                <a:latin typeface="Verdana"/>
                <a:ea typeface="+mn-ea"/>
                <a:cs typeface="Arial"/>
              </a:rPr>
              <a:t>Part Submission Warrant (PSW)</a:t>
            </a:r>
          </a:p>
          <a:p>
            <a:endParaRPr lang="en-US" dirty="0">
              <a:solidFill>
                <a:schemeClr val="tx1"/>
              </a:solidFill>
            </a:endParaRPr>
          </a:p>
        </p:txBody>
      </p:sp>
      <p:sp>
        <p:nvSpPr>
          <p:cNvPr id="6" name="Footer Placeholder 5"/>
          <p:cNvSpPr>
            <a:spLocks noGrp="1"/>
          </p:cNvSpPr>
          <p:nvPr>
            <p:ph type="ftr" sz="quarter" idx="11"/>
          </p:nvPr>
        </p:nvSpPr>
        <p:spPr/>
        <p:txBody>
          <a:bodyPr/>
          <a:lstStyle/>
          <a:p>
            <a:pPr>
              <a:defRPr/>
            </a:pPr>
            <a:r>
              <a:rPr lang="en-US" smtClean="0"/>
              <a:t>Business Confidential &amp; Proprietary Information  Rev: 00</a:t>
            </a:r>
            <a:endParaRPr lang="en-US" dirty="0"/>
          </a:p>
        </p:txBody>
      </p:sp>
      <p:pic>
        <p:nvPicPr>
          <p:cNvPr id="2051" name="Picture 3" descr="C:\Users\brugger\AppData\Local\Microsoft\Windows\Temporary Internet Files\Content.IE5\RXRYDYB5\MC900431579[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00869" y="3146545"/>
            <a:ext cx="2333506" cy="23490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8110874"/>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Packaging Requirements</a:t>
            </a:r>
            <a:endParaRPr lang="en-US" dirty="0"/>
          </a:p>
        </p:txBody>
      </p:sp>
      <p:sp>
        <p:nvSpPr>
          <p:cNvPr id="6" name="Footer Placeholder 5"/>
          <p:cNvSpPr>
            <a:spLocks noGrp="1"/>
          </p:cNvSpPr>
          <p:nvPr>
            <p:ph type="ftr" sz="quarter" idx="11"/>
          </p:nvPr>
        </p:nvSpPr>
        <p:spPr/>
        <p:txBody>
          <a:bodyPr/>
          <a:lstStyle/>
          <a:p>
            <a:pPr>
              <a:defRPr/>
            </a:pPr>
            <a:r>
              <a:rPr lang="en-US" smtClean="0"/>
              <a:t>Business Confidential &amp; Proprietary Information  Rev: 00</a:t>
            </a:r>
            <a:endParaRPr lang="en-US" dirty="0"/>
          </a:p>
        </p:txBody>
      </p:sp>
      <p:sp>
        <p:nvSpPr>
          <p:cNvPr id="10" name="Text Box 12"/>
          <p:cNvSpPr txBox="1">
            <a:spLocks noChangeArrowheads="1"/>
          </p:cNvSpPr>
          <p:nvPr/>
        </p:nvSpPr>
        <p:spPr bwMode="auto">
          <a:xfrm>
            <a:off x="260350" y="1433780"/>
            <a:ext cx="5017979"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square">
            <a:spAutoFit/>
          </a:bodyPr>
          <a:lstStyle>
            <a:lvl1pPr marL="177800" indent="-177800"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b="1" dirty="0">
                <a:solidFill>
                  <a:schemeClr val="bg2">
                    <a:lumMod val="50000"/>
                  </a:schemeClr>
                </a:solidFill>
                <a:latin typeface="Verdana" pitchFamily="34" charset="0"/>
              </a:rPr>
              <a:t>What is </a:t>
            </a:r>
            <a:r>
              <a:rPr lang="en-US" b="1" dirty="0" smtClean="0">
                <a:solidFill>
                  <a:schemeClr val="bg2">
                    <a:lumMod val="50000"/>
                  </a:schemeClr>
                </a:solidFill>
                <a:latin typeface="Verdana" pitchFamily="34" charset="0"/>
              </a:rPr>
              <a:t>it?</a:t>
            </a:r>
            <a:endParaRPr lang="en-US" b="1" dirty="0">
              <a:solidFill>
                <a:schemeClr val="bg2">
                  <a:lumMod val="50000"/>
                </a:schemeClr>
              </a:solidFill>
              <a:latin typeface="Verdana" pitchFamily="34" charset="0"/>
            </a:endParaRPr>
          </a:p>
          <a:p>
            <a:pPr marL="285750" indent="-285750">
              <a:buClr>
                <a:srgbClr val="105CA4"/>
              </a:buClr>
              <a:buSzPct val="150000"/>
              <a:buFont typeface="Arial" pitchFamily="34" charset="0"/>
              <a:buChar char="•"/>
            </a:pPr>
            <a:r>
              <a:rPr lang="en-US" sz="1600" kern="0" dirty="0">
                <a:solidFill>
                  <a:srgbClr val="000000"/>
                </a:solidFill>
                <a:latin typeface="Verdana" pitchFamily="34" charset="0"/>
              </a:rPr>
              <a:t>A </a:t>
            </a:r>
            <a:r>
              <a:rPr lang="en-US" sz="1600" kern="0" dirty="0" smtClean="0">
                <a:solidFill>
                  <a:srgbClr val="000000"/>
                </a:solidFill>
                <a:latin typeface="Verdana" pitchFamily="34" charset="0"/>
              </a:rPr>
              <a:t>form that is to be completed </a:t>
            </a:r>
            <a:r>
              <a:rPr lang="en-US" sz="1600" kern="0" dirty="0">
                <a:solidFill>
                  <a:srgbClr val="000000"/>
                </a:solidFill>
                <a:latin typeface="Verdana" pitchFamily="34" charset="0"/>
              </a:rPr>
              <a:t>by the </a:t>
            </a:r>
            <a:r>
              <a:rPr lang="en-US" sz="1600" kern="0" dirty="0" smtClean="0">
                <a:solidFill>
                  <a:srgbClr val="000000"/>
                </a:solidFill>
                <a:latin typeface="Verdana" pitchFamily="34" charset="0"/>
              </a:rPr>
              <a:t>supplier to identify all areas related to the packaging of the part that is being shipped.   </a:t>
            </a:r>
            <a:endParaRPr lang="en-US" sz="1600" dirty="0">
              <a:latin typeface="Verdana" pitchFamily="34" charset="0"/>
            </a:endParaRPr>
          </a:p>
        </p:txBody>
      </p:sp>
      <p:grpSp>
        <p:nvGrpSpPr>
          <p:cNvPr id="11" name="Group 14"/>
          <p:cNvGrpSpPr>
            <a:grpSpLocks/>
          </p:cNvGrpSpPr>
          <p:nvPr/>
        </p:nvGrpSpPr>
        <p:grpSpPr bwMode="auto">
          <a:xfrm>
            <a:off x="250825" y="3124264"/>
            <a:ext cx="4171950" cy="1177926"/>
            <a:chOff x="3105" y="1361"/>
            <a:chExt cx="2628" cy="742"/>
          </a:xfrm>
        </p:grpSpPr>
        <p:sp>
          <p:nvSpPr>
            <p:cNvPr id="12" name="Text Box 15"/>
            <p:cNvSpPr txBox="1">
              <a:spLocks noChangeArrowheads="1"/>
            </p:cNvSpPr>
            <p:nvPr/>
          </p:nvSpPr>
          <p:spPr bwMode="auto">
            <a:xfrm>
              <a:off x="3119" y="1580"/>
              <a:ext cx="2614" cy="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indent="-22860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285750" indent="-285750">
                <a:buClr>
                  <a:srgbClr val="105CA4"/>
                </a:buClr>
                <a:buSzPct val="150000"/>
                <a:buFont typeface="Arial" pitchFamily="34" charset="0"/>
                <a:buChar char="•"/>
              </a:pPr>
              <a:r>
                <a:rPr lang="en-US" sz="1600" dirty="0" smtClean="0">
                  <a:latin typeface="Verdana" pitchFamily="34" charset="0"/>
                </a:rPr>
                <a:t>To detail how a part is packaged for review and acceptance by the Watts.  </a:t>
              </a:r>
              <a:endParaRPr lang="en-US" sz="1600" dirty="0">
                <a:latin typeface="Verdana" pitchFamily="34" charset="0"/>
              </a:endParaRPr>
            </a:p>
          </p:txBody>
        </p:sp>
        <p:sp>
          <p:nvSpPr>
            <p:cNvPr id="14" name="Text Box 17"/>
            <p:cNvSpPr txBox="1">
              <a:spLocks noChangeArrowheads="1"/>
            </p:cNvSpPr>
            <p:nvPr/>
          </p:nvSpPr>
          <p:spPr bwMode="auto">
            <a:xfrm>
              <a:off x="3105" y="1361"/>
              <a:ext cx="1826"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a:buClr>
                  <a:schemeClr val="tx1"/>
                </a:buClr>
              </a:pPr>
              <a:r>
                <a:rPr lang="en-US" b="1" dirty="0">
                  <a:solidFill>
                    <a:schemeClr val="bg2">
                      <a:lumMod val="50000"/>
                    </a:schemeClr>
                  </a:solidFill>
                  <a:latin typeface="Verdana" pitchFamily="34" charset="0"/>
                </a:rPr>
                <a:t>Objective or </a:t>
              </a:r>
              <a:r>
                <a:rPr lang="en-US" b="1" dirty="0" smtClean="0">
                  <a:solidFill>
                    <a:schemeClr val="bg2">
                      <a:lumMod val="50000"/>
                    </a:schemeClr>
                  </a:solidFill>
                  <a:latin typeface="Verdana" pitchFamily="34" charset="0"/>
                </a:rPr>
                <a:t>purpose</a:t>
              </a:r>
              <a:endParaRPr lang="en-US" dirty="0">
                <a:solidFill>
                  <a:schemeClr val="bg2">
                    <a:lumMod val="50000"/>
                  </a:schemeClr>
                </a:solidFill>
                <a:latin typeface="Verdana" pitchFamily="34" charset="0"/>
              </a:endParaRPr>
            </a:p>
          </p:txBody>
        </p:sp>
      </p:grpSp>
      <p:sp>
        <p:nvSpPr>
          <p:cNvPr id="16" name="Text Box 19"/>
          <p:cNvSpPr txBox="1">
            <a:spLocks noChangeArrowheads="1"/>
          </p:cNvSpPr>
          <p:nvPr/>
        </p:nvSpPr>
        <p:spPr bwMode="auto">
          <a:xfrm>
            <a:off x="273050" y="4781296"/>
            <a:ext cx="3946525"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marL="174625" indent="-174625"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b="1" dirty="0">
                <a:solidFill>
                  <a:schemeClr val="bg2">
                    <a:lumMod val="50000"/>
                  </a:schemeClr>
                </a:solidFill>
                <a:latin typeface="Verdana" pitchFamily="34" charset="0"/>
              </a:rPr>
              <a:t>When to </a:t>
            </a:r>
            <a:r>
              <a:rPr lang="en-US" b="1" dirty="0" smtClean="0">
                <a:solidFill>
                  <a:schemeClr val="bg2">
                    <a:lumMod val="50000"/>
                  </a:schemeClr>
                </a:solidFill>
                <a:latin typeface="Verdana" pitchFamily="34" charset="0"/>
              </a:rPr>
              <a:t>use it</a:t>
            </a:r>
            <a:endParaRPr lang="en-US" b="1" dirty="0">
              <a:solidFill>
                <a:schemeClr val="bg2">
                  <a:lumMod val="50000"/>
                </a:schemeClr>
              </a:solidFill>
              <a:latin typeface="Verdana" pitchFamily="34" charset="0"/>
            </a:endParaRPr>
          </a:p>
          <a:p>
            <a:pPr marL="285750" indent="-285750">
              <a:buClr>
                <a:srgbClr val="105CA4"/>
              </a:buClr>
              <a:buSzPct val="150000"/>
              <a:buFont typeface="Arial" pitchFamily="34" charset="0"/>
              <a:buChar char="•"/>
            </a:pPr>
            <a:r>
              <a:rPr lang="en-US" sz="1600" dirty="0" smtClean="0">
                <a:latin typeface="Verdana" pitchFamily="34" charset="0"/>
              </a:rPr>
              <a:t>Prior to first initial shipment of product to the customer. </a:t>
            </a:r>
            <a:endParaRPr lang="en-US" sz="1600" b="1" dirty="0">
              <a:latin typeface="Verdana" pitchFamily="34" charset="0"/>
            </a:endParaRPr>
          </a:p>
        </p:txBody>
      </p:sp>
      <p:graphicFrame>
        <p:nvGraphicFramePr>
          <p:cNvPr id="5" name="Object 4"/>
          <p:cNvGraphicFramePr>
            <a:graphicFrameLocks noChangeAspect="1"/>
          </p:cNvGraphicFramePr>
          <p:nvPr>
            <p:extLst>
              <p:ext uri="{D42A27DB-BD31-4B8C-83A1-F6EECF244321}">
                <p14:modId xmlns:p14="http://schemas.microsoft.com/office/powerpoint/2010/main" val="1831791467"/>
              </p:ext>
            </p:extLst>
          </p:nvPr>
        </p:nvGraphicFramePr>
        <p:xfrm>
          <a:off x="5695963" y="1433779"/>
          <a:ext cx="3190862" cy="4865161"/>
        </p:xfrm>
        <a:graphic>
          <a:graphicData uri="http://schemas.openxmlformats.org/presentationml/2006/ole">
            <mc:AlternateContent xmlns:mc="http://schemas.openxmlformats.org/markup-compatibility/2006">
              <mc:Choice xmlns:v="urn:schemas-microsoft-com:vml" Requires="v">
                <p:oleObj spid="_x0000_s23655" name="Worksheet" r:id="rId5" imgW="11572959" imgH="17649693" progId="Excel.Sheet.8">
                  <p:embed/>
                </p:oleObj>
              </mc:Choice>
              <mc:Fallback>
                <p:oleObj name="Worksheet" r:id="rId5" imgW="11572959" imgH="17649693" progId="Excel.Sheet.8">
                  <p:embed/>
                  <p:pic>
                    <p:nvPicPr>
                      <p:cNvPr id="0" name=""/>
                      <p:cNvPicPr/>
                      <p:nvPr/>
                    </p:nvPicPr>
                    <p:blipFill>
                      <a:blip r:embed="rId6"/>
                      <a:stretch>
                        <a:fillRect/>
                      </a:stretch>
                    </p:blipFill>
                    <p:spPr>
                      <a:xfrm>
                        <a:off x="5695963" y="1433779"/>
                        <a:ext cx="3190862" cy="4865161"/>
                      </a:xfrm>
                      <a:prstGeom prst="rect">
                        <a:avLst/>
                      </a:prstGeom>
                    </p:spPr>
                  </p:pic>
                </p:oleObj>
              </mc:Fallback>
            </mc:AlternateContent>
          </a:graphicData>
        </a:graphic>
      </p:graphicFrame>
    </p:spTree>
    <p:extLst>
      <p:ext uri="{BB962C8B-B14F-4D97-AF65-F5344CB8AC3E}">
        <p14:creationId xmlns:p14="http://schemas.microsoft.com/office/powerpoint/2010/main" val="3242626816"/>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ap-wave.jpg"/>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0" y="0"/>
            <a:ext cx="9144000" cy="1747322"/>
          </a:xfrm>
          <a:prstGeom prst="rect">
            <a:avLst/>
          </a:prstGeom>
          <a:effectLst>
            <a:outerShdw blurRad="50800" dist="38100" dir="2700000" algn="tl" rotWithShape="0">
              <a:srgbClr val="000000">
                <a:alpha val="43000"/>
              </a:srgbClr>
            </a:outerShdw>
            <a:reflection stA="50000" endPos="75000" dist="12700" dir="5400000" sy="-100000" algn="bl" rotWithShape="0"/>
          </a:effectLst>
        </p:spPr>
      </p:pic>
      <p:sp>
        <p:nvSpPr>
          <p:cNvPr id="9" name="Title 7"/>
          <p:cNvSpPr txBox="1">
            <a:spLocks/>
          </p:cNvSpPr>
          <p:nvPr/>
        </p:nvSpPr>
        <p:spPr>
          <a:xfrm>
            <a:off x="117474" y="2638425"/>
            <a:ext cx="8531225" cy="1371600"/>
          </a:xfrm>
          <a:prstGeom prst="rect">
            <a:avLst/>
          </a:prstGeom>
        </p:spPr>
        <p:txBody>
          <a:bodyPr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defTabSz="914400" eaLnBrk="1" hangingPunct="1"/>
            <a:endParaRPr lang="en-US" sz="4800" dirty="0">
              <a:solidFill>
                <a:srgbClr val="1D2C64"/>
              </a:solidFill>
              <a:effectLst>
                <a:outerShdw blurRad="38100" dist="38100" dir="2700000" algn="tl">
                  <a:srgbClr val="C0C0C0"/>
                </a:outerShdw>
              </a:effectLst>
              <a:latin typeface="Trebuchet MS" pitchFamily="34" charset="0"/>
            </a:endParaRPr>
          </a:p>
        </p:txBody>
      </p:sp>
      <p:sp>
        <p:nvSpPr>
          <p:cNvPr id="5" name="Title 7"/>
          <p:cNvSpPr txBox="1">
            <a:spLocks/>
          </p:cNvSpPr>
          <p:nvPr/>
        </p:nvSpPr>
        <p:spPr>
          <a:xfrm>
            <a:off x="5553075" y="4338638"/>
            <a:ext cx="3171825" cy="314325"/>
          </a:xfrm>
          <a:prstGeom prst="rect">
            <a:avLst/>
          </a:prstGeom>
        </p:spPr>
        <p:txBody>
          <a:bodyPr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defTabSz="914400" eaLnBrk="1" hangingPunct="1"/>
            <a:endParaRPr lang="en-US" sz="3200" dirty="0">
              <a:solidFill>
                <a:srgbClr val="1D2C64"/>
              </a:solidFill>
              <a:effectLst>
                <a:outerShdw blurRad="38100" dist="38100" dir="2700000" algn="tl">
                  <a:srgbClr val="C0C0C0"/>
                </a:outerShdw>
              </a:effectLst>
              <a:latin typeface="Trebuchet MS" pitchFamily="34" charset="0"/>
            </a:endParaRPr>
          </a:p>
        </p:txBody>
      </p:sp>
      <p:sp>
        <p:nvSpPr>
          <p:cNvPr id="7" name="Title 7"/>
          <p:cNvSpPr txBox="1">
            <a:spLocks/>
          </p:cNvSpPr>
          <p:nvPr/>
        </p:nvSpPr>
        <p:spPr>
          <a:xfrm>
            <a:off x="1538287" y="2967038"/>
            <a:ext cx="5895975" cy="1371600"/>
          </a:xfrm>
          <a:prstGeom prst="rect">
            <a:avLst/>
          </a:prstGeom>
        </p:spPr>
        <p:txBody>
          <a:bodyPr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defTabSz="914400" eaLnBrk="1" hangingPunct="1"/>
            <a:endParaRPr lang="en-US" sz="4000" dirty="0">
              <a:solidFill>
                <a:srgbClr val="1D2C64"/>
              </a:solidFill>
              <a:effectLst>
                <a:outerShdw blurRad="38100" dist="38100" dir="2700000" algn="tl">
                  <a:srgbClr val="C0C0C0"/>
                </a:outerShdw>
              </a:effectLst>
              <a:latin typeface="Trebuchet MS" pitchFamily="34" charset="0"/>
            </a:endParaRPr>
          </a:p>
        </p:txBody>
      </p:sp>
      <p:sp>
        <p:nvSpPr>
          <p:cNvPr id="8" name="Title 7"/>
          <p:cNvSpPr txBox="1">
            <a:spLocks/>
          </p:cNvSpPr>
          <p:nvPr/>
        </p:nvSpPr>
        <p:spPr>
          <a:xfrm>
            <a:off x="5705475" y="4491038"/>
            <a:ext cx="3171825" cy="314325"/>
          </a:xfrm>
          <a:prstGeom prst="rect">
            <a:avLst/>
          </a:prstGeom>
        </p:spPr>
        <p:txBody>
          <a:bodyPr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defTabSz="914400" eaLnBrk="1" hangingPunct="1"/>
            <a:endParaRPr lang="en-US" sz="3200" dirty="0">
              <a:solidFill>
                <a:srgbClr val="1D2C64"/>
              </a:solidFill>
              <a:effectLst>
                <a:outerShdw blurRad="38100" dist="38100" dir="2700000" algn="tl">
                  <a:srgbClr val="C0C0C0"/>
                </a:outerShdw>
              </a:effectLst>
              <a:latin typeface="Trebuchet MS" pitchFamily="34" charset="0"/>
            </a:endParaRPr>
          </a:p>
        </p:txBody>
      </p:sp>
      <p:sp>
        <p:nvSpPr>
          <p:cNvPr id="6" name="Footer Placeholder 5"/>
          <p:cNvSpPr>
            <a:spLocks noGrp="1"/>
          </p:cNvSpPr>
          <p:nvPr>
            <p:ph type="ftr" sz="quarter" idx="11"/>
          </p:nvPr>
        </p:nvSpPr>
        <p:spPr/>
        <p:txBody>
          <a:bodyPr/>
          <a:lstStyle/>
          <a:p>
            <a:pPr>
              <a:defRPr/>
            </a:pPr>
            <a:r>
              <a:rPr lang="en-US" smtClean="0"/>
              <a:t>Business Confidential &amp; Proprietary Information  Rev: 00</a:t>
            </a:r>
            <a:endParaRPr lang="en-US" dirty="0"/>
          </a:p>
        </p:txBody>
      </p:sp>
      <p:sp>
        <p:nvSpPr>
          <p:cNvPr id="11" name="Title 7"/>
          <p:cNvSpPr txBox="1">
            <a:spLocks/>
          </p:cNvSpPr>
          <p:nvPr/>
        </p:nvSpPr>
        <p:spPr>
          <a:xfrm>
            <a:off x="346075" y="2524125"/>
            <a:ext cx="8531225" cy="1371600"/>
          </a:xfrm>
          <a:prstGeom prst="rect">
            <a:avLst/>
          </a:prstGeom>
        </p:spPr>
        <p:txBody>
          <a:bodyPr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defTabSz="914400" eaLnBrk="1" hangingPunct="1"/>
            <a:r>
              <a:rPr lang="en-US" sz="4000" b="1" dirty="0" smtClean="0">
                <a:solidFill>
                  <a:srgbClr val="1D2C64"/>
                </a:solidFill>
                <a:effectLst>
                  <a:outerShdw blurRad="38100" dist="38100" dir="2700000" algn="tl">
                    <a:schemeClr val="bg1"/>
                  </a:outerShdw>
                </a:effectLst>
                <a:latin typeface="Verdana" pitchFamily="34" charset="0"/>
                <a:ea typeface="Verdana" pitchFamily="34" charset="0"/>
                <a:cs typeface="Verdana" pitchFamily="34" charset="0"/>
              </a:rPr>
              <a:t>THANK YOU</a:t>
            </a:r>
            <a:endParaRPr lang="en-US" sz="4000" b="1" dirty="0">
              <a:solidFill>
                <a:srgbClr val="1D2C64"/>
              </a:solidFill>
              <a:effectLst>
                <a:outerShdw blurRad="38100" dist="38100" dir="2700000" algn="tl">
                  <a:schemeClr val="bg1"/>
                </a:outerShdw>
              </a:effectLst>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151898634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xpo">
  <a:themeElements>
    <a:clrScheme name="Expo">
      <a:dk1>
        <a:sysClr val="windowText" lastClr="000000"/>
      </a:dk1>
      <a:lt1>
        <a:sysClr val="window" lastClr="FFFFFF"/>
      </a:lt1>
      <a:dk2>
        <a:srgbClr val="263B86"/>
      </a:dk2>
      <a:lt2>
        <a:srgbClr val="76B6F2"/>
      </a:lt2>
      <a:accent1>
        <a:srgbClr val="FBC01E"/>
      </a:accent1>
      <a:accent2>
        <a:srgbClr val="EFE1A2"/>
      </a:accent2>
      <a:accent3>
        <a:srgbClr val="FA8716"/>
      </a:accent3>
      <a:accent4>
        <a:srgbClr val="BE0204"/>
      </a:accent4>
      <a:accent5>
        <a:srgbClr val="640F10"/>
      </a:accent5>
      <a:accent6>
        <a:srgbClr val="7E13E3"/>
      </a:accent6>
      <a:hlink>
        <a:srgbClr val="D2D200"/>
      </a:hlink>
      <a:folHlink>
        <a:srgbClr val="D0B9F8"/>
      </a:folHlink>
    </a:clrScheme>
    <a:fontScheme name="Expo">
      <a:majorFont>
        <a:latin typeface="Calibri"/>
        <a:ea typeface=""/>
        <a:cs typeface=""/>
        <a:font script="Jpan" typeface="ＭＳ ゴシック"/>
      </a:majorFont>
      <a:minorFont>
        <a:latin typeface="Calibri"/>
        <a:ea typeface=""/>
        <a:cs typeface=""/>
        <a:font script="Jpan" typeface="ＭＳ ゴシック"/>
      </a:minorFont>
    </a:fontScheme>
    <a:fmtScheme name="Expo">
      <a:fillStyleLst>
        <a:solidFill>
          <a:schemeClr val="phClr"/>
        </a:solidFill>
        <a:gradFill rotWithShape="1">
          <a:gsLst>
            <a:gs pos="0">
              <a:schemeClr val="phClr">
                <a:tint val="100000"/>
                <a:satMod val="130000"/>
              </a:schemeClr>
            </a:gs>
            <a:gs pos="100000">
              <a:schemeClr val="phClr">
                <a:tint val="50000"/>
                <a:satMod val="150000"/>
              </a:schemeClr>
            </a:gs>
          </a:gsLst>
          <a:lin ang="16200000" scaled="1"/>
        </a:gradFill>
        <a:gradFill rotWithShape="1">
          <a:gsLst>
            <a:gs pos="0">
              <a:schemeClr val="phClr">
                <a:shade val="93000"/>
                <a:satMod val="130000"/>
              </a:schemeClr>
            </a:gs>
            <a:gs pos="60000">
              <a:schemeClr val="phClr">
                <a:tint val="80000"/>
                <a:shade val="93000"/>
                <a:satMod val="130000"/>
              </a:schemeClr>
            </a:gs>
            <a:gs pos="100000">
              <a:schemeClr val="phClr">
                <a:tint val="50000"/>
                <a:shade val="94000"/>
                <a:alpha val="100000"/>
                <a:satMod val="135000"/>
              </a:schemeClr>
            </a:gs>
          </a:gsLst>
          <a:lin ang="16200000" scaled="0"/>
        </a:gradFill>
      </a:fillStyleLst>
      <a:lnStyleLst>
        <a:ln w="12700" cap="flat" cmpd="sng" algn="ctr">
          <a:solidFill>
            <a:schemeClr val="phClr">
              <a:shade val="95000"/>
              <a:satMod val="105000"/>
            </a:schemeClr>
          </a:solidFill>
          <a:prstDash val="solid"/>
        </a:ln>
        <a:ln w="28575" cap="flat" cmpd="sng" algn="ctr">
          <a:solidFill>
            <a:schemeClr val="phClr"/>
          </a:solidFill>
          <a:prstDash val="solid"/>
        </a:ln>
        <a:ln w="34925" cap="flat" cmpd="sng" algn="ctr">
          <a:gradFill>
            <a:gsLst>
              <a:gs pos="0">
                <a:schemeClr val="accent1">
                  <a:lumMod val="40000"/>
                  <a:lumOff val="60000"/>
                </a:schemeClr>
              </a:gs>
              <a:gs pos="50000">
                <a:schemeClr val="accent1"/>
              </a:gs>
              <a:gs pos="100000">
                <a:schemeClr val="accent1">
                  <a:lumMod val="50000"/>
                </a:schemeClr>
              </a:gs>
            </a:gsLst>
            <a:lin ang="18600000" scaled="0"/>
          </a:gradFill>
          <a:prstDash val="solid"/>
        </a:ln>
      </a:lnStyleLst>
      <a:effectStyleLst>
        <a:effectStyle>
          <a:effectLst/>
        </a:effectStyle>
        <a:effectStyle>
          <a:effectLst>
            <a:innerShdw blurRad="50800" dist="25400" dir="13500000">
              <a:srgbClr val="C0C0C0">
                <a:alpha val="75000"/>
              </a:srgbClr>
            </a:innerShdw>
            <a:outerShdw blurRad="63500" dist="38100" dir="5400000" sx="105000" sy="105000" algn="br" rotWithShape="0">
              <a:srgbClr val="000000">
                <a:alpha val="30000"/>
              </a:srgbClr>
            </a:outerShdw>
          </a:effectLst>
        </a:effectStyle>
        <a:effectStyle>
          <a:effectLst>
            <a:innerShdw blurRad="50800" dist="25400" dir="16200000">
              <a:srgbClr val="C0C0C0">
                <a:alpha val="75000"/>
              </a:srgbClr>
            </a:innerShdw>
            <a:reflection blurRad="63500" stA="40000" endPos="50000" dist="12700" dir="5400000" sy="-100000" rotWithShape="0"/>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blipFill>
          <a:blip xmlns:r="http://schemas.openxmlformats.org/officeDocument/2006/relationships" r:embed="rId1"/>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NCR_2009_US_Template_FINAL">
  <a:themeElements>
    <a:clrScheme name="NCR_2009_US_Template_FINA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NCR_2009_US_Template_FINAL">
      <a:majorFont>
        <a:latin typeface="Verdana"/>
        <a:ea typeface=""/>
        <a:cs typeface="Arial"/>
      </a:majorFont>
      <a:minorFont>
        <a:latin typeface="Verdan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NCR_2009_US_Template_FINA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NCR_2009_US_Template_FINAL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NCR_2009_US_Template_FINAL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NCR_2009_US_Template_FINAL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NCR_2009_US_Template_FINAL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NCR_2009_US_Template_FINAL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NCR_2009_US_Template_FINAL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NCR_2009_US_Template_FINAL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NCR_2009_US_Template_FINAL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NCR_2009_US_Template_FINAL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NCR_2009_US_Template_FINAL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NCR_2009_US_Template_FINAL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NCR_2009_US_Template_FINAL">
  <a:themeElements>
    <a:clrScheme name="NCR_2009_US_Template_FINA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NCR_2009_US_Template_FINAL">
      <a:majorFont>
        <a:latin typeface="Verdana"/>
        <a:ea typeface=""/>
        <a:cs typeface="Arial"/>
      </a:majorFont>
      <a:minorFont>
        <a:latin typeface="Verdan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NCR_2009_US_Template_FINA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NCR_2009_US_Template_FINAL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NCR_2009_US_Template_FINAL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NCR_2009_US_Template_FINAL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NCR_2009_US_Template_FINAL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NCR_2009_US_Template_FINAL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NCR_2009_US_Template_FINAL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NCR_2009_US_Template_FINAL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NCR_2009_US_Template_FINAL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NCR_2009_US_Template_FINAL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NCR_2009_US_Template_FINAL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NCR_2009_US_Template_FINAL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10048</TotalTime>
  <Words>6688</Words>
  <Application>Microsoft Office PowerPoint</Application>
  <PresentationFormat>On-screen Show (4:3)</PresentationFormat>
  <Paragraphs>1111</Paragraphs>
  <Slides>91</Slides>
  <Notes>91</Notes>
  <HiddenSlides>0</HiddenSlides>
  <MMClips>0</MMClips>
  <ScaleCrop>false</ScaleCrop>
  <HeadingPairs>
    <vt:vector size="6" baseType="variant">
      <vt:variant>
        <vt:lpstr>Theme</vt:lpstr>
      </vt:variant>
      <vt:variant>
        <vt:i4>3</vt:i4>
      </vt:variant>
      <vt:variant>
        <vt:lpstr>Embedded OLE Servers</vt:lpstr>
      </vt:variant>
      <vt:variant>
        <vt:i4>1</vt:i4>
      </vt:variant>
      <vt:variant>
        <vt:lpstr>Slide Titles</vt:lpstr>
      </vt:variant>
      <vt:variant>
        <vt:i4>91</vt:i4>
      </vt:variant>
    </vt:vector>
  </HeadingPairs>
  <TitlesOfParts>
    <vt:vector size="95" baseType="lpstr">
      <vt:lpstr>Expo</vt:lpstr>
      <vt:lpstr>NCR_2009_US_Template_FINAL</vt:lpstr>
      <vt:lpstr>1_NCR_2009_US_Template_FINAL</vt:lpstr>
      <vt:lpstr>Worksheet</vt:lpstr>
      <vt:lpstr>PowerPoint Presentation</vt:lpstr>
      <vt:lpstr>PowerPoint Presentation</vt:lpstr>
      <vt:lpstr>What is PPAP ?</vt:lpstr>
      <vt:lpstr>Purpose of PPAP</vt:lpstr>
      <vt:lpstr> Watts Required Notification of Changes for PPAP Consideration:</vt:lpstr>
      <vt:lpstr>Benefits of PPAP Submissions</vt:lpstr>
      <vt:lpstr>Production Run</vt:lpstr>
      <vt:lpstr> Production Run Rate</vt:lpstr>
      <vt:lpstr>Official PPAP Requirements</vt:lpstr>
      <vt:lpstr>Watts PPAP Requirements</vt:lpstr>
      <vt:lpstr>PPAP Submission Levels </vt:lpstr>
      <vt:lpstr>PPAP Submission Level Table</vt:lpstr>
      <vt:lpstr>Definitions of Risk</vt:lpstr>
      <vt:lpstr>Submission Level Requirements</vt:lpstr>
      <vt:lpstr>PPAP Status</vt:lpstr>
      <vt:lpstr>Electronic Submission Requirements</vt:lpstr>
      <vt:lpstr>Watt’s PPAP Documents</vt:lpstr>
      <vt:lpstr>PowerPoint Presentation</vt:lpstr>
      <vt:lpstr>Part Submission Warrant (PSW)</vt:lpstr>
      <vt:lpstr>Part Submission Warrant (PSW)</vt:lpstr>
      <vt:lpstr>PowerPoint Presentation</vt:lpstr>
      <vt:lpstr>Authorized Engineering  Change Notice</vt:lpstr>
      <vt:lpstr>Team Feasibility Commitment</vt:lpstr>
      <vt:lpstr>PowerPoint Presentation</vt:lpstr>
      <vt:lpstr>Process Flow Diagram</vt:lpstr>
      <vt:lpstr>Process Flow Diagrams</vt:lpstr>
      <vt:lpstr>Process Flow Diagram Example</vt:lpstr>
      <vt:lpstr>Process Flow Diagrams</vt:lpstr>
      <vt:lpstr>PowerPoint Presentation</vt:lpstr>
      <vt:lpstr>Process FMEA ( PFMEA)</vt:lpstr>
      <vt:lpstr>PFMEA  Example Steps 1and 2 </vt:lpstr>
      <vt:lpstr>PFMEA  Example Steps 3 and 4 </vt:lpstr>
      <vt:lpstr>PFMEA Step 5 </vt:lpstr>
      <vt:lpstr>PFMEA - Definition of Terms</vt:lpstr>
      <vt:lpstr>An Example of Rating Definitions</vt:lpstr>
      <vt:lpstr>PFMEA - Step 6</vt:lpstr>
      <vt:lpstr>Analyzing the PFMEA</vt:lpstr>
      <vt:lpstr>PFMEA – Remediation Guidelines</vt:lpstr>
      <vt:lpstr>PFMEA – Step 7</vt:lpstr>
      <vt:lpstr>FMEA – Steps 8,9 and 10</vt:lpstr>
      <vt:lpstr>Summary Steps To Complete a FMEA </vt:lpstr>
      <vt:lpstr>PowerPoint Presentation</vt:lpstr>
      <vt:lpstr>Control Plan</vt:lpstr>
      <vt:lpstr>Control Plan</vt:lpstr>
      <vt:lpstr>Control Plan </vt:lpstr>
      <vt:lpstr>Control Plan</vt:lpstr>
      <vt:lpstr>PowerPoint Presentation</vt:lpstr>
      <vt:lpstr>Measurement System Analysis (MSA)</vt:lpstr>
      <vt:lpstr> Types of Data -Attribute and Variable MSA</vt:lpstr>
      <vt:lpstr>Measurement System Analysis (MSA)</vt:lpstr>
      <vt:lpstr>Measurement System Analysis (MSA)</vt:lpstr>
      <vt:lpstr>Measurement System Analysis (MSA) </vt:lpstr>
      <vt:lpstr>Measurement System Analysis (MSA)</vt:lpstr>
      <vt:lpstr>Measurement System Analysis (MSA)</vt:lpstr>
      <vt:lpstr>Measurement System Analysis (MSA)</vt:lpstr>
      <vt:lpstr>Measurement System Analysis (MSA)</vt:lpstr>
      <vt:lpstr>Variable MSA – Gage R&amp;R Study</vt:lpstr>
      <vt:lpstr>Variable MSA – Example Gage R&amp;R Form</vt:lpstr>
      <vt:lpstr>Variable MSA – Gage R&amp;R Steps</vt:lpstr>
      <vt:lpstr>Tips and Lessons Learned </vt:lpstr>
      <vt:lpstr>MSA Review</vt:lpstr>
      <vt:lpstr>PowerPoint Presentation</vt:lpstr>
      <vt:lpstr>Dimensional Results </vt:lpstr>
      <vt:lpstr>Dimensional Requirements </vt:lpstr>
      <vt:lpstr>Dimensional Checklist </vt:lpstr>
      <vt:lpstr>PowerPoint Presentation</vt:lpstr>
      <vt:lpstr>Records of Material Test Results</vt:lpstr>
      <vt:lpstr>Records of Performance Test Results</vt:lpstr>
      <vt:lpstr>Material/ Performance Review </vt:lpstr>
      <vt:lpstr>PowerPoint Presentation</vt:lpstr>
      <vt:lpstr>Initial Process Study</vt:lpstr>
      <vt:lpstr>Initial Process Study</vt:lpstr>
      <vt:lpstr>Steps for Determining Process Capability</vt:lpstr>
      <vt:lpstr>Steps for Determining Process Capability</vt:lpstr>
      <vt:lpstr>Focus on Variable Data</vt:lpstr>
      <vt:lpstr>Capability Indices – Cpk &amp; Ppk</vt:lpstr>
      <vt:lpstr>Acceptance Criteria </vt:lpstr>
      <vt:lpstr>PowerPoint Presentation</vt:lpstr>
      <vt:lpstr>Qualified Laboratory Documentation</vt:lpstr>
      <vt:lpstr>PowerPoint Presentation</vt:lpstr>
      <vt:lpstr>Appearance Approval Report</vt:lpstr>
      <vt:lpstr>PowerPoint Presentation</vt:lpstr>
      <vt:lpstr>PPAP Sample Production Parts </vt:lpstr>
      <vt:lpstr>PPAP Sample Production Parts</vt:lpstr>
      <vt:lpstr>PPAP Sample Production Parts</vt:lpstr>
      <vt:lpstr>PPAP Samples Label</vt:lpstr>
      <vt:lpstr>PowerPoint Presentation</vt:lpstr>
      <vt:lpstr>First Shipment Production Parts</vt:lpstr>
      <vt:lpstr>First Shipment Production Parts</vt:lpstr>
      <vt:lpstr>Packaging Requirements</vt:lpstr>
      <vt:lpstr>PowerPoint Presentation</vt:lpstr>
    </vt:vector>
  </TitlesOfParts>
  <Company>Watts Regulators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Null, Nancy A.</dc:creator>
  <cp:lastModifiedBy>Brugger, Robert</cp:lastModifiedBy>
  <cp:revision>919</cp:revision>
  <cp:lastPrinted>2015-01-06T20:40:24Z</cp:lastPrinted>
  <dcterms:created xsi:type="dcterms:W3CDTF">2013-01-29T17:00:46Z</dcterms:created>
  <dcterms:modified xsi:type="dcterms:W3CDTF">2015-01-07T15:30:27Z</dcterms:modified>
</cp:coreProperties>
</file>